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41"/>
  </p:notesMasterIdLst>
  <p:sldIdLst>
    <p:sldId id="256" r:id="rId2"/>
    <p:sldId id="257" r:id="rId3"/>
    <p:sldId id="301" r:id="rId4"/>
    <p:sldId id="293" r:id="rId5"/>
    <p:sldId id="265" r:id="rId6"/>
    <p:sldId id="266" r:id="rId7"/>
    <p:sldId id="289" r:id="rId8"/>
    <p:sldId id="302" r:id="rId9"/>
    <p:sldId id="258" r:id="rId10"/>
    <p:sldId id="267" r:id="rId11"/>
    <p:sldId id="259" r:id="rId12"/>
    <p:sldId id="270" r:id="rId13"/>
    <p:sldId id="268" r:id="rId14"/>
    <p:sldId id="290" r:id="rId15"/>
    <p:sldId id="297" r:id="rId16"/>
    <p:sldId id="291" r:id="rId17"/>
    <p:sldId id="292" r:id="rId18"/>
    <p:sldId id="294" r:id="rId19"/>
    <p:sldId id="303" r:id="rId20"/>
    <p:sldId id="296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9" r:id="rId35"/>
    <p:sldId id="300" r:id="rId36"/>
    <p:sldId id="305" r:id="rId37"/>
    <p:sldId id="306" r:id="rId38"/>
    <p:sldId id="272" r:id="rId39"/>
    <p:sldId id="298" r:id="rId4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9966"/>
    <a:srgbClr val="65E5FF"/>
    <a:srgbClr val="99FF66"/>
    <a:srgbClr val="6600FF"/>
    <a:srgbClr val="3333CC"/>
    <a:srgbClr val="4BE1FF"/>
    <a:srgbClr val="01D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009" autoAdjust="0"/>
    <p:restoredTop sz="94660"/>
  </p:normalViewPr>
  <p:slideViewPr>
    <p:cSldViewPr>
      <p:cViewPr varScale="1">
        <p:scale>
          <a:sx n="110" d="100"/>
          <a:sy n="110" d="100"/>
        </p:scale>
        <p:origin x="-18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DFomin\&#1056;&#1072;&#1073;&#1086;&#1095;&#1080;&#1081;%20&#1089;&#1090;&#1086;&#1083;\&#1041;&#1102;&#1076;&#1078;&#1077;&#1090;%20&#1076;&#1083;&#1103;%20&#1075;&#1088;&#1072;&#1078;&#1076;&#1072;&#1085;\narod_byudzhet-2015.xls" TargetMode="External"/><Relationship Id="rId1" Type="http://schemas.openxmlformats.org/officeDocument/2006/relationships/image" Target="../media/image27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finiii\Otdel%20probud\2017\&#1041;&#1102;&#1076;&#1078;&#1077;&#1090;%20&#1076;&#1083;&#1103;%20&#1075;&#1088;&#1072;&#1078;&#1076;&#1072;&#1085;%202017\&#1058;&#1072;&#1073;&#1083;&#1080;&#109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18\&#1054;&#1058;&#1063;&#1045;&#1058;&#1067;\&#1043;&#1086;&#1076;&#1086;&#1074;&#1086;&#1081;%20&#1086;&#1090;&#1095;&#1077;&#1090;\&#1058;&#1072;&#1073;&#1083;&#1080;&#1094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latin typeface="Comic Sans MS" pitchFamily="66" charset="0"/>
              </a:defRPr>
            </a:pPr>
            <a:r>
              <a:rPr lang="ru-RU" sz="3600" dirty="0">
                <a:effectLst/>
                <a:latin typeface="Century" pitchFamily="18" charset="0"/>
                <a:cs typeface="Times New Roman" pitchFamily="18" charset="0"/>
              </a:rPr>
              <a:t>Бюджет на </a:t>
            </a:r>
            <a:r>
              <a:rPr lang="ru-RU" sz="3600" dirty="0" smtClean="0">
                <a:effectLst/>
                <a:latin typeface="Century" pitchFamily="18" charset="0"/>
                <a:cs typeface="Times New Roman" pitchFamily="18" charset="0"/>
              </a:rPr>
              <a:t>2020 год</a:t>
            </a:r>
            <a:endParaRPr lang="ru-RU" sz="3600" dirty="0">
              <a:effectLst/>
              <a:latin typeface="Century" pitchFamily="18" charset="0"/>
              <a:cs typeface="Times New Roman" pitchFamily="18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3.2196094377837207E-2"/>
          <c:y val="0.18166623814024607"/>
          <c:w val="0.93055555555555569"/>
          <c:h val="0.69372711216596772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 cap="rnd"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dPt>
            <c:idx val="1"/>
            <c:spPr>
              <a:solidFill>
                <a:srgbClr val="FF0000"/>
              </a:solidFill>
              <a:ln cap="rnd">
                <a:round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spPr>
              <a:solidFill>
                <a:srgbClr val="0070C0"/>
              </a:solidFill>
              <a:ln cap="rnd">
                <a:round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"/>
                  <c:y val="0.138888888888888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9 227,3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1"/>
              <c:layout>
                <c:manualLayout>
                  <c:x val="-2.7777777777778208E-3"/>
                  <c:y val="0.1435181539807524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Comic Sans MS" pitchFamily="66" charset="0"/>
                      </a:defRPr>
                    </a:pP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Comic Sans MS" pitchFamily="66" charset="0"/>
                      </a:rPr>
                      <a:t>9 </a:t>
                    </a: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Comic Sans MS" pitchFamily="66" charset="0"/>
                      </a:rPr>
                      <a:t>525,1</a:t>
                    </a:r>
                    <a:endParaRPr lang="en-US" sz="1600" b="1" dirty="0">
                      <a:solidFill>
                        <a:sysClr val="windowText" lastClr="000000"/>
                      </a:solidFill>
                      <a:latin typeface="Comic Sans MS" pitchFamily="66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/>
                  </a:solidFill>
                </a:ln>
              </c:spPr>
              <c:dLblPos val="outEnd"/>
            </c:dLbl>
            <c:dLbl>
              <c:idx val="2"/>
              <c:layout>
                <c:manualLayout>
                  <c:x val="0"/>
                  <c:y val="0.103659599225159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297,8</a:t>
                    </a:r>
                    <a:endParaRPr lang="en-US" dirty="0"/>
                  </a:p>
                </c:rich>
              </c:tx>
              <c:dLblPos val="outEnd"/>
              <c:showVal val="1"/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бюджет!$E$9:$E$11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бюджет!$F$9:$F$11</c:f>
              <c:numCache>
                <c:formatCode>#,##0.0</c:formatCode>
                <c:ptCount val="3"/>
                <c:pt idx="0">
                  <c:v>7246.0452000000014</c:v>
                </c:pt>
                <c:pt idx="1">
                  <c:v>7432.5512000000044</c:v>
                </c:pt>
                <c:pt idx="2">
                  <c:v>-186.506</c:v>
                </c:pt>
              </c:numCache>
            </c:numRef>
          </c:val>
        </c:ser>
        <c:dLbls>
          <c:showVal val="1"/>
        </c:dLbls>
        <c:axId val="72613248"/>
        <c:axId val="75524352"/>
      </c:barChart>
      <c:catAx>
        <c:axId val="726132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400" b="0" i="0"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Century" pitchFamily="18" charset="0"/>
              </a:defRPr>
            </a:pPr>
            <a:endParaRPr lang="ru-RU"/>
          </a:p>
        </c:txPr>
        <c:crossAx val="75524352"/>
        <c:crosses val="autoZero"/>
        <c:auto val="1"/>
        <c:lblAlgn val="ctr"/>
        <c:lblOffset val="50"/>
      </c:catAx>
      <c:valAx>
        <c:axId val="75524352"/>
        <c:scaling>
          <c:orientation val="minMax"/>
        </c:scaling>
        <c:delete val="1"/>
        <c:axPos val="l"/>
        <c:numFmt formatCode="#,##0.0" sourceLinked="1"/>
        <c:tickLblPos val="nextTo"/>
        <c:crossAx val="72613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3364472364823737"/>
          <c:y val="3.9707716063341142E-2"/>
          <c:w val="0.72440528735041165"/>
          <c:h val="0.9101497528048622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explosion val="10"/>
          <c:dPt>
            <c:idx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spPr>
              <a:solidFill>
                <a:srgbClr val="6600FF"/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3.6281256874155479E-3"/>
                  <c:y val="-5.4700943052872576E-2"/>
                </c:manualLayout>
              </c:layout>
              <c:tx>
                <c:rich>
                  <a:bodyPr anchor="ctr" anchorCtr="1"/>
                  <a:lstStyle/>
                  <a:p>
                    <a:pPr>
                      <a:defRPr sz="1700" b="1">
                        <a:solidFill>
                          <a:schemeClr val="tx1"/>
                        </a:solidFill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41,9%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31750"/>
                </a:sp3d>
              </c:spPr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5,9%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52,2%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700" b="1">
                    <a:solidFill>
                      <a:schemeClr val="tx1"/>
                    </a:solidFill>
                    <a:effectLst>
                      <a:glow rad="63500">
                        <a:srgbClr val="F0A22E">
                          <a:satMod val="175000"/>
                          <a:alpha val="40000"/>
                        </a:srgbClr>
                      </a:glo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3182214</c:v>
                </c:pt>
                <c:pt idx="1">
                  <c:v>738020</c:v>
                </c:pt>
                <c:pt idx="2">
                  <c:v>4151290.7</c:v>
                </c:pt>
              </c:numCache>
            </c:numRef>
          </c:val>
        </c:ser>
        <c:firstSliceAng val="128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2649542719377943E-2"/>
          <c:y val="5.5092644437601729E-2"/>
          <c:w val="0.53387965903254864"/>
          <c:h val="0.904629422249605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4925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soft" dir="t"/>
            </a:scene3d>
            <a:sp3d prstMaterial="softEdge">
              <a:bevelT w="127000" h="127000" prst="softRound"/>
              <a:bevelB w="127000" prst="softRound"/>
            </a:sp3d>
          </c:spPr>
          <c:explosion val="25"/>
          <c:dPt>
            <c:idx val="0"/>
            <c:spPr>
              <a:solidFill>
                <a:srgbClr val="FFFF00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Pt>
            <c:idx val="1"/>
            <c:spPr>
              <a:solidFill>
                <a:srgbClr val="6600FF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Pt>
            <c:idx val="2"/>
            <c:spPr>
              <a:solidFill>
                <a:srgbClr val="00B050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Pt>
            <c:idx val="3"/>
            <c:spPr>
              <a:solidFill>
                <a:srgbClr val="FF0000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Pt>
            <c:idx val="4"/>
            <c:spPr>
              <a:solidFill>
                <a:srgbClr val="92D050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Pt>
            <c:idx val="5"/>
            <c:spPr>
              <a:solidFill>
                <a:srgbClr val="65E5FF"/>
              </a:solidFill>
              <a:ln w="34925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prstMaterial="softEdge">
                <a:bevelT w="127000" h="127000" prst="softRound"/>
                <a:bevelB w="127000" prst="softRound"/>
              </a:sp3d>
            </c:spPr>
          </c:dPt>
          <c:dLbls>
            <c:dLbl>
              <c:idx val="0"/>
              <c:layout>
                <c:manualLayout>
                  <c:x val="-0.1648301932341652"/>
                  <c:y val="-7.626465528772424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56,7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9.2804421947450838E-2"/>
                  <c:y val="-2.43105132344752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effectLst>
                          <a:glow rad="63500">
                            <a:schemeClr val="accent3">
                              <a:satMod val="175000"/>
                              <a:alpha val="40000"/>
                            </a:schemeClr>
                          </a:glow>
                          <a:innerShdw blurRad="114300">
                            <a:prstClr val="black"/>
                          </a:innerShdw>
                        </a:effectLst>
                      </a:defRPr>
                    </a:pPr>
                    <a:r>
                      <a:rPr lang="ru-RU" dirty="0" smtClean="0"/>
                      <a:t>1,0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numFmt formatCode="0.0%" sourceLinked="0"/>
              <c:spPr/>
              <c:showPercent val="1"/>
            </c:dLbl>
            <c:dLbl>
              <c:idx val="2"/>
              <c:layout>
                <c:manualLayout>
                  <c:x val="-3.0746597186876476E-3"/>
                  <c:y val="-1.09166145624333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-1.1657477606398622E-2"/>
                  <c:y val="3.507859184809826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effectLst>
                          <a:glow rad="63500">
                            <a:schemeClr val="accent3">
                              <a:satMod val="175000"/>
                              <a:alpha val="40000"/>
                            </a:schemeClr>
                          </a:glow>
                          <a:innerShdw blurRad="114300">
                            <a:prstClr val="black"/>
                          </a:innerShdw>
                        </a:effectLst>
                      </a:defRPr>
                    </a:pPr>
                    <a:r>
                      <a:rPr lang="ru-RU" dirty="0" smtClean="0"/>
                      <a:t>4,6%</a:t>
                    </a:r>
                    <a:endParaRPr lang="en-US" dirty="0"/>
                  </a:p>
                </c:rich>
              </c:tx>
              <c:numFmt formatCode="0.0%" sourceLinked="0"/>
              <c:spPr/>
              <c:showPercent val="1"/>
            </c:dLbl>
            <c:dLbl>
              <c:idx val="4"/>
              <c:layout>
                <c:manualLayout>
                  <c:x val="0"/>
                  <c:y val="3.41481035614410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5"/>
              <c:layout>
                <c:manualLayout>
                  <c:x val="0.11274765829271191"/>
                  <c:y val="0.1131105138566155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19,2%</a:t>
                    </a:r>
                    <a:endParaRPr lang="en-US" dirty="0"/>
                  </a:p>
                </c:rich>
              </c:tx>
              <c:showPercent val="1"/>
            </c:dLbl>
            <c:numFmt formatCode="0.0%" sourceLinked="0"/>
            <c:txPr>
              <a:bodyPr/>
              <a:lstStyle/>
              <a:p>
                <a:pPr>
                  <a:defRPr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  <a:innerShdw blurRad="114300">
                        <a:prstClr val="black"/>
                      </a:innerShdw>
                    </a:effectLst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 </c:v>
                </c:pt>
                <c:pt idx="1">
                  <c:v>Акцизы</c:v>
                </c:pt>
                <c:pt idx="2">
                  <c:v>УСНО</c:v>
                </c:pt>
                <c:pt idx="3">
                  <c:v>Налоги на имущество физических лиц</c:v>
                </c:pt>
                <c:pt idx="4">
                  <c:v>Земельный налог</c:v>
                </c:pt>
                <c:pt idx="5">
                  <c:v>Другие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2501.6999999999998</c:v>
                </c:pt>
                <c:pt idx="1">
                  <c:v>43.9</c:v>
                </c:pt>
                <c:pt idx="2">
                  <c:v>569.79999999999995</c:v>
                </c:pt>
                <c:pt idx="3">
                  <c:v>204.4</c:v>
                </c:pt>
                <c:pt idx="4">
                  <c:v>246</c:v>
                </c:pt>
                <c:pt idx="5">
                  <c:v>846.6</c:v>
                </c:pt>
              </c:numCache>
            </c:numRef>
          </c:val>
        </c:ser>
        <c:firstSliceAng val="0"/>
      </c:pieChart>
    </c:plotArea>
    <c:legend>
      <c:legendPos val="r"/>
      <c:legendEntry>
        <c:idx val="1"/>
        <c:txPr>
          <a:bodyPr/>
          <a:lstStyle/>
          <a:p>
            <a:pPr>
              <a:defRPr sz="2000" b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b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 b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2000" b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8143895497597087"/>
          <c:y val="2.8883631805046182E-2"/>
          <c:w val="0.41710386032322438"/>
          <c:h val="0.58174143235315956"/>
        </c:manualLayout>
      </c:layout>
      <c:txPr>
        <a:bodyPr/>
        <a:lstStyle/>
        <a:p>
          <a:pPr>
            <a:defRPr sz="2000" b="0">
              <a:effectLst>
                <a:glow rad="63500">
                  <a:srgbClr val="C17529">
                    <a:satMod val="175000"/>
                    <a:alpha val="40000"/>
                  </a:srgbClr>
                </a:glow>
              </a:effectLst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6315724162248439E-2"/>
          <c:y val="0.10325448805463562"/>
          <c:w val="0.53888888888888964"/>
          <c:h val="0.89814814814814814"/>
        </c:manualLayout>
      </c:layout>
      <c:doughnutChart>
        <c:varyColors val="1"/>
        <c:ser>
          <c:idx val="0"/>
          <c:order val="0"/>
          <c:explosion val="33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explosion val="34"/>
            <c:spPr>
              <a:solidFill>
                <a:srgbClr val="65E5FF"/>
              </a:solidFill>
            </c:spPr>
          </c:dPt>
          <c:cat>
            <c:strRef>
              <c:f>'Структура безмозм поступлений'!$A$3:$A$5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'Структура безмозм поступлений'!$B$3:$B$5</c:f>
              <c:numCache>
                <c:formatCode>_-* #,##0.0\ _₽_-;\-* #,##0.0\ _₽_-;_-* "-"??\ _₽_-;_-@_-</c:formatCode>
                <c:ptCount val="3"/>
                <c:pt idx="0">
                  <c:v>893.6</c:v>
                </c:pt>
                <c:pt idx="1">
                  <c:v>3301.6</c:v>
                </c:pt>
                <c:pt idx="2">
                  <c:v>619.79999999999995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3692528442101679"/>
          <c:y val="7.8127779440806122E-2"/>
          <c:w val="0.19836037498906001"/>
          <c:h val="0.55324732429436951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rgbClr val="FF66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rgbClr val="6600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человека'!$D$29:$D$30</c:f>
              <c:strCache>
                <c:ptCount val="2"/>
                <c:pt idx="0">
                  <c:v>Всего доходов</c:v>
                </c:pt>
                <c:pt idx="1">
                  <c:v>в том числе налоговые и неналоговые доходы</c:v>
                </c:pt>
              </c:strCache>
            </c:strRef>
          </c:cat>
          <c:val>
            <c:numRef>
              <c:f>'Структура доходов на человека'!$E$29:$E$30</c:f>
              <c:numCache>
                <c:formatCode>_-* #,##0.00\ _₽_-;\-* #,##0.00\ _₽_-;_-* "-"??\ _₽_-;_-@_-</c:formatCode>
                <c:ptCount val="2"/>
                <c:pt idx="0">
                  <c:v>14871.63641467066</c:v>
                </c:pt>
                <c:pt idx="1">
                  <c:v>7891.2125748503122</c:v>
                </c:pt>
              </c:numCache>
            </c:numRef>
          </c:val>
        </c:ser>
        <c:shape val="cylinder"/>
        <c:axId val="99918208"/>
        <c:axId val="99344768"/>
        <c:axId val="0"/>
      </c:bar3DChart>
      <c:catAx>
        <c:axId val="9991820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344768"/>
        <c:crosses val="autoZero"/>
        <c:auto val="1"/>
        <c:lblAlgn val="ctr"/>
        <c:lblOffset val="100"/>
      </c:catAx>
      <c:valAx>
        <c:axId val="99344768"/>
        <c:scaling>
          <c:orientation val="minMax"/>
        </c:scaling>
        <c:axPos val="l"/>
        <c:majorGridlines/>
        <c:numFmt formatCode="_-* #,##0.00\ _₽_-;\-* #,##0.00\ _₽_-;_-* &quot;-&quot;??\ _₽_-;_-@_-" sourceLinked="1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918208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4014129483814541"/>
          <c:y val="7.4548702245552642E-2"/>
          <c:w val="0.8154142607174083"/>
          <c:h val="0.62871135899679265"/>
        </c:manualLayout>
      </c:layout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rgbClr val="65E5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spPr>
              <a:solidFill>
                <a:srgbClr val="99FF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человека'!$D$6:$D$8</c:f>
              <c:strCache>
                <c:ptCount val="3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Налог на имущество</c:v>
                </c:pt>
              </c:strCache>
            </c:strRef>
          </c:cat>
          <c:val>
            <c:numRef>
              <c:f>'Структура доходов на человека'!$E$6:$E$8</c:f>
              <c:numCache>
                <c:formatCode>General</c:formatCode>
                <c:ptCount val="3"/>
                <c:pt idx="0">
                  <c:v>3696.4</c:v>
                </c:pt>
                <c:pt idx="1">
                  <c:v>527.1</c:v>
                </c:pt>
                <c:pt idx="2">
                  <c:v>212.1</c:v>
                </c:pt>
              </c:numCache>
            </c:numRef>
          </c:val>
        </c:ser>
        <c:shape val="cylinder"/>
        <c:axId val="101963264"/>
        <c:axId val="101964800"/>
        <c:axId val="0"/>
      </c:bar3DChart>
      <c:catAx>
        <c:axId val="10196326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964800"/>
        <c:crosses val="autoZero"/>
        <c:auto val="1"/>
        <c:lblAlgn val="ctr"/>
        <c:lblOffset val="100"/>
      </c:catAx>
      <c:valAx>
        <c:axId val="101964800"/>
        <c:scaling>
          <c:orientation val="minMax"/>
        </c:scaling>
        <c:axPos val="l"/>
        <c:majorGridlines/>
        <c:numFmt formatCode="#,##0.0" sourceLinked="0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963264"/>
        <c:crosses val="autoZero"/>
        <c:crossBetween val="between"/>
      </c:valAx>
    </c:plotArea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19"/>
          <c:dPt>
            <c:idx val="0"/>
            <c:spPr>
              <a:solidFill>
                <a:srgbClr val="FF9966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FF66FF"/>
              </a:solidFill>
            </c:spPr>
          </c:dPt>
          <c:dPt>
            <c:idx val="5"/>
            <c:spPr>
              <a:solidFill>
                <a:srgbClr val="FFFF00"/>
              </a:solidFill>
            </c:spPr>
          </c:dPt>
          <c:dPt>
            <c:idx val="6"/>
            <c:spPr>
              <a:solidFill>
                <a:srgbClr val="99FF66"/>
              </a:solidFill>
            </c:spPr>
          </c:dPt>
          <c:dPt>
            <c:idx val="7"/>
            <c:spPr>
              <a:solidFill>
                <a:srgbClr val="65E5FF"/>
              </a:solidFill>
            </c:spPr>
          </c:dPt>
          <c:dPt>
            <c:idx val="8"/>
            <c:spPr>
              <a:solidFill>
                <a:srgbClr val="92D050"/>
              </a:solidFill>
            </c:spPr>
          </c:dPt>
          <c:dPt>
            <c:idx val="9"/>
            <c:spPr>
              <a:solidFill>
                <a:srgbClr val="C00000"/>
              </a:solidFill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Охрана окружающей среды
</a:t>
                    </a:r>
                    <a:r>
                      <a:rPr lang="ru-RU" smtClean="0"/>
                      <a:t>0,1%</a:t>
                    </a:r>
                    <a:endParaRPr lang="ru-RU"/>
                  </a:p>
                </c:rich>
              </c:tx>
              <c:showCatName val="1"/>
              <c:showPercent val="1"/>
            </c:dLbl>
            <c:dLbl>
              <c:idx val="6"/>
              <c:layout>
                <c:manualLayout>
                  <c:x val="-0.21461555375567451"/>
                  <c:y val="0.1098833427815059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7.0638688721704063E-2"/>
                  <c:y val="0"/>
                </c:manualLayout>
              </c:layout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РАСХОДЫ!$E$12:$E$21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РАСХОДЫ!$F$12:$F$21</c:f>
              <c:numCache>
                <c:formatCode>#,##0.0</c:formatCode>
                <c:ptCount val="10"/>
                <c:pt idx="0">
                  <c:v>935.7</c:v>
                </c:pt>
                <c:pt idx="1">
                  <c:v>36.9</c:v>
                </c:pt>
                <c:pt idx="2">
                  <c:v>1386.2</c:v>
                </c:pt>
                <c:pt idx="3">
                  <c:v>1308.8</c:v>
                </c:pt>
                <c:pt idx="4">
                  <c:v>1.8</c:v>
                </c:pt>
                <c:pt idx="5">
                  <c:v>5486.3</c:v>
                </c:pt>
                <c:pt idx="6">
                  <c:v>99.8</c:v>
                </c:pt>
                <c:pt idx="7">
                  <c:v>86.4</c:v>
                </c:pt>
                <c:pt idx="8">
                  <c:v>8.2000000000000011</c:v>
                </c:pt>
                <c:pt idx="9">
                  <c:v>175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7004711899768432E-2"/>
          <c:y val="4.1607273797305555E-2"/>
          <c:w val="0.80696301029440665"/>
          <c:h val="0.6822717273660307"/>
        </c:manualLayout>
      </c:layout>
      <c:bar3DChart>
        <c:barDir val="col"/>
        <c:grouping val="percentStacked"/>
        <c:ser>
          <c:idx val="0"/>
          <c:order val="0"/>
          <c:tx>
            <c:strRef>
              <c:f>Программы!$C$21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rgbClr val="65E5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Программы!$D$21:$E$21</c:f>
              <c:numCache>
                <c:formatCode>General</c:formatCode>
                <c:ptCount val="2"/>
                <c:pt idx="0" formatCode="#,##0.0">
                  <c:v>6171.7292000000034</c:v>
                </c:pt>
                <c:pt idx="1">
                  <c:v>6994.2</c:v>
                </c:pt>
              </c:numCache>
            </c:numRef>
          </c:val>
        </c:ser>
        <c:ser>
          <c:idx val="1"/>
          <c:order val="1"/>
          <c:tx>
            <c:strRef>
              <c:f>Программы!$C$22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rgbClr val="FF66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Программы!$D$22:$E$22</c:f>
              <c:numCache>
                <c:formatCode>General</c:formatCode>
                <c:ptCount val="2"/>
                <c:pt idx="0" formatCode="#,##0.0">
                  <c:v>1252.1815999999997</c:v>
                </c:pt>
                <c:pt idx="1">
                  <c:v>1170.5</c:v>
                </c:pt>
              </c:numCache>
            </c:numRef>
          </c:val>
        </c:ser>
        <c:shape val="box"/>
        <c:axId val="101938688"/>
        <c:axId val="101940224"/>
        <c:axId val="0"/>
      </c:bar3DChart>
      <c:catAx>
        <c:axId val="101938688"/>
        <c:scaling>
          <c:orientation val="minMax"/>
        </c:scaling>
        <c:delete val="1"/>
        <c:axPos val="b"/>
        <c:tickLblPos val="nextTo"/>
        <c:crossAx val="101940224"/>
        <c:crosses val="autoZero"/>
        <c:auto val="1"/>
        <c:lblAlgn val="ctr"/>
        <c:lblOffset val="100"/>
      </c:catAx>
      <c:valAx>
        <c:axId val="1019402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tickLblPos val="nextTo"/>
        <c:crossAx val="10193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3379584483086"/>
          <c:y val="0.27929262273550104"/>
          <c:w val="0.30326620415516931"/>
          <c:h val="0.18126429533523897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Лист1!$A$5:$A$11</c:f>
              <c:strCache>
                <c:ptCount val="7"/>
                <c:pt idx="0">
                  <c:v>по состоянию на 01.01.2014 г.</c:v>
                </c:pt>
                <c:pt idx="1">
                  <c:v>по состоянию на 01.01.2015 г.</c:v>
                </c:pt>
                <c:pt idx="2">
                  <c:v>по состоянию на 01.01.2016 г.</c:v>
                </c:pt>
                <c:pt idx="3">
                  <c:v>по состоянию на 01.01.2017 г.</c:v>
                </c:pt>
                <c:pt idx="4">
                  <c:v>по состоянию на 01.01.2018 г.</c:v>
                </c:pt>
                <c:pt idx="5">
                  <c:v>по состоянию на 01.01.2019 г.</c:v>
                </c:pt>
                <c:pt idx="6">
                  <c:v>по состоянию на 01.01.2020 г.</c:v>
                </c:pt>
              </c:strCache>
            </c:strRef>
          </c:cat>
          <c:val>
            <c:numRef>
              <c:f>Лист1!$B$5:$B$11</c:f>
              <c:numCache>
                <c:formatCode>#,##0.0</c:formatCode>
                <c:ptCount val="7"/>
                <c:pt idx="0">
                  <c:v>2635.2</c:v>
                </c:pt>
                <c:pt idx="1">
                  <c:v>2427.6999999999998</c:v>
                </c:pt>
                <c:pt idx="2">
                  <c:v>2267.6</c:v>
                </c:pt>
                <c:pt idx="3">
                  <c:v>2267.6</c:v>
                </c:pt>
                <c:pt idx="4">
                  <c:v>2267.5</c:v>
                </c:pt>
                <c:pt idx="5">
                  <c:v>2230.5</c:v>
                </c:pt>
                <c:pt idx="6">
                  <c:v>2035.7</c:v>
                </c:pt>
              </c:numCache>
            </c:numRef>
          </c:val>
        </c:ser>
        <c:axId val="102016128"/>
        <c:axId val="102017664"/>
      </c:barChart>
      <c:catAx>
        <c:axId val="102016128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017664"/>
        <c:crosses val="autoZero"/>
        <c:auto val="1"/>
        <c:lblAlgn val="ctr"/>
        <c:lblOffset val="100"/>
      </c:catAx>
      <c:valAx>
        <c:axId val="102017664"/>
        <c:scaling>
          <c:orientation val="minMax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016128"/>
        <c:crosses val="autoZero"/>
        <c:crossBetween val="between"/>
      </c:valAx>
      <c:spPr>
        <a:ln>
          <a:solidFill>
            <a:srgbClr val="002060"/>
          </a:solidFill>
        </a:ln>
      </c:spPr>
    </c:plotArea>
    <c:plotVisOnly val="1"/>
  </c:chart>
  <c:externalData r:id="rId1"/>
</c:chartSpace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0.12743</cdr:y>
    </cdr:from>
    <cdr:to>
      <cdr:x>1</cdr:x>
      <cdr:y>0.24078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5238" y="500066"/>
          <a:ext cx="1500198" cy="444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800" dirty="0">
            <a:effectLst>
              <a:glow rad="63500">
                <a:schemeClr val="accent6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0.16216</cdr:x>
      <cdr:y>0.17647</cdr:y>
    </cdr:from>
    <cdr:to>
      <cdr:x>0.31531</cdr:x>
      <cdr:y>0.26878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85852" y="857256"/>
          <a:ext cx="1214421" cy="4484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12,9 %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0.36937</cdr:x>
      <cdr:y>0.17647</cdr:y>
    </cdr:from>
    <cdr:to>
      <cdr:x>0.50451</cdr:x>
      <cdr:y>0.29955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928958" y="857256"/>
          <a:ext cx="1071608" cy="5978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18,6%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0.18018</cdr:x>
      <cdr:y>0.80882</cdr:y>
    </cdr:from>
    <cdr:to>
      <cdr:x>0.36036</cdr:x>
      <cdr:y>0.91651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1428728" y="3929090"/>
          <a:ext cx="1428758" cy="523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68,5 %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0.3578</cdr:x>
      <cdr:y>0.0378</cdr:y>
    </cdr:from>
    <cdr:to>
      <cdr:x>0.50459</cdr:x>
      <cdr:y>0.14089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786082" y="157154"/>
          <a:ext cx="1143008" cy="4286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17 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457,7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0.66972</cdr:x>
      <cdr:y>0.27835</cdr:y>
    </cdr:from>
    <cdr:to>
      <cdr:x>0.82569</cdr:x>
      <cdr:y>0.34708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214974" y="1157286"/>
          <a:ext cx="1214446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348,1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0.26364</cdr:x>
      <cdr:y>0.07911</cdr:y>
    </cdr:from>
    <cdr:to>
      <cdr:x>0.4</cdr:x>
      <cdr:y>0.18987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71702" y="357190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4 733,1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0.49091</cdr:x>
      <cdr:y>0.47468</cdr:y>
    </cdr:from>
    <cdr:to>
      <cdr:x>0.61818</cdr:x>
      <cdr:y>0.56962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857652" y="2143140"/>
          <a:ext cx="1000132" cy="4286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465,4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0.71818</cdr:x>
      <cdr:y>0.50633</cdr:y>
    </cdr:from>
    <cdr:to>
      <cdr:x>0.83636</cdr:x>
      <cdr:y>0.58544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643602" y="2286016"/>
          <a:ext cx="928694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852,1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0.15126</cdr:x>
      <cdr:y>0.74603</cdr:y>
    </cdr:from>
    <cdr:to>
      <cdr:x>0.35126</cdr:x>
      <cdr:y>0.89497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3357586"/>
          <a:ext cx="1700224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             за 2019 год</a:t>
          </a:r>
        </a:p>
      </cdr:txBody>
    </cdr:sp>
  </cdr:relSizeAnchor>
  <cdr:relSizeAnchor xmlns:cdr="http://schemas.openxmlformats.org/drawingml/2006/chartDrawing">
    <cdr:from>
      <cdr:x>0.4958</cdr:x>
      <cdr:y>0.74603</cdr:y>
    </cdr:from>
    <cdr:to>
      <cdr:x>0.62623</cdr:x>
      <cdr:y>0.89497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14842" y="3357586"/>
          <a:ext cx="1108842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План на 2020 год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0.7563</cdr:x>
      <cdr:y>0.6218</cdr:y>
    </cdr:from>
    <cdr:to>
      <cdr:x>0.9916</cdr:x>
      <cdr:y>1</cdr:y>
    </cdr:to>
    <cdr:pic>
      <cdr:nvPicPr>
        <cdr:cNvPr id="4" name="Рисунок 3" descr="sportkomplex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429420" y="2798490"/>
          <a:ext cx="2000264" cy="1702104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  <cdr:relSizeAnchor xmlns:cdr="http://schemas.openxmlformats.org/drawingml/2006/chartDrawing">
    <cdr:from>
      <cdr:x>0.03361</cdr:x>
      <cdr:y>0.33333</cdr:y>
    </cdr:from>
    <cdr:to>
      <cdr:x>0.15966</cdr:x>
      <cdr:y>0.44444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5752" y="1500198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8 882,9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0.11765</cdr:x>
      <cdr:y>0.1746</cdr:y>
    </cdr:from>
    <cdr:to>
      <cdr:x>0.18487</cdr:x>
      <cdr:y>0.33333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5400000">
          <a:off x="1000132" y="785818"/>
          <a:ext cx="571505" cy="714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0.11765</cdr:x>
      <cdr:y>0.42857</cdr:y>
    </cdr:from>
    <cdr:to>
      <cdr:x>0.18487</cdr:x>
      <cdr:y>0.65079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V="1">
          <a:off x="1000131" y="1928826"/>
          <a:ext cx="571505" cy="10001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F58EDC7-6318-46BE-B9A0-A91CAEA0C6E6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F4E2D049-9E5D-4067-8F75-FACB62C3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2D049-9E5D-4067-8F75-FACB62C3B19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3D8724-F545-4608-AB65-FEED3547E4A0}" type="slidenum">
              <a:rPr lang="en-GB"/>
              <a:pPr/>
              <a:t>37</a:t>
            </a:fld>
            <a:endParaRPr lang="en-GB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895149" y="741985"/>
            <a:ext cx="4948628" cy="369730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876" tIns="45438" rIns="90876" bIns="45438" anchor="ctr"/>
          <a:lstStyle/>
          <a:p>
            <a:endParaRPr lang="ru-RU"/>
          </a:p>
        </p:txBody>
      </p:sp>
      <p:sp>
        <p:nvSpPr>
          <p:cNvPr id="266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3734" y="4685041"/>
            <a:ext cx="5372479" cy="44251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09.07.2020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chart" Target="../charts/chart1.xml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" TargetMode="External"/><Relationship Id="rId2" Type="http://schemas.openxmlformats.org/officeDocument/2006/relationships/hyperlink" Target="http://administration.astrgorod.ru/node/262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214422"/>
            <a:ext cx="1905000" cy="232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785794"/>
            <a:ext cx="5715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7030A0"/>
                </a:solidFill>
                <a:latin typeface="Century" pitchFamily="18" charset="0"/>
              </a:rPr>
              <a:t>БЮДЖЕТ ДЛЯ ГРАЖДАН</a:t>
            </a:r>
            <a:endParaRPr lang="ru-RU" sz="6600" b="1" dirty="0">
              <a:solidFill>
                <a:srgbClr val="7030A0"/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Century" pitchFamily="18" charset="0"/>
              </a:rPr>
              <a:t>Муниципальное образование «Город Астрахань»</a:t>
            </a:r>
            <a:endParaRPr lang="ru-RU" sz="2800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2" name="Picture 2" descr="C:\Documents and Settings\DFomin\Рабочий стол\Бюджет для граждан\Картинки\Человеч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000504"/>
            <a:ext cx="2857500" cy="2143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86182" y="6286520"/>
            <a:ext cx="150019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2020 год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Volodina\Desktop\Открытый бюджет\кошелек.pn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357166"/>
            <a:ext cx="3143272" cy="3214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3786190"/>
            <a:ext cx="7786742" cy="19389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Calibri" pitchFamily="34" charset="0"/>
                <a:cs typeface="Times New Roman" pitchFamily="18" charset="0"/>
              </a:rPr>
              <a:t>Бюджет </a:t>
            </a:r>
            <a:r>
              <a:rPr lang="ru-RU" sz="2400" b="1" dirty="0" smtClean="0">
                <a:solidFill>
                  <a:schemeClr val="tx1"/>
                </a:solidFill>
                <a:latin typeface="Century" pitchFamily="18" charset="0"/>
                <a:ea typeface="Calibri" pitchFamily="34" charset="0"/>
                <a:cs typeface="Times New Roman" pitchFamily="18" charset="0"/>
              </a:rPr>
              <a:t>муниципального образования «Город Астрахань»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Calibri" pitchFamily="34" charset="0"/>
                <a:cs typeface="Times New Roman" pitchFamily="18" charset="0"/>
              </a:rPr>
              <a:t>– форма  образования и расходования денежных средств, предназначенных для финансового обеспечения задач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Calibri" pitchFamily="34" charset="0"/>
                <a:cs typeface="Times New Roman" pitchFamily="18" charset="0"/>
              </a:rPr>
              <a:t>функций города Астрахани.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00042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ea typeface="Calibri" pitchFamily="34" charset="0"/>
                <a:cs typeface="Times New Roman" pitchFamily="18" charset="0"/>
              </a:rPr>
              <a:t>ЧТО ТАКОЕ БЮДЖЕТ?</a:t>
            </a:r>
            <a:endParaRPr lang="ru-RU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Бюджет      </a:t>
            </a:r>
            <a:endParaRPr lang="ru-RU" sz="3600" b="1" dirty="0">
              <a:latin typeface="Century" pitchFamily="18" charset="0"/>
            </a:endParaRPr>
          </a:p>
        </p:txBody>
      </p:sp>
      <p:pic>
        <p:nvPicPr>
          <p:cNvPr id="1037" name="Picture 13" descr="https://happyeasy.ru/wp-content/uploads/2016/12/Strelka-vni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857232"/>
            <a:ext cx="714380" cy="714380"/>
          </a:xfrm>
          <a:prstGeom prst="rect">
            <a:avLst/>
          </a:prstGeom>
          <a:noFill/>
        </p:spPr>
      </p:pic>
      <p:pic>
        <p:nvPicPr>
          <p:cNvPr id="11" name="Picture 13" descr="https://happyeasy.ru/wp-content/uploads/2016/12/Strelka-vniz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857232"/>
            <a:ext cx="642942" cy="64294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1714488"/>
            <a:ext cx="45720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–               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500174"/>
            <a:ext cx="428628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</a:t>
            </a:r>
          </a:p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1000100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9" name="Picture 15" descr="http://www.xn----8sbeih4bd4ahdh.xn--p1ai/admin/uploads/image/doska_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496"/>
            <a:ext cx="714380" cy="66728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42910" y="321468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 предусмотренных налоговым законодательством РФ федеральные, региональные и местные налоги и сборы, а также пени и штрафы.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1071538" y="414338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Неналоговые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5" descr="http://www.xn----8sbeih4bd4ahdh.xn--p1ai/admin/uploads/image/doska_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14884"/>
            <a:ext cx="714380" cy="66728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714348" y="4857760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поступления предусмотренные налоговым законодательством Российской Федерации.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928662" y="5572140"/>
            <a:ext cx="2500330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Безвозмездные поступления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5" descr="http://www.xn----8sbeih4bd4ahdh.xn--p1ai/admin/uploads/image/doska_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929330"/>
            <a:ext cx="714380" cy="66728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785786" y="607220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4643438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Социальная политика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6786578" y="2857496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Образование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4500562" y="3286124"/>
            <a:ext cx="2246312" cy="571504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Физическая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культура и спорт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500826" y="4000504"/>
            <a:ext cx="2460626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безопасность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4572000" y="450057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экономика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7429520" y="4572008"/>
            <a:ext cx="153193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ЖКХ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5286380" y="5072074"/>
            <a:ext cx="2428892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Культура и кинематография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"/>
          <p:cNvSpPr>
            <a:spLocks noChangeArrowheads="1"/>
          </p:cNvSpPr>
          <p:nvPr/>
        </p:nvSpPr>
        <p:spPr bwMode="auto">
          <a:xfrm>
            <a:off x="6572264" y="5643578"/>
            <a:ext cx="2389188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Капитальное строительство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>
            <a:off x="4643438" y="6215082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Охрана окружающей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среды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857224" y="214290"/>
            <a:ext cx="731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гражданина в бюджетном процессе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2466975" cy="885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59.radikal.ru/i165/1302/38/b2e94d8e16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785794"/>
            <a:ext cx="27527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428596" y="2357430"/>
            <a:ext cx="2246312" cy="121920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Помогает формировать доходную часть бюджета (налоговые доходы)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214414" y="3714752"/>
            <a:ext cx="381000" cy="571500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FFC0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F:\картинки для бюджета\8714-1920x12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256"/>
            <a:ext cx="19431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2714612" y="2857496"/>
            <a:ext cx="3000396" cy="1247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ПОЛУЧАТЕЛЬ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СОЦИАЛЬНЫХ ГАРАНТИЙ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4286256"/>
            <a:ext cx="25908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643570" y="1357298"/>
            <a:ext cx="335755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Каждый житель г. Астрахани является участником формирования бюджета МО «Город Астрахань», с одной стороны, как участник производственного процесса,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Популярной</a:t>
            </a:r>
            <a:r>
              <a:rPr lang="en-US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формой участия граждан в управлении являются публичные слушания. Основная цель проводимых публичных слушаний – это обеспечение прозрачности (открытости) при подготовке проекта бюджета и при отчете об исполнении бюджета МО «Город Астрахань».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вправо 24"/>
          <p:cNvSpPr/>
          <p:nvPr/>
        </p:nvSpPr>
        <p:spPr>
          <a:xfrm>
            <a:off x="428596" y="3429000"/>
            <a:ext cx="2285984" cy="928694"/>
          </a:xfrm>
          <a:prstGeom prst="rightArrow">
            <a:avLst/>
          </a:prstGeom>
          <a:solidFill>
            <a:schemeClr val="accent1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28662" y="5143512"/>
            <a:ext cx="2285984" cy="928694"/>
          </a:xfrm>
          <a:prstGeom prst="rightArrow">
            <a:avLst/>
          </a:prstGeom>
          <a:solidFill>
            <a:schemeClr val="accent1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0" y="1643050"/>
            <a:ext cx="2285984" cy="928694"/>
          </a:xfrm>
          <a:prstGeom prst="rightArrow">
            <a:avLst/>
          </a:prstGeom>
          <a:solidFill>
            <a:schemeClr val="accent1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 rot="10800000">
            <a:off x="5143504" y="5000636"/>
            <a:ext cx="3714776" cy="1143008"/>
          </a:xfrm>
          <a:prstGeom prst="trapezoid">
            <a:avLst>
              <a:gd name="adj" fmla="val 0"/>
            </a:avLst>
          </a:prstGeom>
          <a:solidFill>
            <a:srgbClr val="FF000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28662" y="214290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Структура бюджетной системы Российской Федерации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 rot="10800000">
            <a:off x="4572000" y="3286124"/>
            <a:ext cx="4286280" cy="1143008"/>
          </a:xfrm>
          <a:prstGeom prst="trapezoid">
            <a:avLst>
              <a:gd name="adj" fmla="val 0"/>
            </a:avLst>
          </a:prstGeom>
          <a:solidFill>
            <a:srgbClr val="0070C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0800000">
            <a:off x="4000496" y="1571612"/>
            <a:ext cx="4857784" cy="1143008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2700" contourW="12700">
            <a:bevelT w="127000" h="127000"/>
            <a:bevelB w="127000" h="1270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1928802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Федеральный бюджет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43438" y="3429000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Бюджет субъекта РФ</a:t>
            </a:r>
          </a:p>
          <a:p>
            <a:pPr algn="ctr"/>
            <a:r>
              <a:rPr lang="ru-RU" sz="2400" dirty="0" smtClean="0"/>
              <a:t>(Астраханская область)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492919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Местный бюджет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(Бюджет МО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«Город Астрахань»)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3571876"/>
            <a:ext cx="2214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57224" y="5286388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785926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000636"/>
            <a:ext cx="1112559" cy="1357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Герб_Астраханской_области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71744"/>
            <a:ext cx="1071570" cy="2206764"/>
          </a:xfrm>
          <a:prstGeom prst="rect">
            <a:avLst/>
          </a:prstGeom>
        </p:spPr>
      </p:pic>
      <p:pic>
        <p:nvPicPr>
          <p:cNvPr id="22" name="Рисунок 21" descr="Рерб Р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500174"/>
            <a:ext cx="1047046" cy="124159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Этапы бюджетного процесса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3643314"/>
            <a:ext cx="2428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Составление проекта бюджета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4" name="Рисунок 3" descr="Составление бюдже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214950"/>
            <a:ext cx="2381266" cy="142876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2643174" y="857232"/>
            <a:ext cx="3286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Рассмотрение и утверждение бюджета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6" name="Рисунок 5" descr="f69044c8e3_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2428868"/>
            <a:ext cx="2428892" cy="21228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  <a:softEdge rad="3175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786414" y="2500306"/>
            <a:ext cx="3357586" cy="2133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Исполнение и контроль за исполнением бюджета</a:t>
            </a:r>
          </a:p>
        </p:txBody>
      </p:sp>
      <p:pic>
        <p:nvPicPr>
          <p:cNvPr id="9" name="Рисунок 8" descr="исполнение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4419600"/>
            <a:ext cx="2438400" cy="2438400"/>
          </a:xfrm>
          <a:prstGeom prst="rect">
            <a:avLst/>
          </a:prstGeom>
        </p:spPr>
      </p:pic>
      <p:pic>
        <p:nvPicPr>
          <p:cNvPr id="8" name="Рисунок 7" descr="БК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12" y="6103969"/>
            <a:ext cx="928694" cy="754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SVolodina\Desktop\Открытый бюджет\кошелек.png"/>
          <p:cNvPicPr/>
          <p:nvPr/>
        </p:nvPicPr>
        <p:blipFill>
          <a:blip r:embed="rId6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29058" y="2500306"/>
            <a:ext cx="714380" cy="571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Стрелка углом 12"/>
          <p:cNvSpPr/>
          <p:nvPr/>
        </p:nvSpPr>
        <p:spPr>
          <a:xfrm>
            <a:off x="857224" y="1071546"/>
            <a:ext cx="1857388" cy="2428892"/>
          </a:xfrm>
          <a:prstGeom prst="bentArrow">
            <a:avLst>
              <a:gd name="adj1" fmla="val 17540"/>
              <a:gd name="adj2" fmla="val 30221"/>
              <a:gd name="adj3" fmla="val 25746"/>
              <a:gd name="adj4" fmla="val 549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rot="5400000">
            <a:off x="6357949" y="1071547"/>
            <a:ext cx="1071570" cy="1928827"/>
          </a:xfrm>
          <a:prstGeom prst="bentArrow">
            <a:avLst>
              <a:gd name="adj1" fmla="val 26883"/>
              <a:gd name="adj2" fmla="val 50000"/>
              <a:gd name="adj3" fmla="val 29849"/>
              <a:gd name="adj4" fmla="val 53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7" name="Рисунок 16" descr="бюджет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867" y="4857760"/>
            <a:ext cx="1541885" cy="179042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softEdge rad="63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142852"/>
            <a:ext cx="835824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u="sng" dirty="0" smtClean="0">
                <a:latin typeface="Times New Roman" pitchFamily="18" charset="0"/>
                <a:cs typeface="Times New Roman" pitchFamily="18" charset="0"/>
              </a:rPr>
              <a:t>Бюджет муниципального образования «Город Астрахань» на 2020 год и на плановый период 20</a:t>
            </a:r>
            <a:r>
              <a:rPr lang="en-US" sz="2500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500" b="1" u="sng" dirty="0" smtClean="0">
                <a:latin typeface="Times New Roman" pitchFamily="18" charset="0"/>
                <a:cs typeface="Times New Roman" pitchFamily="18" charset="0"/>
              </a:rPr>
              <a:t>1 и 2022 годов сформирован на основании: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действующего законодательства Российской Федерации;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распоряжение администрации муниципального образования «Город Астрахань»  от 16.07.2019 № 1785-р «Об основных направлениях бюджетной и налоговой политики муниципального образования «Город Астрахань» на 2020 год и на плановый период 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и 2022 годов».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643174" y="214290"/>
            <a:ext cx="3714776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СБАЛАНСИРОВАННОСТЬ БЮДЖЕТА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s://userscontent2.emaze.com/images/8ff58aac-0c9e-4727-814d-4b9d53a01210/052c40a7-0518-49a4-b53f-9c2464181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71480"/>
            <a:ext cx="1285884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14612" y="928670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92867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2714612" y="1857364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ПРОФИЦИТ БЮДЖЕТА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571744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500306"/>
            <a:ext cx="571504" cy="5715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572000" y="2500306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30" name="Picture 6" descr="https://seo-doka.ru/upload/image/settings/yandex_dengi_minusi_i_plus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214686"/>
            <a:ext cx="1071570" cy="666755"/>
          </a:xfrm>
          <a:prstGeom prst="rect">
            <a:avLst/>
          </a:prstGeom>
          <a:noFill/>
        </p:spPr>
      </p:pic>
      <p:pic>
        <p:nvPicPr>
          <p:cNvPr id="52240" name="Picture 16" descr="https://images.assets-landingi.com/e2Rtie9T/%D1%80%D1%83%D0%BA%D0%B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000372"/>
            <a:ext cx="919843" cy="799556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6500826" y="2071678"/>
            <a:ext cx="2428892" cy="17145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2714612" y="4429132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ФИЦИТ БЮДЖЕТА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62" name="AutoShape 38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4" name="AutoShape 40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6" name="AutoShape 42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80" name="Picture 56" descr="https://us.123rf.com/450wm/memoangeles/memoangeles1401/memoangeles140100003/24987494-hand-giving-money-clip-art-illustration-with-simple-gradients-all-in-a-single-layer.jpg?ver=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5929330"/>
            <a:ext cx="1891005" cy="642942"/>
          </a:xfrm>
          <a:prstGeom prst="rect">
            <a:avLst/>
          </a:prstGeom>
          <a:noFill/>
        </p:spPr>
      </p:pic>
      <p:sp>
        <p:nvSpPr>
          <p:cNvPr id="48" name="Прямоугольник 47"/>
          <p:cNvSpPr/>
          <p:nvPr/>
        </p:nvSpPr>
        <p:spPr>
          <a:xfrm>
            <a:off x="1071538" y="5214950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786314" y="521495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3214678" y="5143512"/>
            <a:ext cx="571504" cy="57150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6572264" y="4643446"/>
            <a:ext cx="2428892" cy="17145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имеющиеся накопления, остатки, взять в долг).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Дуга 26"/>
          <p:cNvSpPr/>
          <p:nvPr/>
        </p:nvSpPr>
        <p:spPr>
          <a:xfrm>
            <a:off x="428596" y="4214818"/>
            <a:ext cx="8572500" cy="71437"/>
          </a:xfrm>
          <a:prstGeom prst="arc">
            <a:avLst>
              <a:gd name="adj1" fmla="val 10794036"/>
              <a:gd name="adj2" fmla="val 0"/>
            </a:avLst>
          </a:prstGeom>
          <a:ln w="69850" cap="rnd" cmpd="tri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0" name="Дуга 29"/>
          <p:cNvSpPr/>
          <p:nvPr/>
        </p:nvSpPr>
        <p:spPr>
          <a:xfrm>
            <a:off x="285720" y="1571612"/>
            <a:ext cx="8572500" cy="71437"/>
          </a:xfrm>
          <a:prstGeom prst="arc">
            <a:avLst>
              <a:gd name="adj1" fmla="val 10794036"/>
              <a:gd name="adj2" fmla="val 0"/>
            </a:avLst>
          </a:prstGeom>
          <a:ln w="69850" cap="rnd" cmpd="tri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4584" name="Picture 8" descr="https://www.maksiplast.ru/img/koshelek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5572140"/>
            <a:ext cx="917331" cy="1136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9" name="Picture 9" descr="C:\Documents and Settings\DFomin\Рабочий стол\Бюджет для граждан\Картинки\SD-2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8932" y="4214819"/>
            <a:ext cx="1906765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214282" y="214290"/>
          <a:ext cx="8715436" cy="392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4071942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Доходы – Расходы = Дефицит (</a:t>
            </a:r>
            <a:r>
              <a:rPr lang="ru-RU" sz="2800" b="1" dirty="0" err="1" smtClean="0"/>
              <a:t>Профицит</a:t>
            </a:r>
            <a:r>
              <a:rPr lang="ru-RU" sz="2800" b="1" dirty="0" smtClean="0"/>
              <a:t>).</a:t>
            </a:r>
          </a:p>
          <a:p>
            <a:r>
              <a:rPr lang="ru-RU" sz="2800" dirty="0" smtClean="0"/>
              <a:t>Если </a:t>
            </a:r>
            <a:r>
              <a:rPr lang="ru-RU" sz="2800" b="1" dirty="0" smtClean="0"/>
              <a:t>расходная</a:t>
            </a:r>
            <a:r>
              <a:rPr lang="ru-RU" sz="2800" dirty="0" smtClean="0"/>
              <a:t> часть бюджета превышает </a:t>
            </a:r>
            <a:r>
              <a:rPr lang="ru-RU" sz="2800" b="1" dirty="0" smtClean="0"/>
              <a:t>доходную</a:t>
            </a:r>
            <a:r>
              <a:rPr lang="ru-RU" sz="2800" dirty="0" smtClean="0"/>
              <a:t>, то бюджет сводится с </a:t>
            </a:r>
            <a:r>
              <a:rPr lang="ru-RU" sz="2800" b="1" dirty="0" smtClean="0"/>
              <a:t>дефицитом</a:t>
            </a:r>
            <a:r>
              <a:rPr lang="ru-RU" sz="2800" dirty="0" smtClean="0"/>
              <a:t>. Превышение доходов над расходами образует </a:t>
            </a:r>
            <a:r>
              <a:rPr lang="ru-RU" sz="2800" b="1" dirty="0" smtClean="0"/>
              <a:t>положительный остаток </a:t>
            </a:r>
            <a:r>
              <a:rPr lang="ru-RU" sz="2800" dirty="0" smtClean="0"/>
              <a:t>бюджета (</a:t>
            </a:r>
            <a:r>
              <a:rPr lang="ru-RU" sz="2800" b="1" dirty="0" err="1" smtClean="0"/>
              <a:t>профицит</a:t>
            </a:r>
            <a:r>
              <a:rPr lang="ru-RU" sz="2800" dirty="0" smtClean="0"/>
              <a:t>).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18337941" flipH="1">
            <a:off x="394303" y="1054358"/>
            <a:ext cx="374180" cy="810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14976693">
            <a:off x="435845" y="1647471"/>
            <a:ext cx="344154" cy="7511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16616285" flipH="1">
            <a:off x="459498" y="2249538"/>
            <a:ext cx="430156" cy="731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17132771" flipH="1">
            <a:off x="5445221" y="1384781"/>
            <a:ext cx="395305" cy="7606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16448793" flipH="1">
            <a:off x="5482339" y="772991"/>
            <a:ext cx="395305" cy="7606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4190794" flipH="1" flipV="1">
            <a:off x="5440552" y="1842709"/>
            <a:ext cx="395305" cy="7495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7" t="30824" b="35938"/>
          <a:stretch/>
        </p:blipFill>
        <p:spPr>
          <a:xfrm rot="5190941" flipH="1" flipV="1">
            <a:off x="5440551" y="2414212"/>
            <a:ext cx="395305" cy="749536"/>
          </a:xfrm>
          <a:prstGeom prst="rect">
            <a:avLst/>
          </a:prstGeom>
        </p:spPr>
      </p:pic>
      <p:pic>
        <p:nvPicPr>
          <p:cNvPr id="15362" name="Picture 2" descr="C:\Documents and Settings\DFomin\Рабочий стол\Бюджет для граждан\Картинки\Рубл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43636" y="928670"/>
            <a:ext cx="1071570" cy="857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Documents and Settings\DFomin\Рабочий стол\Бюджет для граждан\Картинки\01AAVSP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2110220" y="1461626"/>
            <a:ext cx="2214578" cy="143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C:\Documents and Settings\DFomin\Рабочий стол\Бюджет для граждан\Картинки\Рубл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60" y="1785926"/>
            <a:ext cx="1160868" cy="928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5" descr="C:\Documents and Settings\DFomin\Рабочий стол\Бюджет для граждан\Картинки\Рубль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15206" y="1285860"/>
            <a:ext cx="892975" cy="714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C:\Documents and Settings\DFomin\Рабочий стол\Бюджет для граждан\Картинки\Рубль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2714620"/>
            <a:ext cx="571504" cy="4572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7" name="Picture 7" descr="C:\Documents and Settings\DFomin\Рабочий стол\Бюджет для граждан\Картинки\Рубл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58082" y="1928802"/>
            <a:ext cx="1256130" cy="1004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 стрелкой 30"/>
          <p:cNvCxnSpPr/>
          <p:nvPr/>
        </p:nvCxnSpPr>
        <p:spPr>
          <a:xfrm rot="5400000" flipH="1">
            <a:off x="831967" y="6026025"/>
            <a:ext cx="989670" cy="81900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428728" y="6572272"/>
            <a:ext cx="5429288" cy="1588"/>
          </a:xfrm>
          <a:prstGeom prst="line">
            <a:avLst/>
          </a:prstGeom>
          <a:ln w="63500" cap="rnd">
            <a:solidFill>
              <a:schemeClr val="accent1">
                <a:lumMod val="75000"/>
              </a:schemeClr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 flipH="1" flipV="1">
            <a:off x="7965305" y="3750471"/>
            <a:ext cx="1357322" cy="571504"/>
          </a:xfrm>
          <a:prstGeom prst="line">
            <a:avLst/>
          </a:prstGeom>
          <a:ln w="63500">
            <a:solidFill>
              <a:srgbClr val="6600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929322" y="4429132"/>
            <a:ext cx="500066" cy="285752"/>
          </a:xfrm>
          <a:prstGeom prst="line">
            <a:avLst/>
          </a:prstGeom>
          <a:ln w="63500">
            <a:solidFill>
              <a:srgbClr val="FFFF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14480" y="28572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85736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НАЛОГОВЫЕ ДОХОДЫ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85736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НЕНАЛОГОВЫЕ ДОХОДЫ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185736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БЕЗВОЗМЕЗДНЫЕ ПОСТУПЛЕНИЯ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285992"/>
            <a:ext cx="2643206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доходы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акцизы;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земельный налог;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2285992"/>
            <a:ext cx="2786082" cy="40318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Российской Федерации, а также за нарушение законодательства,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доходы от использования муниципального имущества;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плата за негативное воздействие на окружающую среду;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штрафы за нарушение законодательства о налогах и сборах;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2643182"/>
            <a:ext cx="2571768" cy="13234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(межбюджетные трансферты), организаций, граждан (кроме налоговых и неналоговых доходов).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643570" y="4071942"/>
          <a:ext cx="3500430" cy="278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2910" y="785794"/>
            <a:ext cx="7858180" cy="71508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rnd">
            <a:solidFill>
              <a:schemeClr val="accent1">
                <a:shade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безвозмездные и безвозвратные поступления денежных средств в бюджет.</a:t>
            </a:r>
            <a:endParaRPr lang="ru-RU" i="1" spc="50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rot="16200000" flipV="1">
            <a:off x="4607719" y="3107529"/>
            <a:ext cx="2143140" cy="500066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6200000" flipV="1">
            <a:off x="8108181" y="2536025"/>
            <a:ext cx="1071570" cy="571504"/>
          </a:xfrm>
          <a:prstGeom prst="straightConnector1">
            <a:avLst/>
          </a:prstGeom>
          <a:ln w="63500">
            <a:solidFill>
              <a:srgbClr val="6600FF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5929322" y="442913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285720" y="5429264"/>
            <a:ext cx="1588" cy="158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60" y="428604"/>
            <a:ext cx="4026024" cy="3473734"/>
          </a:xfrm>
          <a:prstGeom prst="rect">
            <a:avLst/>
          </a:prstGeom>
        </p:spPr>
      </p:pic>
      <p:sp>
        <p:nvSpPr>
          <p:cNvPr id="4" name="Shape 3"/>
          <p:cNvSpPr/>
          <p:nvPr/>
        </p:nvSpPr>
        <p:spPr>
          <a:xfrm rot="18120211" flipH="1">
            <a:off x="975882" y="2214985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214282" y="3571876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Налоговые доходы               3 870,4                 (41,9%)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в 2020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5"/>
          <p:cNvSpPr/>
          <p:nvPr/>
        </p:nvSpPr>
        <p:spPr>
          <a:xfrm rot="3479789">
            <a:off x="6619484" y="2214985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6600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7" name="Shape 16"/>
          <p:cNvSpPr/>
          <p:nvPr/>
        </p:nvSpPr>
        <p:spPr>
          <a:xfrm rot="6722963">
            <a:off x="4190748" y="3910733"/>
            <a:ext cx="808799" cy="801413"/>
          </a:xfrm>
          <a:prstGeom prst="swooshArrow">
            <a:avLst>
              <a:gd name="adj1" fmla="val 25000"/>
              <a:gd name="adj2" fmla="val 37855"/>
            </a:avLst>
          </a:prstGeom>
          <a:solidFill>
            <a:srgbClr val="FFFF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3143240" y="478632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Неналоговые доходы            542,0                                        (5,9%)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3571876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                     4 814,9                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52,2%)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29520" y="71435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vertoletnoe-taxi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4071942"/>
            <a:ext cx="2762250" cy="2524125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2" name="TextBox 1"/>
          <p:cNvSpPr txBox="1"/>
          <p:nvPr/>
        </p:nvSpPr>
        <p:spPr>
          <a:xfrm>
            <a:off x="1142976" y="2857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                            бюджета в 2020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1142984"/>
          <a:ext cx="871543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ятиугольник 15"/>
          <p:cNvSpPr/>
          <p:nvPr/>
        </p:nvSpPr>
        <p:spPr>
          <a:xfrm>
            <a:off x="285720" y="2357430"/>
            <a:ext cx="5000660" cy="500066"/>
          </a:xfrm>
          <a:prstGeom prst="homePlat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/>
          <p:cNvSpPr/>
          <p:nvPr/>
        </p:nvSpPr>
        <p:spPr>
          <a:xfrm>
            <a:off x="571472" y="5715016"/>
            <a:ext cx="4143404" cy="714380"/>
          </a:xfrm>
          <a:prstGeom prst="homePlate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571472" y="4429132"/>
            <a:ext cx="4143404" cy="714380"/>
          </a:xfrm>
          <a:prstGeom prst="homePlat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571472" y="3214686"/>
            <a:ext cx="4143404" cy="714380"/>
          </a:xfrm>
          <a:prstGeom prst="homePlat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1214422"/>
            <a:ext cx="7500990" cy="714380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2976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85860"/>
            <a:ext cx="7572428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357430"/>
            <a:ext cx="5214974" cy="461665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3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8" y="2357430"/>
            <a:ext cx="2571768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accent1">
                <a:shade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23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21468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 ( 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приходить на помощь)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Иные межбюджетные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трасферты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143248"/>
            <a:ext cx="4143404" cy="923330"/>
          </a:xfrm>
          <a:prstGeom prst="rect">
            <a:avLst/>
          </a:prstGeom>
          <a:gradFill>
            <a:gsLst>
              <a:gs pos="0">
                <a:schemeClr val="accent1">
                  <a:tint val="30000"/>
                  <a:satMod val="250000"/>
                  <a:alpha val="80000"/>
                </a:schemeClr>
              </a:gs>
              <a:gs pos="72000">
                <a:schemeClr val="accent1">
                  <a:tint val="75000"/>
                  <a:satMod val="210000"/>
                  <a:alpha val="80000"/>
                </a:schemeClr>
              </a:gs>
              <a:gs pos="100000">
                <a:schemeClr val="accent1">
                  <a:tint val="85000"/>
                  <a:satMod val="210000"/>
                  <a:alpha val="80000"/>
                </a:schemeClr>
              </a:gs>
            </a:gsLst>
          </a:gradFill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Предоставляются на финансирование «переданных» другим публично-правовым образованиям полномочий.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786314" y="4286256"/>
            <a:ext cx="4143404" cy="923330"/>
          </a:xfrm>
          <a:prstGeom prst="rect">
            <a:avLst/>
          </a:prstGeom>
          <a:gradFill>
            <a:gsLst>
              <a:gs pos="0">
                <a:schemeClr val="accent1">
                  <a:tint val="30000"/>
                  <a:satMod val="250000"/>
                  <a:alpha val="80000"/>
                </a:schemeClr>
              </a:gs>
              <a:gs pos="72000">
                <a:schemeClr val="accent1">
                  <a:tint val="75000"/>
                  <a:satMod val="210000"/>
                  <a:alpha val="80000"/>
                </a:schemeClr>
              </a:gs>
              <a:gs pos="100000">
                <a:schemeClr val="accent1">
                  <a:tint val="85000"/>
                  <a:satMod val="210000"/>
                  <a:alpha val="80000"/>
                </a:schemeClr>
              </a:gs>
            </a:gsLst>
          </a:gradFill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Предоставляются на условиях долевого софинансирования расходов других бюджетов.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5357826"/>
            <a:ext cx="4143404" cy="1477328"/>
          </a:xfrm>
          <a:prstGeom prst="rect">
            <a:avLst/>
          </a:prstGeom>
          <a:gradFill>
            <a:gsLst>
              <a:gs pos="0">
                <a:schemeClr val="accent1">
                  <a:tint val="30000"/>
                  <a:satMod val="250000"/>
                  <a:alpha val="80000"/>
                </a:schemeClr>
              </a:gs>
              <a:gs pos="72000">
                <a:schemeClr val="accent1">
                  <a:tint val="75000"/>
                  <a:satMod val="210000"/>
                  <a:alpha val="80000"/>
                </a:schemeClr>
              </a:gs>
              <a:gs pos="100000">
                <a:schemeClr val="accent1">
                  <a:tint val="85000"/>
                  <a:satMod val="210000"/>
                  <a:alpha val="80000"/>
                </a:schemeClr>
              </a:gs>
            </a:gsLst>
          </a:gradFill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Предоставляются на </a:t>
            </a:r>
            <a:r>
              <a:rPr lang="ru-RU" dirty="0" smtClean="0"/>
              <a:t>осуществление части полномочий по решению вопросов местного значения в соответствии с заключенными соглашениями.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4348" y="442913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– поддержка)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мешек рублей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143380"/>
            <a:ext cx="2931326" cy="2332033"/>
          </a:xfrm>
          <a:prstGeom prst="roundRect">
            <a:avLst>
              <a:gd name="adj" fmla="val 19614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в 2020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857356" y="3000372"/>
            <a:ext cx="1643074" cy="11430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4 814,9 млн. руб.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071546"/>
          <a:ext cx="792961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finiii\Otdel probud\2018\Бюджет для граждан 2018\Картинки\galochka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928670"/>
            <a:ext cx="2676115" cy="2643206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214414" y="285728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1357298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057400"/>
          <a:ext cx="7786742" cy="415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человечки_ударают_по_рукам_др.д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85860"/>
            <a:ext cx="3429000" cy="2543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  <a:softEdge rad="3175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071538" y="357166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14414" y="285728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(в разрезе налогов)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357298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571472" y="2000240"/>
          <a:ext cx="7858180" cy="451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4414" y="714356"/>
            <a:ext cx="7000924" cy="740093"/>
          </a:xfrm>
          <a:prstGeom prst="roundRect">
            <a:avLst>
              <a:gd name="adj" fmla="val 22479"/>
            </a:avLst>
          </a:prstGeom>
          <a:solidFill>
            <a:schemeClr val="bg2">
              <a:lumMod val="90000"/>
            </a:schemeClr>
          </a:solidFill>
          <a:ln w="25400"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42852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Century" pitchFamily="18" charset="0"/>
                <a:ea typeface="+mn-ea"/>
                <a:cs typeface="+mn-cs"/>
              </a:defRPr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Структура расходов бюджета в 2020 году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571612"/>
          <a:ext cx="8982075" cy="517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den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20" y="1214422"/>
            <a:ext cx="1500198" cy="1500198"/>
          </a:xfrm>
          <a:prstGeom prst="roundRect">
            <a:avLst>
              <a:gd name="adj" fmla="val 24979"/>
            </a:avLst>
          </a:prstGeom>
          <a:ln>
            <a:noFill/>
          </a:ln>
          <a:effectLst>
            <a:innerShdw blurRad="114300">
              <a:prstClr val="black"/>
            </a:innerShdw>
            <a:reflection blurRad="6350" stA="50000" endA="295" endPos="92000" dist="101600" dir="5400000" sy="-100000" algn="bl" rotWithShape="0"/>
            <a:softEdge rad="3175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Овал 2"/>
          <p:cNvSpPr/>
          <p:nvPr/>
        </p:nvSpPr>
        <p:spPr>
          <a:xfrm>
            <a:off x="4214810" y="2214554"/>
            <a:ext cx="3786214" cy="3786214"/>
          </a:xfrm>
          <a:prstGeom prst="ellipse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00166" y="214290"/>
            <a:ext cx="6072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Расходы в расчете на душу населения в 2020 году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214414" y="2214554"/>
            <a:ext cx="3786214" cy="3786214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71670" y="3143248"/>
            <a:ext cx="200026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4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18 021,2 рублей </a:t>
            </a:r>
            <a:r>
              <a:rPr lang="ru-RU" sz="4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в год</a:t>
            </a:r>
            <a:endParaRPr lang="ru-RU" sz="40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6380" y="3071810"/>
            <a:ext cx="200026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4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501,8</a:t>
            </a:r>
            <a:endParaRPr lang="ru-RU" sz="4000" dirty="0" smtClean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рублей в месяц</a:t>
            </a:r>
            <a:endParaRPr lang="ru-RU" sz="40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0007006138-sthum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5786454"/>
            <a:ext cx="1028700" cy="876300"/>
          </a:xfrm>
          <a:prstGeom prst="roundRect">
            <a:avLst>
              <a:gd name="adj" fmla="val 212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innerShdw blurRad="114300">
              <a:prstClr val="black"/>
            </a:innerShdw>
            <a:reflection blurRad="6350" stA="52000" endA="300" endPos="35000" dir="5400000" sy="-100000" algn="bl" rotWithShape="0"/>
          </a:effectLst>
        </p:spPr>
      </p:pic>
      <p:pic>
        <p:nvPicPr>
          <p:cNvPr id="15" name="Рисунок 14" descr="3D-chelovechek_011001_sma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0042"/>
            <a:ext cx="1722269" cy="2115495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5720" y="142852"/>
            <a:ext cx="8572560" cy="28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Это инструмент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Программный бюджет отличается от традиционного тем, 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ведомства, ответственного за ее реализацию.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428596" y="3071810"/>
            <a:ext cx="2357454" cy="350046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15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муниципальных программ и 1 ведомственная целевая программа сформировано в бюджете муниципального образования «Город Астрахань» на 2020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3" descr="https://happyeasy.ru/wp-content/uploads/2016/12/Strelka-vni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000364" y="4357694"/>
            <a:ext cx="1071570" cy="714380"/>
          </a:xfrm>
          <a:prstGeom prst="rect">
            <a:avLst/>
          </a:prstGeom>
          <a:noFill/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000496" y="292893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000496" y="3714752"/>
            <a:ext cx="4929222" cy="35719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Исполнение бюджета в программной классификации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000496" y="4214818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000496" y="5000636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Мониторинг показателей исполнения муниципальных программ, оценка эффективности бюджетных расходов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000496" y="578645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C0504D"/>
            </a:solidFill>
            <a:round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Повышение качества бюджетного планирования и исполнения бюджета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72396" y="1357298"/>
            <a:ext cx="142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785926"/>
          <a:ext cx="850112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 descr="Празднование-Дня-Города-в-Астрахани-переносится-на-15-и-16-сентябр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28604"/>
            <a:ext cx="2214578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357422" y="142852"/>
            <a:ext cx="6643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Государственные, муниципальные и ведомственные целевые программы 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 в 2019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 20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 годах</a:t>
            </a:r>
            <a:endParaRPr lang="ru-RU" sz="2400" dirty="0"/>
          </a:p>
        </p:txBody>
      </p:sp>
      <p:pic>
        <p:nvPicPr>
          <p:cNvPr id="9" name="Рисунок 8" descr="lebedin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5214950"/>
            <a:ext cx="185738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071670" y="1571612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1 367,1 (15,4%)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3214686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7 515,8 (84,6%)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150017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1 217,6 (12,8%)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328612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8 307,5 (87,2%)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3286124"/>
            <a:ext cx="92869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9 525,1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000496" y="2571744"/>
            <a:ext cx="714380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3857620" y="3929066"/>
            <a:ext cx="100013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p1_sl371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85926"/>
            <a:ext cx="371477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85720" y="214291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5" y="1285875"/>
            <a:ext cx="500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4 539,8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071934" y="2143116"/>
            <a:ext cx="4786312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"Повышение доступности и качества дошкольного, общего и дополнительного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4 395,4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"Приведение зданий и прилегающих территорий учреждений образования и спорта администрации муниципального образования «Город Астрахань» в соответствие с требованиями строительных норм и правил, пожарной,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антитеррористической и санитарно-эпидемиологической безопасности"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68,8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14282" y="5143512"/>
            <a:ext cx="8715375" cy="82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"Организация отдыха и досуга детей и подростков города Астрахани"– 13,2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Основное мероприятие "Обеспечение эффективности управления в муниципальной системе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62,4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sportkompl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571612"/>
            <a:ext cx="385765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14282" y="214290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на территории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5" y="2357430"/>
            <a:ext cx="500062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8,2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рублей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«Создание для всех категорий и групп населения условий для занятий физической культурой и спортом, массовым спортом, в том числе повышение уровня обеспеченности</a:t>
            </a:r>
          </a:p>
          <a:p>
            <a:pPr>
              <a:defRPr/>
            </a:pP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357188" y="4143375"/>
            <a:ext cx="8429625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населения объектами спорта, а также подготовка спортивного резерва" – 0,1 млн. рублей;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«Обеспечение деятельности учреждений физической культуры и спорта"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"Реализация календарного плана спортивных и физкультурных мероприятий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4,1 млн.рублей.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городской транспортной системы </a:t>
            </a:r>
            <a:b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http://fotobus.msk.ru/photo/14/20/93/1420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3608456" cy="233359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14810" y="1785926"/>
            <a:ext cx="47863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1 226,6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428596" y="4143380"/>
            <a:ext cx="8143875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Устройство, капитальный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и текущее содержание системы ливне-дренажной канализации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23,0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Комплексное развитие транспортной инфраструктуры Астраханской городской агломерации в рамках приоритетного направления стратегического развития Российской Федерации " – 680,0 млн.рублей.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2714620"/>
            <a:ext cx="4143404" cy="1571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2571744"/>
            <a:ext cx="400052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286248" y="2571745"/>
            <a:ext cx="4429156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дорожного хозяйства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517,3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Улучшение качества обслуживания населения на регулярных муниципальных маршрутах " – 6,3 млн.рублей;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bpic_50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785926"/>
            <a:ext cx="3714776" cy="2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14282" y="214290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«Жилищное строительство и содержание муниципального жилищного фонда МО «Город Астрахань»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934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119,8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929058" y="2214554"/>
            <a:ext cx="521494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"Приведение эксплуатационных характеристик муниципального жилищного фонда на территории города Астрахани в соответствие с требованиями государственных стандартов, норм и правил"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15,0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Капитальное  строительство, реконструкция, капитальный ремонт и ремонт объектов собственности МО " Город Астрахань" – 43,5 млн. рублей;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85720" y="5000636"/>
            <a:ext cx="85725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"Реализация Генерального плана развития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Мероприятие "Жилищный фонд"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49,3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 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культуры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astrakhanfm.ru/wp-content/uploads/2017/05/palit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3972483" cy="24129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14810" y="1857364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224,2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культурно - досуговой деятельности на территории МО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39,1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дополнительного образования"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148,4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библиотечной системы"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35,8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Основное мероприятие "Обеспечение эффективности управления в сфере культуры МО "Город Астрахань"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«Повышение уровня благоустройства и улучшение санитарного состояния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 descr="https://www.astrobl.ru/sites/default/files/styles/large_news/public/images/teasers/foto_ozelenenie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14488"/>
            <a:ext cx="3641558" cy="242889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071938" y="235743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608,8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42938" y="4500563"/>
            <a:ext cx="764381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"Благоустройство территорий города для обеспечения отдыха и досуга жителей"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578,6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"Благоустройство"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iCAUHZHX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571625"/>
            <a:ext cx="3214688" cy="3125788"/>
          </a:xfrm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85720" y="21429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«Энергосбережение и повышение энергетической эффективности в городе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89,4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857750"/>
            <a:ext cx="8143904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в системах коммунальной инфраструктуры" – 89,4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lebedin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357298"/>
            <a:ext cx="431164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«Охрана окружающей среды»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1,8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«Реализация регионального проекта «Оздоровление Волги» – 1,5 млн.рублей;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" Улучшение экологической обстановки на территории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00x200_5592894f8e7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214422"/>
            <a:ext cx="342902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«Безопасность»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1428750"/>
            <a:ext cx="47863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43,4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8625" y="3429000"/>
            <a:ext cx="8143875" cy="343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Подпрограмма " Снижение рисков и смягчение последствий чрезвычайных ситуаций природного и техногенного характера на территории муниципального образования " Город Астрахань " – 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Построение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аппаратно-программного комплекса "Безопасный город" на территории муниципального образования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27,1 млн.рублей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Профилактика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правонарушений, коррупции, экстремизма и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терроризма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9,2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 " Развитие гражданской обороны в муниципальном образовании  " Город Астрахань " – 0,9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Профилактика безнадзорности и правонарушений несовершеннолетних и защите их прав " – 4,2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Транспортное обеспечение мероприятий " – 1,1 млн.рублей.  </a:t>
            </a:r>
            <a:endParaRPr lang="ru-RU" sz="15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714744" y="1785926"/>
            <a:ext cx="457203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Пожарная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безопасность муниципального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0,7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admin\Desktop\80-3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428396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2142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субъектов малого и среднего предпринимательства и повышение инвестиционной привлекательности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0,3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8625" y="4572000"/>
            <a:ext cx="74295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«Создание благоприятных условий для ведения предпринимательской деятельности и повышения инвестиционной привлекательности города Астрахани»"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3978502375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142985"/>
            <a:ext cx="3429023" cy="2571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85720" y="14285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«Организация муниципального управления»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00010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153,3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5720" y="3786190"/>
            <a:ext cx="8643998" cy="25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"Проведение общественно - значимых мероприятий и встреч делегаций" – 3,8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"Развитие муниципальной службы" – 0,5 млн.рублей;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"Развитие молодежной политики города Астрахани"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Основное мероприятие "Организация бесперебойного транспортного обслуживания деятельности администрации муниципального образования "Город Астрахань" – 74,7 млн. рублей;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Основное мероприятие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 Рассмотрение административных протоколов"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1,8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 Разработка сметной документации на капитальный и текущий ремонт объектов муниципальной собственности; разработка сметной документации на проектно-изыскательские работы " – 11,8 млн. рублей; 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"Удовлетворение потребностей населения в архивной информации" – 13,8 млн.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571612"/>
            <a:ext cx="4786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71934" y="1357299"/>
            <a:ext cx="485778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общественных связей" - 0,5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"Астрахань – город межнациональной дружбы и согласия" – 0,3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"Молодежь города" – 1,7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"Информационный город" – 11,3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"Обеспечение доступа к информации о деятельности администрации муниципального образования "Город Астрахань" – 18,5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322255180_440939-young-businessman-count-mon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214422"/>
            <a:ext cx="4179123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57158" y="1428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55,8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143375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Подпрограмма "Ведение бухгалтерского и налогового учета в муниципальных учреждениях"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174"/>
            <a:ext cx="3976633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«Распоряжение и управление муниципальным имуществом и земельными участками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84,8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000500" y="2786063"/>
            <a:ext cx="4786313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"Управление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имуществом и земельными участками"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47,4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"Техническое обслуживание зданий администрации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22,1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Обеспечивающая подпрограмма "Обеспечение эффективности управления"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муниципального образования «Город Астрахань» на 2018-2022 годы»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57364"/>
            <a:ext cx="4286280" cy="314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429124" y="2571744"/>
            <a:ext cx="457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280,6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596" y="5214950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«Повышение качества и комфорта городской среды"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65,0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3286124"/>
            <a:ext cx="4357718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«Формирование комфортной городской среды (Астраханская область)"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215,6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Ведомственная целевая программ «Строительство, реконструкция и капитальный ремонт объектов образования, физической культуры и спорта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4143404" cy="296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429124" y="2571744"/>
            <a:ext cx="45720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755,0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5143512"/>
            <a:ext cx="850112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"Повышение уровня обеспеченности населения МО "Город Астрахань" объектами образования, физической культуры и спорта"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234,0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57686" y="3286124"/>
            <a:ext cx="4572032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национальных проектов в рамках государственной программы «Развитие образования Астраханской области"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521,0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«Переселение граждан города Астрахани из аварийного жилищного фонда в 2019-2025 годах»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1285860"/>
            <a:ext cx="45720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Расходы 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2020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году –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115,6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5143512"/>
            <a:ext cx="85011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(межбюджетные трансферты за счет средств бюджета Астраханской области) – 105,6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4810" y="2214554"/>
            <a:ext cx="45720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(софинансирование расходов за счет средств местного бюджета) –  10,0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37861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495"/>
            <a:ext cx="3786214" cy="212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46100" y="196850"/>
            <a:ext cx="8267700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МО «Город Астрахань»</a:t>
            </a:r>
            <a:endParaRPr lang="en-GB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286644" y="1142984"/>
            <a:ext cx="1584325" cy="24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рублей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Дуга 11"/>
          <p:cNvSpPr/>
          <p:nvPr/>
        </p:nvSpPr>
        <p:spPr>
          <a:xfrm>
            <a:off x="357158" y="1000108"/>
            <a:ext cx="8572500" cy="71437"/>
          </a:xfrm>
          <a:prstGeom prst="arc">
            <a:avLst>
              <a:gd name="adj1" fmla="val 10794036"/>
              <a:gd name="adj2" fmla="val 0"/>
            </a:avLst>
          </a:prstGeom>
          <a:solidFill>
            <a:srgbClr val="7030A0"/>
          </a:solidFill>
          <a:ln w="69850" cap="rnd" cmpd="tri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428596" y="1833562"/>
          <a:ext cx="8429684" cy="4738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Открытые государственные информационные ресурсы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643050"/>
            <a:ext cx="7715304" cy="1066205"/>
          </a:xfrm>
          <a:prstGeom prst="roundRect">
            <a:avLst>
              <a:gd name="adj" fmla="val 23448"/>
            </a:avLst>
          </a:prstGeom>
          <a:solidFill>
            <a:schemeClr val="bg2">
              <a:lumMod val="90000"/>
            </a:schemeClr>
          </a:solidFill>
          <a:ln cap="rnd"/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Информацию о проводимых публичных слушаниях можно найти на сайте финансово-казначейского управления администрации </a:t>
            </a:r>
          </a:p>
          <a:p>
            <a:pPr algn="ctr"/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МО «Город Астрахань»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6215082"/>
            <a:ext cx="3286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" pitchFamily="18" charset="0"/>
                <a:cs typeface="Times New Roman" pitchFamily="18" charset="0"/>
              </a:rPr>
              <a:t>http://astrgorod.ru</a:t>
            </a:r>
            <a:endParaRPr lang="ru-RU" sz="24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entury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logo.jp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5643578"/>
            <a:ext cx="4075488" cy="10460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Рисунок 12" descr="фон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071810"/>
            <a:ext cx="5214974" cy="2302387"/>
          </a:xfrm>
          <a:prstGeom prst="rect">
            <a:avLst/>
          </a:prstGeom>
          <a:ln>
            <a:noFill/>
          </a:ln>
          <a:effectLst>
            <a:outerShdw blurRad="184150" dist="241300" dir="1152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0099986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4" name="Рисунок 13" descr="fasa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6" y="3214686"/>
            <a:ext cx="4143404" cy="2753638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finiii\Otdel probud\2018\Бюджет для граждан 2018\Картинки\slide_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5552</TotalTime>
  <Words>2308</Words>
  <PresentationFormat>Экран (4:3)</PresentationFormat>
  <Paragraphs>269</Paragraphs>
  <Slides>39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gRodionova</dc:creator>
  <cp:lastModifiedBy>gRodionova</cp:lastModifiedBy>
  <cp:revision>559</cp:revision>
  <dcterms:modified xsi:type="dcterms:W3CDTF">2020-07-09T09:03:43Z</dcterms:modified>
</cp:coreProperties>
</file>