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6" r:id="rId1"/>
  </p:sldMasterIdLst>
  <p:notesMasterIdLst>
    <p:notesMasterId r:id="rId40"/>
  </p:notesMasterIdLst>
  <p:sldIdLst>
    <p:sldId id="256" r:id="rId2"/>
    <p:sldId id="257" r:id="rId3"/>
    <p:sldId id="301" r:id="rId4"/>
    <p:sldId id="293" r:id="rId5"/>
    <p:sldId id="265" r:id="rId6"/>
    <p:sldId id="266" r:id="rId7"/>
    <p:sldId id="289" r:id="rId8"/>
    <p:sldId id="302" r:id="rId9"/>
    <p:sldId id="258" r:id="rId10"/>
    <p:sldId id="267" r:id="rId11"/>
    <p:sldId id="259" r:id="rId12"/>
    <p:sldId id="270" r:id="rId13"/>
    <p:sldId id="268" r:id="rId14"/>
    <p:sldId id="290" r:id="rId15"/>
    <p:sldId id="297" r:id="rId16"/>
    <p:sldId id="294" r:id="rId17"/>
    <p:sldId id="308" r:id="rId18"/>
    <p:sldId id="303" r:id="rId19"/>
    <p:sldId id="296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99" r:id="rId34"/>
    <p:sldId id="300" r:id="rId35"/>
    <p:sldId id="305" r:id="rId36"/>
    <p:sldId id="306" r:id="rId37"/>
    <p:sldId id="272" r:id="rId38"/>
    <p:sldId id="307" r:id="rId39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0099"/>
    <a:srgbClr val="FF66FF"/>
    <a:srgbClr val="FF9966"/>
    <a:srgbClr val="65E5FF"/>
    <a:srgbClr val="99FF66"/>
    <a:srgbClr val="6600FF"/>
    <a:srgbClr val="3333CC"/>
    <a:srgbClr val="4BE1FF"/>
    <a:srgbClr val="01D5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30" autoAdjust="0"/>
    <p:restoredTop sz="94660"/>
  </p:normalViewPr>
  <p:slideViewPr>
    <p:cSldViewPr>
      <p:cViewPr varScale="1">
        <p:scale>
          <a:sx n="86" d="100"/>
          <a:sy n="86" d="100"/>
        </p:scale>
        <p:origin x="-120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DFomin\&#1056;&#1072;&#1073;&#1086;&#1095;&#1080;&#1081;%20&#1089;&#1090;&#1086;&#1083;\&#1041;&#1102;&#1076;&#1078;&#1077;&#1090;%20&#1076;&#1083;&#1103;%20&#1075;&#1088;&#1072;&#1078;&#1076;&#1072;&#1085;\narod_byudzhet-2015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1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niii\Otdel%20doxod\2020-2022\&#1076;&#1083;&#1103;%20&#1087;&#1086;&#1103;&#1089;&#1085;&#1080;&#1090;&#1077;&#1083;&#1100;&#1085;&#1086;&#1081;%20&#1080;%20&#1089;&#1083;&#1072;&#1081;&#1076;&#1086;&#1074;.xls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finiii\Otdel%20probud\2018\&#1041;&#1102;&#1076;&#1078;&#1077;&#1090;%20&#1076;&#1083;&#1103;%20&#1075;&#1088;&#1072;&#1078;&#1076;&#1072;&#1085;%202018\&#1050;&#1085;&#1080;&#1075;&#1072;1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finiii\Otdel%20probud\2018\&#1041;&#1102;&#1076;&#1078;&#1077;&#1090;%20&#1076;&#1083;&#1103;%20&#1075;&#1088;&#1072;&#1078;&#1076;&#1072;&#1085;%202018\&#1050;&#1085;&#1080;&#1075;&#1072;1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niii\Otdel%20probud\2018\&#1056;&#1072;&#1089;&#1087;&#1086;&#1088;&#1103;&#1078;&#1077;&#1085;&#1080;&#1077;%20&#1086;&#1073;%20&#1080;&#1089;&#1087;&#1086;&#1083;&#1085;&#1077;&#1085;&#1080;&#1080;%20&#1073;&#1102;&#1076;&#1078;&#1077;&#1090;&#1072;\I%20&#1087;&#1086;&#1083;&#1091;&#1075;&#1086;&#1076;&#1080;&#1077;\&#1055;&#1088;&#1080;&#1083;&#1086;&#1078;&#1077;&#1085;&#1080;&#1103;%20&#1074;%20&#1088;&#1091;&#1073;&#1083;&#1103;&#1093;\&#1076;&#1072;&#1085;&#1085;&#1099;&#1077;%20&#1082;%20&#1089;&#1083;&#1072;&#1081;&#1076;&#1072;&#1084;.xlsx" TargetMode="External"/><Relationship Id="rId1" Type="http://schemas.openxmlformats.org/officeDocument/2006/relationships/themeOverride" Target="../theme/themeOverride2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finiii\Otdel%20probud\2017\&#1041;&#1102;&#1076;&#1078;&#1077;&#1090;%20&#1076;&#1083;&#1103;%20&#1075;&#1088;&#1072;&#1078;&#1076;&#1072;&#1085;%202017\&#1058;&#1072;&#1073;&#1083;&#1080;&#1094;&#1099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iii\Otdel%20probud\2018\&#1054;&#1058;&#1063;&#1045;&#1058;&#1067;\&#1043;&#1086;&#1076;&#1086;&#1074;&#1086;&#1081;%20&#1086;&#1090;&#1095;&#1077;&#1090;\&#1058;&#1072;&#1073;&#1083;&#1080;&#1094;&#1099;%20&#1082;%20&#1089;&#1083;&#1072;&#1081;&#1076;&#1072;&#108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4"/>
  <c:chart>
    <c:title>
      <c:tx>
        <c:rich>
          <a:bodyPr/>
          <a:lstStyle/>
          <a:p>
            <a:pPr>
              <a:defRPr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defRPr>
            </a:pPr>
            <a:r>
              <a:rPr lang="ru-RU" sz="3600" dirty="0">
                <a:solidFill>
                  <a:schemeClr val="accent6">
                    <a:lumMod val="75000"/>
                  </a:schemeClr>
                </a:solidFill>
                <a:effectLst/>
                <a:latin typeface="Century" pitchFamily="18" charset="0"/>
                <a:cs typeface="Times New Roman" pitchFamily="18" charset="0"/>
              </a:rPr>
              <a:t>Бюджет на 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  <a:effectLst/>
                <a:latin typeface="Century" pitchFamily="18" charset="0"/>
                <a:cs typeface="Times New Roman" pitchFamily="18" charset="0"/>
              </a:rPr>
              <a:t>2021 год</a:t>
            </a:r>
            <a:endParaRPr lang="ru-RU" sz="3600" dirty="0">
              <a:solidFill>
                <a:schemeClr val="accent6">
                  <a:lumMod val="75000"/>
                </a:schemeClr>
              </a:solidFill>
              <a:effectLst/>
              <a:latin typeface="Century" pitchFamily="18" charset="0"/>
              <a:cs typeface="Times New Roman" pitchFamily="18" charset="0"/>
            </a:endParaRPr>
          </a:p>
        </c:rich>
      </c:tx>
      <c:layout/>
    </c:title>
    <c:view3D>
      <c:rotX val="0"/>
      <c:rotY val="0"/>
      <c:perspective val="30"/>
    </c:view3D>
    <c:floor>
      <c:spPr>
        <a:noFill/>
        <a:ln w="9525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2196094377837207E-2"/>
          <c:y val="0.18166623814024632"/>
          <c:w val="0.93055555555555569"/>
          <c:h val="0.69372711216596805"/>
        </c:manualLayout>
      </c:layout>
      <c:bar3DChart>
        <c:barDir val="col"/>
        <c:grouping val="stacked"/>
        <c:ser>
          <c:idx val="0"/>
          <c:order val="0"/>
          <c:spPr>
            <a:solidFill>
              <a:schemeClr val="lt1"/>
            </a:solidFill>
            <a:ln w="25400" cap="flat" cmpd="sng" algn="ctr">
              <a:solidFill>
                <a:schemeClr val="accent5"/>
              </a:solidFill>
              <a:prstDash val="solid"/>
            </a:ln>
            <a:effectLst/>
          </c:spPr>
          <c:dPt>
            <c:idx val="0"/>
            <c:spPr>
              <a:solidFill>
                <a:srgbClr val="00B050"/>
              </a:solidFill>
              <a:ln w="25400" cap="flat" cmpd="sng" algn="ctr">
                <a:solidFill>
                  <a:srgbClr val="00B050"/>
                </a:solidFill>
                <a:prstDash val="solid"/>
              </a:ln>
              <a:effectLst/>
            </c:spPr>
          </c:dPt>
          <c:dPt>
            <c:idx val="1"/>
            <c:spPr>
              <a:solidFill>
                <a:schemeClr val="accent5">
                  <a:lumMod val="40000"/>
                  <a:lumOff val="60000"/>
                </a:schemeClr>
              </a:solidFill>
              <a:ln w="25400" cap="flat" cmpd="sng" algn="ctr">
                <a:solidFill>
                  <a:schemeClr val="accent5"/>
                </a:solidFill>
                <a:prstDash val="solid"/>
              </a:ln>
              <a:effectLst/>
            </c:spPr>
          </c:dPt>
          <c:dPt>
            <c:idx val="2"/>
            <c:spPr>
              <a:solidFill>
                <a:srgbClr val="FF0000"/>
              </a:solidFill>
              <a:ln w="25400" cap="flat" cmpd="sng" algn="ctr">
                <a:solidFill>
                  <a:srgbClr val="FF0000"/>
                </a:solidFill>
                <a:prstDash val="solid"/>
              </a:ln>
              <a:effectLst/>
            </c:spPr>
          </c:dPt>
          <c:dLbls>
            <c:dLbl>
              <c:idx val="0"/>
              <c:layout>
                <c:manualLayout>
                  <c:x val="1.0200292905598752E-2"/>
                  <c:y val="-7.7939485273937958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8 701,2</a:t>
                    </a:r>
                    <a:endParaRPr lang="en-US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solidFill>
                  <a:sysClr val="window" lastClr="FFFFFF"/>
                </a:solidFill>
              </c:spPr>
              <c:showVal val="1"/>
            </c:dLbl>
            <c:dLbl>
              <c:idx val="1"/>
              <c:layout>
                <c:manualLayout>
                  <c:x val="3.050908755454117E-3"/>
                  <c:y val="-7.0074135495722681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600" b="1" dirty="0" smtClean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8 965,6</a:t>
                    </a:r>
                    <a:endParaRPr lang="en-US" sz="1600" b="1" dirty="0">
                      <a:solidFill>
                        <a:sysClr val="windowText" lastClr="0000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solidFill>
                  <a:sysClr val="window" lastClr="FFFFFF"/>
                </a:solidFill>
                <a:ln>
                  <a:solidFill>
                    <a:sysClr val="windowText" lastClr="000000"/>
                  </a:solidFill>
                </a:ln>
              </c:spPr>
            </c:dLbl>
            <c:dLbl>
              <c:idx val="2"/>
              <c:layout>
                <c:manualLayout>
                  <c:x val="0"/>
                  <c:y val="0.1036595992251599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-</a:t>
                    </a:r>
                    <a:r>
                      <a:rPr lang="ru-RU" dirty="0" smtClean="0"/>
                      <a:t>264,4</a:t>
                    </a:r>
                    <a:endParaRPr lang="en-US" dirty="0"/>
                  </a:p>
                </c:rich>
              </c:tx>
              <c:showVal val="1"/>
            </c:dLbl>
            <c:spPr>
              <a:solidFill>
                <a:sysClr val="window" lastClr="FFFFFF"/>
              </a:solidFill>
            </c:spPr>
            <c:txPr>
              <a:bodyPr/>
              <a:lstStyle/>
              <a:p>
                <a:pPr>
                  <a:defRPr sz="1600" b="1">
                    <a:solidFill>
                      <a:sysClr val="windowText" lastClr="000000"/>
                    </a:solidFill>
                    <a:latin typeface="Comic Sans MS" pitchFamily="66" charset="0"/>
                  </a:defRPr>
                </a:pPr>
                <a:endParaRPr lang="ru-RU"/>
              </a:p>
            </c:txPr>
            <c:showVal val="1"/>
          </c:dLbls>
          <c:cat>
            <c:strRef>
              <c:f>бюджет!$E$9:$E$11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</c:v>
                </c:pt>
              </c:strCache>
            </c:strRef>
          </c:cat>
          <c:val>
            <c:numRef>
              <c:f>бюджет!$F$9:$F$11</c:f>
              <c:numCache>
                <c:formatCode>#,##0.0</c:formatCode>
                <c:ptCount val="3"/>
                <c:pt idx="0">
                  <c:v>7246.0452000000014</c:v>
                </c:pt>
                <c:pt idx="1">
                  <c:v>7432.5512000000044</c:v>
                </c:pt>
                <c:pt idx="2">
                  <c:v>-186.506</c:v>
                </c:pt>
              </c:numCache>
            </c:numRef>
          </c:val>
        </c:ser>
        <c:dLbls>
          <c:showVal val="1"/>
        </c:dLbls>
        <c:gapWidth val="118"/>
        <c:shape val="cylinder"/>
        <c:axId val="93834624"/>
        <c:axId val="94049408"/>
        <c:axId val="0"/>
      </c:bar3DChart>
      <c:catAx>
        <c:axId val="9383462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2400" b="0" i="0" baseline="0">
                <a:solidFill>
                  <a:schemeClr val="tx1"/>
                </a:solidFill>
                <a:effectLst>
                  <a:glow rad="63500">
                    <a:srgbClr val="00349E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4049408"/>
        <c:crosses val="autoZero"/>
        <c:auto val="1"/>
        <c:lblAlgn val="ctr"/>
        <c:lblOffset val="50"/>
      </c:catAx>
      <c:valAx>
        <c:axId val="94049408"/>
        <c:scaling>
          <c:orientation val="minMax"/>
        </c:scaling>
        <c:delete val="1"/>
        <c:axPos val="l"/>
        <c:numFmt formatCode="#,##0.0" sourceLinked="1"/>
        <c:tickLblPos val="none"/>
        <c:crossAx val="93834624"/>
        <c:crosses val="autoZero"/>
        <c:crossBetween val="between"/>
      </c:valAx>
      <c:spPr>
        <a:ln>
          <a:solidFill>
            <a:schemeClr val="bg1"/>
          </a:solidFill>
        </a:ln>
      </c:spPr>
    </c:plotArea>
    <c:plotVisOnly val="1"/>
    <c:dispBlanksAs val="gap"/>
  </c:chart>
  <c:spPr>
    <a:solidFill>
      <a:schemeClr val="bg1"/>
    </a:solidFill>
    <a:ln>
      <a:solidFill>
        <a:schemeClr val="bg1"/>
      </a:solidFill>
    </a:ln>
  </c:sp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0461971814891312"/>
          <c:y val="0.13198987397213915"/>
          <c:w val="0.72440528735041165"/>
          <c:h val="0.9101497528048627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etal">
              <a:bevelT w="88900" h="88900"/>
            </a:sp3d>
          </c:spPr>
          <c:explosion val="6"/>
          <c:dPt>
            <c:idx val="0"/>
            <c:spPr>
              <a:solidFill>
                <a:schemeClr val="accent5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88900" h="88900"/>
              </a:sp3d>
            </c:spPr>
          </c:dPt>
          <c:dPt>
            <c:idx val="1"/>
            <c:spPr>
              <a:solidFill>
                <a:schemeClr val="accent5">
                  <a:lumMod val="20000"/>
                  <a:lumOff val="80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88900" h="88900"/>
              </a:sp3d>
            </c:spPr>
          </c:dPt>
          <c:dPt>
            <c:idx val="2"/>
            <c:spPr>
              <a:solidFill>
                <a:schemeClr val="accent6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88900" h="88900"/>
              </a:sp3d>
            </c:spPr>
          </c:dPt>
          <c:dLbls>
            <c:dLbl>
              <c:idx val="0"/>
              <c:layout>
                <c:manualLayout>
                  <c:x val="-7.4927361054813683E-3"/>
                  <c:y val="1.8025940046728733E-2"/>
                </c:manualLayout>
              </c:layout>
              <c:tx>
                <c:rich>
                  <a:bodyPr anchor="ctr" anchorCtr="1"/>
                  <a:lstStyle/>
                  <a:p>
                    <a:pPr>
                      <a:defRPr sz="1700" b="1">
                        <a:solidFill>
                          <a:schemeClr val="tx1"/>
                        </a:solidFill>
                        <a:effectLst>
                          <a:glow rad="63500">
                            <a:srgbClr val="F0A22E">
                              <a:satMod val="175000"/>
                              <a:alpha val="40000"/>
                            </a:srgb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700" b="1" dirty="0" smtClean="0">
                        <a:effectLst>
                          <a:glow rad="63500">
                            <a:srgbClr val="F0A22E">
                              <a:satMod val="175000"/>
                              <a:alpha val="40000"/>
                            </a:srgb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rPr>
                      <a:t>46,4%</a:t>
                    </a:r>
                    <a:endParaRPr lang="ru-RU" sz="1700" b="1" dirty="0">
                      <a:effectLst>
                        <a:glow rad="63500">
                          <a:srgbClr val="F0A22E">
                            <a:satMod val="175000"/>
                            <a:alpha val="40000"/>
                          </a:srgbClr>
                        </a:glow>
                      </a:effectLst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31750"/>
                </a:sp3d>
              </c:spPr>
              <c:showPercent val="1"/>
            </c:dLbl>
            <c:dLbl>
              <c:idx val="1"/>
              <c:layout>
                <c:manualLayout>
                  <c:x val="-6.1835918147746471E-2"/>
                  <c:y val="-2.0202033056252639E-2"/>
                </c:manualLayout>
              </c:layout>
              <c:tx>
                <c:rich>
                  <a:bodyPr/>
                  <a:lstStyle/>
                  <a:p>
                    <a:r>
                      <a:rPr lang="ru-RU" sz="1700" b="1" dirty="0" smtClean="0">
                        <a:effectLst>
                          <a:glow rad="63500">
                            <a:srgbClr val="F0A22E">
                              <a:satMod val="175000"/>
                              <a:alpha val="40000"/>
                            </a:srgb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rPr>
                      <a:t>4,4%</a:t>
                    </a:r>
                    <a:endParaRPr lang="ru-RU" sz="1700" b="1" dirty="0">
                      <a:effectLst>
                        <a:glow rad="63500">
                          <a:srgbClr val="F0A22E">
                            <a:satMod val="175000"/>
                            <a:alpha val="40000"/>
                          </a:srgbClr>
                        </a:glow>
                      </a:effectLst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Percent val="1"/>
            </c:dLbl>
            <c:dLbl>
              <c:idx val="2"/>
              <c:layout>
                <c:manualLayout>
                  <c:x val="-2.3188469305404923E-2"/>
                  <c:y val="-2.4242439667503175E-2"/>
                </c:manualLayout>
              </c:layout>
              <c:tx>
                <c:rich>
                  <a:bodyPr/>
                  <a:lstStyle/>
                  <a:p>
                    <a:r>
                      <a:rPr lang="ru-RU" sz="1700" b="1" dirty="0" smtClean="0">
                        <a:effectLst>
                          <a:glow rad="63500">
                            <a:srgbClr val="F0A22E">
                              <a:satMod val="175000"/>
                              <a:alpha val="40000"/>
                            </a:srgb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rPr>
                      <a:t>49,2%</a:t>
                    </a:r>
                    <a:endParaRPr lang="ru-RU" sz="1700" b="1" dirty="0">
                      <a:effectLst>
                        <a:glow rad="63500">
                          <a:srgbClr val="F0A22E">
                            <a:satMod val="175000"/>
                            <a:alpha val="40000"/>
                          </a:srgbClr>
                        </a:glow>
                      </a:effectLst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Percent val="1"/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700" b="1">
                    <a:solidFill>
                      <a:schemeClr val="tx1"/>
                    </a:solidFill>
                    <a:effectLst>
                      <a:glow rad="63500">
                        <a:srgbClr val="F0A22E">
                          <a:satMod val="175000"/>
                          <a:alpha val="40000"/>
                        </a:srgbClr>
                      </a:glo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Лист1!$A$2:$A$4</c:f>
              <c:strCache>
                <c:ptCount val="3"/>
                <c:pt idx="0">
                  <c:v>НАЛОГОВЫЕ ДОХОДЫ </c:v>
                </c:pt>
                <c:pt idx="1">
                  <c:v>НЕНАЛОГОВЫЕ ДОХОДЫ 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3182214</c:v>
                </c:pt>
                <c:pt idx="1">
                  <c:v>738020</c:v>
                </c:pt>
                <c:pt idx="2">
                  <c:v>4151290.7</c:v>
                </c:pt>
              </c:numCache>
            </c:numRef>
          </c:val>
        </c:ser>
        <c:firstSliceAng val="128"/>
        <c:holeSize val="1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lrMapOvr bg1="lt1" tx1="dk1" bg2="lt2" tx2="dk2" accent1="accent1" accent2="accent2" accent3="accent3" accent4="accent4" accent5="accent5" accent6="accent6" hlink="hlink" folHlink="folHlink"/>
  <c:chart>
    <c:view3D>
      <c:rotX val="75"/>
      <c:rotY val="160"/>
      <c:perspective val="120"/>
    </c:view3D>
    <c:plotArea>
      <c:layout>
        <c:manualLayout>
          <c:layoutTarget val="inner"/>
          <c:xMode val="edge"/>
          <c:yMode val="edge"/>
          <c:x val="4.7177930928958984E-4"/>
          <c:y val="1.6706394755892223E-2"/>
          <c:w val="0.77817225155982395"/>
          <c:h val="0.76075315953031053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 prst="coolSlant"/>
            </a:sp3d>
          </c:spPr>
          <c:explosion val="17"/>
          <c:dPt>
            <c:idx val="0"/>
            <c:spPr>
              <a:solidFill>
                <a:srgbClr val="00349E">
                  <a:lumMod val="40000"/>
                  <a:lumOff val="60000"/>
                </a:srgb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coolSlant"/>
              </a:sp3d>
            </c:spPr>
          </c:dPt>
          <c:dPt>
            <c:idx val="1"/>
            <c:spPr>
              <a:solidFill>
                <a:srgbClr val="00349E">
                  <a:lumMod val="60000"/>
                  <a:lumOff val="40000"/>
                </a:srgb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coolSlant"/>
              </a:sp3d>
            </c:spPr>
          </c:dPt>
          <c:dPt>
            <c:idx val="2"/>
            <c:spPr>
              <a:solidFill>
                <a:srgbClr val="005BD3">
                  <a:lumMod val="20000"/>
                  <a:lumOff val="80000"/>
                </a:srgb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coolSlant"/>
              </a:sp3d>
            </c:spPr>
          </c:dPt>
          <c:dPt>
            <c:idx val="3"/>
            <c:spPr>
              <a:solidFill>
                <a:srgbClr val="005BD3">
                  <a:lumMod val="40000"/>
                  <a:lumOff val="60000"/>
                </a:srgb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coolSlant"/>
              </a:sp3d>
            </c:spPr>
          </c:dPt>
          <c:dPt>
            <c:idx val="6"/>
            <c:spPr>
              <a:solidFill>
                <a:srgbClr val="005BD3">
                  <a:lumMod val="60000"/>
                  <a:lumOff val="40000"/>
                </a:srgb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coolSlant"/>
              </a:sp3d>
            </c:spPr>
          </c:dPt>
          <c:dLbls>
            <c:dLbl>
              <c:idx val="0"/>
              <c:layout>
                <c:manualLayout>
                  <c:x val="0.18256558134326373"/>
                  <c:y val="1.2664902389253779E-2"/>
                </c:manualLayout>
              </c:layout>
              <c:spPr>
                <a:solidFill>
                  <a:schemeClr val="bg1"/>
                </a:solidFill>
                <a:effectLst>
                  <a:softEdge rad="31750"/>
                </a:effectLst>
              </c:spPr>
              <c:txPr>
                <a:bodyPr/>
                <a:lstStyle/>
                <a:p>
                  <a:pPr>
                    <a:defRPr sz="16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dLblPos val="bestFit"/>
              <c:showVal val="1"/>
              <c:showCatName val="1"/>
              <c:separator>
</c:separator>
            </c:dLbl>
            <c:dLbl>
              <c:idx val="1"/>
              <c:layout>
                <c:manualLayout>
                  <c:x val="-9.5854120589416739E-2"/>
                  <c:y val="0.13298147508716587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6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dLblPos val="bestFit"/>
              <c:showVal val="1"/>
              <c:showCatName val="1"/>
              <c:separator>
</c:separator>
            </c:dLbl>
            <c:dLbl>
              <c:idx val="2"/>
              <c:layout>
                <c:manualLayout>
                  <c:x val="-2.5088430901378439E-2"/>
                  <c:y val="-0.1514860038474922"/>
                </c:manualLayout>
              </c:layout>
              <c:dLblPos val="bestFit"/>
              <c:showVal val="1"/>
              <c:showCatName val="1"/>
              <c:separator>
</c:separator>
            </c:dLbl>
            <c:dLbl>
              <c:idx val="3"/>
              <c:layout>
                <c:manualLayout>
                  <c:x val="0.11010364453674294"/>
                  <c:y val="-0.11749330667299286"/>
                </c:manualLayout>
              </c:layout>
              <c:dLblPos val="bestFit"/>
              <c:showVal val="1"/>
              <c:showCatName val="1"/>
              <c:separator>
</c:separator>
            </c:dLbl>
            <c:dLbl>
              <c:idx val="4"/>
              <c:layout>
                <c:manualLayout>
                  <c:x val="0.1099162633304681"/>
                  <c:y val="-7.3583486979718685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/>
                      <a:t>Доходы от аренды земельных участков и муниципального имущества
</a:t>
                    </a:r>
                    <a:r>
                      <a:rPr lang="ru-RU" sz="1600" dirty="0" smtClean="0"/>
                      <a:t>5,8</a:t>
                    </a:r>
                    <a:endParaRPr lang="ru-RU" sz="1600" dirty="0"/>
                  </a:p>
                </c:rich>
              </c:tx>
              <c:dLblPos val="bestFit"/>
              <c:showVal val="1"/>
              <c:showCatName val="1"/>
              <c:separator>
</c:separator>
            </c:dLbl>
            <c:dLbl>
              <c:idx val="5"/>
              <c:layout>
                <c:manualLayout>
                  <c:x val="1.3754362641953045E-2"/>
                  <c:y val="8.9346522048563387E-2"/>
                </c:manualLayout>
              </c:layout>
              <c:dLblPos val="bestFit"/>
              <c:showVal val="1"/>
              <c:showCatName val="1"/>
              <c:separator>
</c:separator>
            </c:dLbl>
            <c:dLbl>
              <c:idx val="6"/>
              <c:layout>
                <c:manualLayout>
                  <c:x val="-0.18826225829279647"/>
                  <c:y val="5.4405818431966978E-2"/>
                </c:manualLayout>
              </c:layout>
              <c:dLblPos val="bestFit"/>
              <c:showVal val="1"/>
              <c:showCatName val="1"/>
              <c:separator>
</c:separator>
            </c:dLbl>
            <c:dLbl>
              <c:idx val="7"/>
              <c:layout>
                <c:manualLayout>
                  <c:x val="-5.5257239377735384E-2"/>
                  <c:y val="4.0726636309129212E-2"/>
                </c:manualLayout>
              </c:layout>
              <c:dLblPos val="bestFit"/>
              <c:showVal val="1"/>
              <c:showCatName val="1"/>
              <c:separator>
</c:separator>
            </c:dLbl>
            <c:dLbl>
              <c:idx val="8"/>
              <c:layout>
                <c:manualLayout>
                  <c:x val="-0.11234805005739235"/>
                  <c:y val="3.1662255973134448E-2"/>
                </c:manualLayout>
              </c:layout>
              <c:dLblPos val="bestFit"/>
              <c:showVal val="1"/>
              <c:showCatName val="1"/>
              <c:separator>
</c:separator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Val val="1"/>
            <c:showCatName val="1"/>
            <c:separator>
</c:separator>
            <c:showLeaderLines val="1"/>
          </c:dLbls>
          <c:cat>
            <c:strRef>
              <c:f>'Доли 2019 и 2020 '!$A$7:$A$15</c:f>
              <c:strCache>
                <c:ptCount val="7"/>
                <c:pt idx="0">
                  <c:v>НДФЛ</c:v>
                </c:pt>
                <c:pt idx="1">
                  <c:v>УСН</c:v>
                </c:pt>
                <c:pt idx="2">
                  <c:v>Налог на имущество физических лиц</c:v>
                </c:pt>
                <c:pt idx="3">
                  <c:v>Земельный налог</c:v>
                </c:pt>
                <c:pt idx="4">
                  <c:v>Доходы от аренды земельных участков и муниципального имущества</c:v>
                </c:pt>
                <c:pt idx="5">
                  <c:v>Доходы от продажи земельных участков и муниципального имущества</c:v>
                </c:pt>
                <c:pt idx="6">
                  <c:v>Прочие</c:v>
                </c:pt>
              </c:strCache>
            </c:strRef>
          </c:cat>
          <c:val>
            <c:numRef>
              <c:f>'Доли 2019 и 2020 '!$E$7:$E$15</c:f>
              <c:numCache>
                <c:formatCode>#,##0.0</c:formatCode>
                <c:ptCount val="9"/>
                <c:pt idx="0">
                  <c:v>60.901302883964604</c:v>
                </c:pt>
                <c:pt idx="1">
                  <c:v>14.391867512288048</c:v>
                </c:pt>
                <c:pt idx="2">
                  <c:v>4.9917853888121124</c:v>
                </c:pt>
                <c:pt idx="3">
                  <c:v>5.2306859302203979</c:v>
                </c:pt>
                <c:pt idx="4">
                  <c:v>5.8476079839954291</c:v>
                </c:pt>
                <c:pt idx="5">
                  <c:v>1.9589436947143539</c:v>
                </c:pt>
                <c:pt idx="6">
                  <c:v>6.6778066060051255</c:v>
                </c:pt>
              </c:numCache>
            </c:numRef>
          </c:val>
        </c:ser>
      </c:pie3DChart>
    </c:plotArea>
    <c:plotVisOnly val="1"/>
  </c:chart>
  <c:spPr>
    <a:scene3d>
      <a:camera prst="orthographicFront"/>
      <a:lightRig rig="threePt" dir="t"/>
    </a:scene3d>
    <a:sp3d prstMaterial="plastic">
      <a:bevelT w="165100" prst="coolSlant"/>
      <a:bevelB/>
    </a:sp3d>
  </c:sp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8"/>
  <c:chart>
    <c:plotArea>
      <c:layout>
        <c:manualLayout>
          <c:layoutTarget val="inner"/>
          <c:xMode val="edge"/>
          <c:yMode val="edge"/>
          <c:x val="4.6315724162248502E-2"/>
          <c:y val="0.10325448805463562"/>
          <c:w val="0.53888888888888964"/>
          <c:h val="0.89814814814814814"/>
        </c:manualLayout>
      </c:layout>
      <c:doughnutChart>
        <c:varyColors val="1"/>
        <c:ser>
          <c:idx val="0"/>
          <c:order val="0"/>
          <c:spPr>
            <a:solidFill>
              <a:schemeClr val="bg1"/>
            </a:solidFill>
          </c:spPr>
          <c:explosion val="12"/>
          <c:dPt>
            <c:idx val="0"/>
            <c:spPr>
              <a:solidFill>
                <a:schemeClr val="accent6">
                  <a:lumMod val="20000"/>
                  <a:lumOff val="80000"/>
                </a:schemeClr>
              </a:solidFill>
            </c:spPr>
          </c:dPt>
          <c:dPt>
            <c:idx val="1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cat>
            <c:strRef>
              <c:f>'Структура безмозм поступлений'!$A$3:$A$5</c:f>
              <c:strCache>
                <c:ptCount val="3"/>
                <c:pt idx="0">
                  <c:v>Субсидии</c:v>
                </c:pt>
                <c:pt idx="1">
                  <c:v>Субвенции</c:v>
                </c:pt>
                <c:pt idx="2">
                  <c:v>Иные межбюджетные трансферты</c:v>
                </c:pt>
              </c:strCache>
            </c:strRef>
          </c:cat>
          <c:val>
            <c:numRef>
              <c:f>'Структура безмозм поступлений'!$B$3:$B$5</c:f>
              <c:numCache>
                <c:formatCode>_-* #,##0.0\ _₽_-;\-* #,##0.0\ _₽_-;_-* "-"??\ _₽_-;_-@_-</c:formatCode>
                <c:ptCount val="3"/>
                <c:pt idx="0">
                  <c:v>893.6</c:v>
                </c:pt>
                <c:pt idx="1">
                  <c:v>3301.6</c:v>
                </c:pt>
                <c:pt idx="2">
                  <c:v>619.79999999999995</c:v>
                </c:pt>
              </c:numCache>
            </c:numRef>
          </c:val>
        </c:ser>
        <c:firstSliceAng val="62"/>
        <c:holeSize val="19"/>
      </c:doughnutChart>
    </c:plotArea>
    <c:legend>
      <c:legendPos val="r"/>
      <c:layout>
        <c:manualLayout>
          <c:xMode val="edge"/>
          <c:yMode val="edge"/>
          <c:x val="0.67446325913808214"/>
          <c:y val="0.17485915388580475"/>
          <c:w val="0.26082240027199299"/>
          <c:h val="0.75978182644596803"/>
        </c:manualLayout>
      </c:layout>
      <c:txPr>
        <a:bodyPr/>
        <a:lstStyle/>
        <a:p>
          <a:pPr>
            <a:defRPr sz="160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spPr>
    <a:solidFill>
      <a:schemeClr val="bg1"/>
    </a:solidFill>
  </c:spPr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9.7858642292244988E-3"/>
          <c:y val="2.1382106664242239E-2"/>
          <c:w val="0.96411849782617698"/>
          <c:h val="0.75956097652490029"/>
        </c:manualLayout>
      </c:layout>
      <c:bar3DChart>
        <c:barDir val="col"/>
        <c:grouping val="clustered"/>
        <c:ser>
          <c:idx val="0"/>
          <c:order val="0"/>
          <c:spPr>
            <a:solidFill>
              <a:schemeClr val="accent6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</c:dPt>
          <c:dPt>
            <c:idx val="1"/>
            <c:spPr>
              <a:solidFill>
                <a:schemeClr val="accent5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cat>
            <c:strRef>
              <c:f>'Структура доходов на человека'!$D$29:$D$30</c:f>
              <c:strCache>
                <c:ptCount val="2"/>
                <c:pt idx="0">
                  <c:v>Всего доходов</c:v>
                </c:pt>
                <c:pt idx="1">
                  <c:v>в том числе налоговые и неналоговые доходы</c:v>
                </c:pt>
              </c:strCache>
            </c:strRef>
          </c:cat>
          <c:val>
            <c:numRef>
              <c:f>'Структура доходов на человека'!$E$29:$E$30</c:f>
              <c:numCache>
                <c:formatCode>_-* #,##0.00\ _₽_-;\-* #,##0.00\ _₽_-;_-* "-"??\ _₽_-;_-@_-</c:formatCode>
                <c:ptCount val="2"/>
                <c:pt idx="0">
                  <c:v>14871.63641467066</c:v>
                </c:pt>
                <c:pt idx="1">
                  <c:v>7891.2125748503167</c:v>
                </c:pt>
              </c:numCache>
            </c:numRef>
          </c:val>
        </c:ser>
        <c:shape val="cylinder"/>
        <c:axId val="94288896"/>
        <c:axId val="94372608"/>
        <c:axId val="0"/>
      </c:bar3DChart>
      <c:catAx>
        <c:axId val="94288896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 b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4372608"/>
        <c:crosses val="autoZero"/>
        <c:auto val="1"/>
        <c:lblAlgn val="ctr"/>
        <c:lblOffset val="100"/>
      </c:catAx>
      <c:valAx>
        <c:axId val="94372608"/>
        <c:scaling>
          <c:orientation val="minMax"/>
        </c:scaling>
        <c:delete val="1"/>
        <c:axPos val="l"/>
        <c:majorGridlines/>
        <c:numFmt formatCode="_-* #,##0.00\ _₽_-;\-* #,##0.00\ _₽_-;_-* &quot;-&quot;??\ _₽_-;_-@_-" sourceLinked="1"/>
        <c:tickLblPos val="none"/>
        <c:crossAx val="94288896"/>
        <c:crosses val="autoZero"/>
        <c:crossBetween val="between"/>
      </c:valAx>
    </c:plotArea>
    <c:plotVisOnly val="1"/>
  </c:chart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plotArea>
      <c:layout/>
      <c:pieChart>
        <c:varyColors val="1"/>
        <c:ser>
          <c:idx val="1"/>
          <c:order val="0"/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dPt>
            <c:idx val="0"/>
            <c:spPr>
              <a:solidFill>
                <a:srgbClr val="4BACC6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1"/>
            <c:spPr>
              <a:solidFill>
                <a:sysClr val="window" lastClr="FFFFFF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2"/>
            <c:spPr>
              <a:solidFill>
                <a:srgbClr val="2558AB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3"/>
            <c:spPr>
              <a:solidFill>
                <a:srgbClr val="88ACE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4"/>
            <c:spPr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5"/>
            <c:spPr>
              <a:solidFill>
                <a:srgbClr val="99CCFF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6"/>
            <c:spPr>
              <a:solidFill>
                <a:srgbClr val="9999FF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7"/>
            <c:spPr>
              <a:solidFill>
                <a:srgbClr val="1F497D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8"/>
            <c:spPr>
              <a:solidFill>
                <a:schemeClr val="accent6">
                  <a:lumMod val="50000"/>
                </a:schemeClr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9"/>
            <c:spPr>
              <a:solidFill>
                <a:srgbClr val="8064A2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val>
            <c:numRef>
              <c:f>Лист1!$E$3:$E$12</c:f>
              <c:numCache>
                <c:formatCode>0.0</c:formatCode>
                <c:ptCount val="10"/>
                <c:pt idx="0">
                  <c:v>10.1</c:v>
                </c:pt>
                <c:pt idx="1">
                  <c:v>0.30000000000000032</c:v>
                </c:pt>
                <c:pt idx="2">
                  <c:v>13.998618630661944</c:v>
                </c:pt>
                <c:pt idx="3">
                  <c:v>16.600000000000001</c:v>
                </c:pt>
                <c:pt idx="4">
                  <c:v>0.1</c:v>
                </c:pt>
                <c:pt idx="5">
                  <c:v>55.1</c:v>
                </c:pt>
                <c:pt idx="6">
                  <c:v>1</c:v>
                </c:pt>
                <c:pt idx="7">
                  <c:v>0.70000000000000062</c:v>
                </c:pt>
                <c:pt idx="8">
                  <c:v>0.1</c:v>
                </c:pt>
                <c:pt idx="9">
                  <c:v>2</c:v>
                </c:pt>
              </c:numCache>
            </c:numRef>
          </c:val>
        </c:ser>
        <c:firstSliceAng val="255"/>
      </c:pieChart>
    </c:plotArea>
    <c:plotVisOnly val="1"/>
  </c:chart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1.7004711899768449E-2"/>
          <c:y val="4.1607273797305555E-2"/>
          <c:w val="0.80696301029440665"/>
          <c:h val="0.6822717273660307"/>
        </c:manualLayout>
      </c:layout>
      <c:bar3DChart>
        <c:barDir val="col"/>
        <c:grouping val="percentStacked"/>
        <c:ser>
          <c:idx val="0"/>
          <c:order val="0"/>
          <c:tx>
            <c:strRef>
              <c:f>Программы!$C$21</c:f>
              <c:strCache>
                <c:ptCount val="1"/>
                <c:pt idx="0">
                  <c:v>Программы</c:v>
                </c:pt>
              </c:strCache>
            </c:strRef>
          </c:tx>
          <c:spPr>
            <a:solidFill>
              <a:srgbClr val="65E5FF"/>
            </a:solidFill>
            <a:scene3d>
              <a:camera prst="orthographicFront"/>
              <a:lightRig rig="threePt" dir="t"/>
            </a:scene3d>
            <a:sp3d prstMaterial="dkEdge">
              <a:bevelT w="127000" h="127000"/>
              <a:bevelB w="127000" h="127000"/>
            </a:sp3d>
          </c:spPr>
          <c:dPt>
            <c:idx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 prstMaterial="dkEdge">
                <a:bevelT w="127000" h="127000"/>
                <a:bevelB w="127000" h="127000"/>
              </a:sp3d>
            </c:spPr>
          </c:dPt>
          <c:dPt>
            <c:idx val="1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 prstMaterial="dkEdge">
                <a:bevelT w="127000" h="127000"/>
                <a:bevelB w="127000" h="127000"/>
              </a:sp3d>
            </c:spPr>
          </c:dPt>
          <c:val>
            <c:numRef>
              <c:f>Программы!$D$21:$E$21</c:f>
              <c:numCache>
                <c:formatCode>General</c:formatCode>
                <c:ptCount val="2"/>
                <c:pt idx="0" formatCode="#,##0.0">
                  <c:v>6171.7292000000034</c:v>
                </c:pt>
                <c:pt idx="1">
                  <c:v>6994.2</c:v>
                </c:pt>
              </c:numCache>
            </c:numRef>
          </c:val>
        </c:ser>
        <c:ser>
          <c:idx val="1"/>
          <c:order val="1"/>
          <c:tx>
            <c:strRef>
              <c:f>Программы!$C$22</c:f>
              <c:strCache>
                <c:ptCount val="1"/>
                <c:pt idx="0">
                  <c:v>Непрограммные расходы</c:v>
                </c:pt>
              </c:strCache>
            </c:strRef>
          </c:tx>
          <c:spPr>
            <a:solidFill>
              <a:schemeClr val="accent5"/>
            </a:solidFill>
            <a:scene3d>
              <a:camera prst="orthographicFront"/>
              <a:lightRig rig="threePt" dir="t"/>
            </a:scene3d>
            <a:sp3d prstMaterial="dkEdge">
              <a:bevelT w="127000" h="127000"/>
              <a:bevelB w="127000" h="127000"/>
            </a:sp3d>
          </c:spPr>
          <c:val>
            <c:numRef>
              <c:f>Программы!$D$22:$E$22</c:f>
              <c:numCache>
                <c:formatCode>General</c:formatCode>
                <c:ptCount val="2"/>
                <c:pt idx="0" formatCode="#,##0.0">
                  <c:v>1252.1815999999997</c:v>
                </c:pt>
                <c:pt idx="1">
                  <c:v>1170.5</c:v>
                </c:pt>
              </c:numCache>
            </c:numRef>
          </c:val>
        </c:ser>
        <c:shape val="box"/>
        <c:axId val="95716480"/>
        <c:axId val="95718016"/>
        <c:axId val="0"/>
      </c:bar3DChart>
      <c:catAx>
        <c:axId val="95716480"/>
        <c:scaling>
          <c:orientation val="minMax"/>
        </c:scaling>
        <c:delete val="1"/>
        <c:axPos val="b"/>
        <c:tickLblPos val="none"/>
        <c:crossAx val="95718016"/>
        <c:crosses val="autoZero"/>
        <c:auto val="1"/>
        <c:lblAlgn val="ctr"/>
        <c:lblOffset val="100"/>
      </c:catAx>
      <c:valAx>
        <c:axId val="95718016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tickLblPos val="none"/>
        <c:crossAx val="957164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9673379584483086"/>
          <c:y val="0.27929262273550104"/>
          <c:w val="0.30326620415516931"/>
          <c:h val="0.18126429533523924"/>
        </c:manualLayout>
      </c:layout>
      <c:txPr>
        <a:bodyPr/>
        <a:lstStyle/>
        <a:p>
          <a:pPr>
            <a:defRPr sz="16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00B0F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Лист1!$A$5:$A$12</c:f>
              <c:strCache>
                <c:ptCount val="8"/>
                <c:pt idx="0">
                  <c:v>по состоянию на 01.01.2014 г.</c:v>
                </c:pt>
                <c:pt idx="1">
                  <c:v>по состоянию на 01.01.2015 г.</c:v>
                </c:pt>
                <c:pt idx="2">
                  <c:v>по состоянию на 01.01.2016 г.</c:v>
                </c:pt>
                <c:pt idx="3">
                  <c:v>по состоянию на 01.01.2017 г.</c:v>
                </c:pt>
                <c:pt idx="4">
                  <c:v>по состоянию на 01.01.2018 г.</c:v>
                </c:pt>
                <c:pt idx="5">
                  <c:v>по состоянию на 01.01.2019 г.</c:v>
                </c:pt>
                <c:pt idx="6">
                  <c:v>по состоянию на 01.01.2020 г.</c:v>
                </c:pt>
                <c:pt idx="7">
                  <c:v>по состоянию на 01.01.2021 г.</c:v>
                </c:pt>
              </c:strCache>
            </c:strRef>
          </c:cat>
          <c:val>
            <c:numRef>
              <c:f>Лист1!$B$5:$B$12</c:f>
              <c:numCache>
                <c:formatCode>#,##0.0</c:formatCode>
                <c:ptCount val="8"/>
                <c:pt idx="0">
                  <c:v>2635.2</c:v>
                </c:pt>
                <c:pt idx="1">
                  <c:v>2427.6999999999998</c:v>
                </c:pt>
                <c:pt idx="2">
                  <c:v>2267.6</c:v>
                </c:pt>
                <c:pt idx="3">
                  <c:v>2267.6</c:v>
                </c:pt>
                <c:pt idx="4">
                  <c:v>2267.5</c:v>
                </c:pt>
                <c:pt idx="5">
                  <c:v>2230.5</c:v>
                </c:pt>
                <c:pt idx="6">
                  <c:v>2035.7</c:v>
                </c:pt>
                <c:pt idx="7">
                  <c:v>1777.9</c:v>
                </c:pt>
              </c:numCache>
            </c:numRef>
          </c:val>
        </c:ser>
        <c:axId val="95797248"/>
        <c:axId val="95798784"/>
      </c:barChart>
      <c:catAx>
        <c:axId val="95797248"/>
        <c:scaling>
          <c:orientation val="minMax"/>
        </c:scaling>
        <c:axPos val="b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5798784"/>
        <c:crosses val="autoZero"/>
        <c:auto val="1"/>
        <c:lblAlgn val="ctr"/>
        <c:lblOffset val="100"/>
      </c:catAx>
      <c:valAx>
        <c:axId val="95798784"/>
        <c:scaling>
          <c:orientation val="minMax"/>
        </c:scaling>
        <c:delete val="1"/>
        <c:axPos val="l"/>
        <c:majorGridlines/>
        <c:numFmt formatCode="#,##0.0" sourceLinked="1"/>
        <c:tickLblPos val="none"/>
        <c:crossAx val="95797248"/>
        <c:crosses val="autoZero"/>
        <c:crossBetween val="between"/>
      </c:valAx>
    </c:plotArea>
    <c:plotVisOnly val="1"/>
  </c:chart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0.82787</cdr:x>
      <cdr:y>0.12743</cdr:y>
    </cdr:from>
    <cdr:to>
      <cdr:x>1</cdr:x>
      <cdr:y>0.24078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15238" y="500066"/>
          <a:ext cx="1500198" cy="4448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800" dirty="0" smtClean="0">
              <a:effectLst>
                <a:glow rad="63500">
                  <a:schemeClr val="accent6">
                    <a:satMod val="175000"/>
                    <a:alpha val="40000"/>
                  </a:schemeClr>
                </a:glow>
                <a:innerShdw blurRad="114300">
                  <a:prstClr val="black"/>
                </a:innerShdw>
              </a:effectLst>
              <a:latin typeface="Times New Roman" pitchFamily="18" charset="0"/>
              <a:cs typeface="Times New Roman" pitchFamily="18" charset="0"/>
            </a:rPr>
            <a:t>млн. рублей</a:t>
          </a:r>
          <a:endParaRPr lang="ru-RU" sz="1800" dirty="0">
            <a:effectLst>
              <a:glow rad="63500">
                <a:schemeClr val="accent6">
                  <a:satMod val="175000"/>
                  <a:alpha val="40000"/>
                </a:schemeClr>
              </a:glow>
              <a:innerShdw blurRad="114300">
                <a:prstClr val="black"/>
              </a:innerShdw>
            </a:effectLst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0.36036</cdr:x>
      <cdr:y>0.26471</cdr:y>
    </cdr:from>
    <cdr:to>
      <cdr:x>0.53153</cdr:x>
      <cdr:y>0.38235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857520" y="1285884"/>
          <a:ext cx="1357322" cy="57150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14,5 %</a:t>
          </a:r>
          <a:endParaRPr lang="ru-RU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0.40541</cdr:x>
      <cdr:y>0.51471</cdr:y>
    </cdr:from>
    <cdr:to>
      <cdr:x>0.54055</cdr:x>
      <cdr:y>0.63779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3214710" y="2500330"/>
          <a:ext cx="1071609" cy="59789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23,6</a:t>
          </a:r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%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0.06306</cdr:x>
      <cdr:y>0.51471</cdr:y>
    </cdr:from>
    <cdr:to>
      <cdr:x>0.24324</cdr:x>
      <cdr:y>0.6224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500066" y="2500330"/>
          <a:ext cx="1428758" cy="52313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61,9</a:t>
          </a:r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%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0.19266</cdr:x>
      <cdr:y>0.02062</cdr:y>
    </cdr:from>
    <cdr:to>
      <cdr:x>0.41284</cdr:x>
      <cdr:y>0.12371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500198" y="85716"/>
          <a:ext cx="1714512" cy="428616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16 423,8</a:t>
          </a:r>
          <a:endParaRPr lang="ru-RU" sz="2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0.59633</cdr:x>
      <cdr:y>0.24398</cdr:y>
    </cdr:from>
    <cdr:to>
      <cdr:x>0.77982</cdr:x>
      <cdr:y>0.36426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4643470" y="1014410"/>
          <a:ext cx="1428812" cy="50007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8 338,5</a:t>
          </a:r>
          <a:endParaRPr lang="ru-RU" sz="2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0.15126</cdr:x>
      <cdr:y>0.74603</cdr:y>
    </cdr:from>
    <cdr:to>
      <cdr:x>0.35126</cdr:x>
      <cdr:y>0.89497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85884" y="3357586"/>
          <a:ext cx="1700224" cy="6703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Исполнено              за 2020 год</a:t>
          </a:r>
        </a:p>
      </cdr:txBody>
    </cdr:sp>
  </cdr:relSizeAnchor>
  <cdr:relSizeAnchor xmlns:cdr="http://schemas.openxmlformats.org/drawingml/2006/chartDrawing">
    <cdr:from>
      <cdr:x>0.4958</cdr:x>
      <cdr:y>0.74603</cdr:y>
    </cdr:from>
    <cdr:to>
      <cdr:x>0.62623</cdr:x>
      <cdr:y>0.89497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214842" y="3357586"/>
          <a:ext cx="1108842" cy="6703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План на 2021 год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0.03361</cdr:x>
      <cdr:y>0.33333</cdr:y>
    </cdr:from>
    <cdr:to>
      <cdr:x>0.15966</cdr:x>
      <cdr:y>0.44444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285752" y="1500198"/>
          <a:ext cx="1071570" cy="50006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10 026,2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0.11765</cdr:x>
      <cdr:y>0.1746</cdr:y>
    </cdr:from>
    <cdr:to>
      <cdr:x>0.18487</cdr:x>
      <cdr:y>0.33333</cdr:y>
    </cdr:to>
    <cdr:sp macro="" textlink="">
      <cdr:nvSpPr>
        <cdr:cNvPr id="7" name="Прямая соединительная линия 6"/>
        <cdr:cNvSpPr/>
      </cdr:nvSpPr>
      <cdr:spPr>
        <a:xfrm xmlns:a="http://schemas.openxmlformats.org/drawingml/2006/main" rot="5400000">
          <a:off x="1000132" y="785818"/>
          <a:ext cx="571505" cy="71438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0.11765</cdr:x>
      <cdr:y>0.42857</cdr:y>
    </cdr:from>
    <cdr:to>
      <cdr:x>0.18487</cdr:x>
      <cdr:y>0.65079</cdr:y>
    </cdr:to>
    <cdr:sp macro="" textlink="">
      <cdr:nvSpPr>
        <cdr:cNvPr id="9" name="Прямая соединительная линия 8"/>
        <cdr:cNvSpPr/>
      </cdr:nvSpPr>
      <cdr:spPr>
        <a:xfrm xmlns:a="http://schemas.openxmlformats.org/drawingml/2006/main" rot="16200000" flipV="1">
          <a:off x="1000131" y="1928826"/>
          <a:ext cx="571505" cy="100013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CF58EDC7-6318-46BE-B9A0-A91CAEA0C6E6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3" tIns="45382" rIns="90763" bIns="4538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0763" tIns="45382" rIns="90763" bIns="4538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1285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5" y="9371285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F4E2D049-9E5D-4067-8F75-FACB62C3B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53D8724-F545-4608-AB65-FEED3547E4A0}" type="slidenum">
              <a:rPr lang="en-GB"/>
              <a:pPr/>
              <a:t>36</a:t>
            </a:fld>
            <a:endParaRPr lang="en-GB"/>
          </a:p>
        </p:txBody>
      </p:sp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895149" y="741985"/>
            <a:ext cx="4948628" cy="369730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876" tIns="45438" rIns="90876" bIns="45438" anchor="ctr"/>
          <a:lstStyle/>
          <a:p>
            <a:endParaRPr lang="ru-RU"/>
          </a:p>
        </p:txBody>
      </p:sp>
      <p:sp>
        <p:nvSpPr>
          <p:cNvPr id="2662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73734" y="4685041"/>
            <a:ext cx="5372479" cy="44251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1" Type="http://schemas.openxmlformats.org/officeDocument/2006/relationships/image" Target="../media/image2.png"/><Relationship Id="rId2" Type="http://schemas.openxmlformats.org/officeDocument/2006/relationships/image" Target="../media/image3.png"/><Relationship Id="rId20" Type="http://schemas.openxmlformats.org/officeDocument/2006/relationships/image" Target="../media/image186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5.png"/><Relationship Id="rId28" Type="http://schemas.openxmlformats.org/officeDocument/2006/relationships/image" Target="../media/image506.svg"/><Relationship Id="rId22" Type="http://schemas.openxmlformats.org/officeDocument/2006/relationships/image" Target="../media/image500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jpe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0.svg"/><Relationship Id="rId18" Type="http://schemas.openxmlformats.org/officeDocument/2006/relationships/image" Target="../media/image496.svg"/><Relationship Id="rId2" Type="http://schemas.openxmlformats.org/officeDocument/2006/relationships/image" Target="../media/image14.png"/><Relationship Id="rId29" Type="http://schemas.openxmlformats.org/officeDocument/2006/relationships/image" Target="../media/image5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8.svg"/><Relationship Id="rId32" Type="http://schemas.openxmlformats.org/officeDocument/2006/relationships/image" Target="../media/image150.svg"/><Relationship Id="rId23" Type="http://schemas.openxmlformats.org/officeDocument/2006/relationships/image" Target="../media/image15.png"/><Relationship Id="rId28" Type="http://schemas.openxmlformats.org/officeDocument/2006/relationships/image" Target="../media/image17.png"/><Relationship Id="rId31" Type="http://schemas.openxmlformats.org/officeDocument/2006/relationships/image" Target="../media/image19.png"/><Relationship Id="rId22" Type="http://schemas.openxmlformats.org/officeDocument/2006/relationships/image" Target="../media/image46.svg"/><Relationship Id="rId27" Type="http://schemas.openxmlformats.org/officeDocument/2006/relationships/image" Target="../media/image16.png"/><Relationship Id="rId30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8.svg"/><Relationship Id="rId15" Type="http://schemas.openxmlformats.org/officeDocument/2006/relationships/image" Target="../media/image23.png"/><Relationship Id="rId4" Type="http://schemas.openxmlformats.org/officeDocument/2006/relationships/image" Target="../media/image22.png"/><Relationship Id="rId14" Type="http://schemas.openxmlformats.org/officeDocument/2006/relationships/image" Target="../media/image24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1" Type="http://schemas.openxmlformats.org/officeDocument/2006/relationships/image" Target="../media/image25.png"/><Relationship Id="rId2" Type="http://schemas.openxmlformats.org/officeDocument/2006/relationships/chart" Target="../charts/chart1.xml"/><Relationship Id="rId20" Type="http://schemas.openxmlformats.org/officeDocument/2006/relationships/image" Target="../media/image498.svg"/><Relationship Id="rId16" Type="http://schemas.openxmlformats.org/officeDocument/2006/relationships/image" Target="../media/image494.svg"/><Relationship Id="rId1" Type="http://schemas.openxmlformats.org/officeDocument/2006/relationships/slideLayout" Target="../slideLayouts/slideLayout7.xml"/><Relationship Id="rId28" Type="http://schemas.openxmlformats.org/officeDocument/2006/relationships/image" Target="../media/image506.svg"/><Relationship Id="rId2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8" Type="http://schemas.openxmlformats.org/officeDocument/2006/relationships/image" Target="../media/image768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1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5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24" Type="http://schemas.openxmlformats.org/officeDocument/2006/relationships/image" Target="../media/image4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20" Type="http://schemas.openxmlformats.org/officeDocument/2006/relationships/image" Target="../media/image498.sv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astrgorod.ru/" TargetMode="External"/><Relationship Id="rId2" Type="http://schemas.openxmlformats.org/officeDocument/2006/relationships/hyperlink" Target="http://administration.astrgorod.ru/node/2628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DFomin\Рабочий стол\Бюджет для граждан\Картинки\Герб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2285992"/>
            <a:ext cx="1905000" cy="23241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00034" y="1714488"/>
            <a:ext cx="571500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chemeClr val="accent6">
                    <a:lumMod val="75000"/>
                  </a:schemeClr>
                </a:solidFill>
                <a:latin typeface="Century" pitchFamily="18" charset="0"/>
              </a:rPr>
              <a:t>БЮДЖЕТ ДЛЯ ГРАЖДАН</a:t>
            </a:r>
            <a:endParaRPr lang="ru-RU" sz="6600" b="1" dirty="0">
              <a:solidFill>
                <a:schemeClr val="accent6">
                  <a:lumMod val="75000"/>
                </a:schemeClr>
              </a:solidFill>
              <a:latin typeface="Century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1429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Century" pitchFamily="18" charset="0"/>
              </a:rPr>
              <a:t>Муниципальное образование «Город Астрахань»</a:t>
            </a:r>
            <a:endParaRPr lang="ru-RU" sz="2800" dirty="0">
              <a:solidFill>
                <a:schemeClr val="accent6">
                  <a:lumMod val="75000"/>
                </a:schemeClr>
              </a:solidFill>
              <a:latin typeface="Century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86182" y="5715016"/>
            <a:ext cx="1500198" cy="46166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2021 год</a:t>
            </a:r>
            <a:endParaRPr lang="ru-RU" sz="24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14348" y="3970856"/>
            <a:ext cx="7786742" cy="15696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  <a:headEnd/>
            <a:tailEnd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Бюджет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муниципального образования «Город Астрахань»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форма  образования и расходования денежных средств, предназначенных для финансового обеспечения задач и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функций города Астрахани.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29058" y="500042"/>
            <a:ext cx="464347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6000" b="1" dirty="0" smtClean="0">
                <a:solidFill>
                  <a:srgbClr val="002060"/>
                </a:solidFill>
                <a:latin typeface="Century" pitchFamily="18" charset="0"/>
                <a:ea typeface="Calibri" pitchFamily="34" charset="0"/>
                <a:cs typeface="Times New Roman" pitchFamily="18" charset="0"/>
              </a:rPr>
              <a:t>ЧТО ТАКОЕ БЮДЖЕТ?</a:t>
            </a:r>
          </a:p>
        </p:txBody>
      </p:sp>
      <p:pic>
        <p:nvPicPr>
          <p:cNvPr id="6" name="Рисунок 5" descr="Портфель">
            <a:extLst>
              <a:ext uri="{FF2B5EF4-FFF2-40B4-BE49-F238E27FC236}">
                <a16:creationId xmlns="" xmlns:a16="http://schemas.microsoft.com/office/drawing/2014/main" id="{0B3BDF50-16C3-41CC-8C08-EAFF40884A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59428" y="673685"/>
            <a:ext cx="2612439" cy="2612439"/>
          </a:xfrm>
          <a:prstGeom prst="rect">
            <a:avLst/>
          </a:prstGeom>
        </p:spPr>
      </p:pic>
      <p:pic>
        <p:nvPicPr>
          <p:cNvPr id="7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214290"/>
            <a:ext cx="721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Century" pitchFamily="18" charset="0"/>
              </a:rPr>
              <a:t>Бюджет</a:t>
            </a:r>
            <a:r>
              <a:rPr lang="ru-RU" sz="3600" b="1" dirty="0" smtClean="0">
                <a:latin typeface="Century" pitchFamily="18" charset="0"/>
              </a:rPr>
              <a:t>      </a:t>
            </a:r>
            <a:endParaRPr lang="ru-RU" sz="3600" b="1" dirty="0">
              <a:latin typeface="Century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1714488"/>
            <a:ext cx="457203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              </a:t>
            </a:r>
            <a:endParaRPr lang="ru-RU" sz="240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поступающие в бюджет денежные средства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43438" y="1500174"/>
            <a:ext cx="4286280" cy="785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</a:t>
            </a:r>
          </a:p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выплачиваемые из бюджета денежные средства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AutoShape 2"/>
          <p:cNvSpPr>
            <a:spLocks noChangeArrowheads="1"/>
          </p:cNvSpPr>
          <p:nvPr/>
        </p:nvSpPr>
        <p:spPr bwMode="auto">
          <a:xfrm>
            <a:off x="1000100" y="2357430"/>
            <a:ext cx="2246312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  <a:round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Налоговые доходы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42910" y="3214686"/>
            <a:ext cx="3714776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Поступления от уплаты налогов предусмотренных налоговым законодательством РФ федеральные, региональные и местные налоги и сборы, а также пени и штрафы.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AutoShape 2"/>
          <p:cNvSpPr>
            <a:spLocks noChangeArrowheads="1"/>
          </p:cNvSpPr>
          <p:nvPr/>
        </p:nvSpPr>
        <p:spPr bwMode="auto">
          <a:xfrm>
            <a:off x="1071538" y="4143380"/>
            <a:ext cx="2246312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  <a:round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Неналоговые доходы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14348" y="4857760"/>
            <a:ext cx="3714776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Иные поступления предусмотренные налоговым законодательством Российской Федерации.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AutoShape 2"/>
          <p:cNvSpPr>
            <a:spLocks noChangeArrowheads="1"/>
          </p:cNvSpPr>
          <p:nvPr/>
        </p:nvSpPr>
        <p:spPr bwMode="auto">
          <a:xfrm>
            <a:off x="928662" y="5572140"/>
            <a:ext cx="2500330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  <a:round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Безвозмездные поступления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85786" y="6072206"/>
            <a:ext cx="3714776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Поступления из вышестоящих бюджетов.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AutoShape 2"/>
          <p:cNvSpPr>
            <a:spLocks noChangeArrowheads="1"/>
          </p:cNvSpPr>
          <p:nvPr/>
        </p:nvSpPr>
        <p:spPr bwMode="auto">
          <a:xfrm>
            <a:off x="4643438" y="2357430"/>
            <a:ext cx="2246312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  <a:round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Социальная политика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AutoShape 2"/>
          <p:cNvSpPr>
            <a:spLocks noChangeArrowheads="1"/>
          </p:cNvSpPr>
          <p:nvPr/>
        </p:nvSpPr>
        <p:spPr bwMode="auto">
          <a:xfrm>
            <a:off x="6786578" y="2857496"/>
            <a:ext cx="2246312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  <a:round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Образование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AutoShape 2"/>
          <p:cNvSpPr>
            <a:spLocks noChangeArrowheads="1"/>
          </p:cNvSpPr>
          <p:nvPr/>
        </p:nvSpPr>
        <p:spPr bwMode="auto">
          <a:xfrm>
            <a:off x="4500562" y="3286124"/>
            <a:ext cx="2246312" cy="571504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  <a:round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Физическая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культура и спорт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AutoShape 2"/>
          <p:cNvSpPr>
            <a:spLocks noChangeArrowheads="1"/>
          </p:cNvSpPr>
          <p:nvPr/>
        </p:nvSpPr>
        <p:spPr bwMode="auto">
          <a:xfrm>
            <a:off x="6500826" y="4000504"/>
            <a:ext cx="2460626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  <a:round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Национальная безопасность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AutoShape 2"/>
          <p:cNvSpPr>
            <a:spLocks noChangeArrowheads="1"/>
          </p:cNvSpPr>
          <p:nvPr/>
        </p:nvSpPr>
        <p:spPr bwMode="auto">
          <a:xfrm>
            <a:off x="4572000" y="4500570"/>
            <a:ext cx="2246312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  <a:round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Национальная экономика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AutoShape 2"/>
          <p:cNvSpPr>
            <a:spLocks noChangeArrowheads="1"/>
          </p:cNvSpPr>
          <p:nvPr/>
        </p:nvSpPr>
        <p:spPr bwMode="auto">
          <a:xfrm>
            <a:off x="7429520" y="4572008"/>
            <a:ext cx="1531932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  <a:round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ЖКХ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AutoShape 2"/>
          <p:cNvSpPr>
            <a:spLocks noChangeArrowheads="1"/>
          </p:cNvSpPr>
          <p:nvPr/>
        </p:nvSpPr>
        <p:spPr bwMode="auto">
          <a:xfrm>
            <a:off x="5286380" y="5072074"/>
            <a:ext cx="2428892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  <a:round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Культура и кинематография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AutoShape 2"/>
          <p:cNvSpPr>
            <a:spLocks noChangeArrowheads="1"/>
          </p:cNvSpPr>
          <p:nvPr/>
        </p:nvSpPr>
        <p:spPr bwMode="auto">
          <a:xfrm>
            <a:off x="6572264" y="5643578"/>
            <a:ext cx="2389188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  <a:round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Капитальное строительство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AutoShape 2"/>
          <p:cNvSpPr>
            <a:spLocks noChangeArrowheads="1"/>
          </p:cNvSpPr>
          <p:nvPr/>
        </p:nvSpPr>
        <p:spPr bwMode="auto">
          <a:xfrm>
            <a:off x="4643438" y="6215082"/>
            <a:ext cx="2571768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  <a:round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Охрана окружающей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среды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2" name="Рисунок 31" descr="Стрелка: изгиб по часовой стрелке">
            <a:extLst>
              <a:ext uri="{FF2B5EF4-FFF2-40B4-BE49-F238E27FC236}">
                <a16:creationId xmlns="" xmlns:a16="http://schemas.microsoft.com/office/drawing/2014/main" id="{4F1E871A-CD53-4581-98FE-F5FCC2A155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rot="8213942">
            <a:off x="5832593" y="474751"/>
            <a:ext cx="914400" cy="914400"/>
          </a:xfrm>
          <a:prstGeom prst="rect">
            <a:avLst/>
          </a:prstGeom>
        </p:spPr>
      </p:pic>
      <p:pic>
        <p:nvPicPr>
          <p:cNvPr id="33" name="Рисунок 32" descr="Стрелка: изгиб против часовой стрелки">
            <a:extLst>
              <a:ext uri="{FF2B5EF4-FFF2-40B4-BE49-F238E27FC236}">
                <a16:creationId xmlns="" xmlns:a16="http://schemas.microsoft.com/office/drawing/2014/main" id="{11060C00-8D07-4B3E-AF4B-09A628B0D66D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 rot="15851829">
            <a:off x="2258429" y="615363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857224" y="214290"/>
            <a:ext cx="73122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Участие гражданина в бюджетном процессе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14422"/>
            <a:ext cx="2466975" cy="8858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s59.radikal.ru/i165/1302/38/b2e94d8e169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1071546"/>
            <a:ext cx="2752725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6" name="AutoShape 2"/>
          <p:cNvSpPr>
            <a:spLocks noChangeArrowheads="1"/>
          </p:cNvSpPr>
          <p:nvPr/>
        </p:nvSpPr>
        <p:spPr bwMode="auto">
          <a:xfrm>
            <a:off x="357158" y="2357430"/>
            <a:ext cx="2500330" cy="1285884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ПОМОГАЕТ ФОРМИРОВАТЬ ДОХОДНУЮ ЧАСТЬ БЮДЖЕТА (НАЛОГОВЫЕ ДОХОДЫ)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107" name="AutoShape 3"/>
          <p:cNvSpPr>
            <a:spLocks noChangeArrowheads="1"/>
          </p:cNvSpPr>
          <p:nvPr/>
        </p:nvSpPr>
        <p:spPr bwMode="auto">
          <a:xfrm>
            <a:off x="1142976" y="3857628"/>
            <a:ext cx="785818" cy="571500"/>
          </a:xfrm>
          <a:prstGeom prst="upArrow">
            <a:avLst>
              <a:gd name="adj1" fmla="val 50000"/>
              <a:gd name="adj2" fmla="val 37500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 descr="F:\картинки для бюджета\8714-1920x120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4572008"/>
            <a:ext cx="19431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8" name="AutoShape 4"/>
          <p:cNvSpPr>
            <a:spLocks noChangeArrowheads="1"/>
          </p:cNvSpPr>
          <p:nvPr/>
        </p:nvSpPr>
        <p:spPr bwMode="auto">
          <a:xfrm flipH="1">
            <a:off x="2857488" y="3214686"/>
            <a:ext cx="2857520" cy="1247775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КАК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ПОЛУЧАТЕЛЬ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СОЦИАЛЬНЫХ ГАРАНТИЙ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5643570" y="1214422"/>
            <a:ext cx="3357554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Каждый житель г. Астрахани является участником формирования бюджета МО «Город Астрахань», с одной стороны, как участник производственного процесса, как налогоплательщик, наполняя доходы бюджета, с другой – он получает часть расходов как потребитель общественных услуг.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Популярной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формой участия граждан в управлении являются публичные слушания. Основная цель проводимых публичных слушаний – это обеспечение прозрачности (открытости) при подготовке проекта бюджета и при отчете об исполнении бюджета МО «Город Астрахань».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D:\Дизайн ЦСА\ф.с. А.О\ОБЛАКО\4. Дополнительные элементы\1. Логотипы\Образование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50" y="4714884"/>
            <a:ext cx="998078" cy="6732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D:\Дизайн ЦСА\ф.с. А.О\ОБЛАКО\4. Дополнительные элементы\1. Логотипы\Медицина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44" y="5072074"/>
            <a:ext cx="956349" cy="6037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D:\Дизайн ЦСА\ф.с. А.О\ОБЛАКО\4. Дополнительные элементы\1. Логотипы\Благоустройство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14884"/>
            <a:ext cx="1000132" cy="6951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трелка вправо 24"/>
          <p:cNvSpPr/>
          <p:nvPr/>
        </p:nvSpPr>
        <p:spPr>
          <a:xfrm>
            <a:off x="428596" y="3429000"/>
            <a:ext cx="2285984" cy="928694"/>
          </a:xfrm>
          <a:prstGeom prst="rightArrow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>
            <a:off x="928662" y="5143512"/>
            <a:ext cx="2285984" cy="928694"/>
          </a:xfrm>
          <a:prstGeom prst="rightArrow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>
            <a:off x="214282" y="1643050"/>
            <a:ext cx="2071702" cy="928694"/>
          </a:xfrm>
          <a:prstGeom prst="rightArrow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Трапеция 17"/>
          <p:cNvSpPr/>
          <p:nvPr/>
        </p:nvSpPr>
        <p:spPr>
          <a:xfrm rot="10800000">
            <a:off x="5143504" y="5000636"/>
            <a:ext cx="3714776" cy="1143008"/>
          </a:xfrm>
          <a:prstGeom prst="trapezoid">
            <a:avLst>
              <a:gd name="adj" fmla="val 0"/>
            </a:avLst>
          </a:prstGeom>
          <a:solidFill>
            <a:srgbClr val="FF0000">
              <a:alpha val="95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928662" y="214290"/>
            <a:ext cx="72152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Century" pitchFamily="18" charset="0"/>
              </a:rPr>
              <a:t>Структура бюджетной системы Российской Федерации</a:t>
            </a:r>
            <a:endParaRPr lang="ru-RU" sz="3600" b="1" dirty="0">
              <a:solidFill>
                <a:schemeClr val="accent5">
                  <a:lumMod val="50000"/>
                </a:schemeClr>
              </a:solidFill>
              <a:latin typeface="Century" pitchFamily="18" charset="0"/>
            </a:endParaRPr>
          </a:p>
        </p:txBody>
      </p:sp>
      <p:sp>
        <p:nvSpPr>
          <p:cNvPr id="5" name="Трапеция 4"/>
          <p:cNvSpPr/>
          <p:nvPr/>
        </p:nvSpPr>
        <p:spPr>
          <a:xfrm rot="10800000">
            <a:off x="4572000" y="3286124"/>
            <a:ext cx="4286280" cy="1143008"/>
          </a:xfrm>
          <a:prstGeom prst="trapezoid">
            <a:avLst>
              <a:gd name="adj" fmla="val 0"/>
            </a:avLst>
          </a:prstGeom>
          <a:solidFill>
            <a:srgbClr val="0070C0">
              <a:alpha val="95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/>
          <p:cNvSpPr/>
          <p:nvPr/>
        </p:nvSpPr>
        <p:spPr>
          <a:xfrm rot="10800000">
            <a:off x="4000496" y="1571612"/>
            <a:ext cx="4857784" cy="1143008"/>
          </a:xfrm>
          <a:prstGeom prst="trapezoid">
            <a:avLst>
              <a:gd name="adj" fmla="val 0"/>
            </a:avLst>
          </a:prstGeom>
          <a:solidFill>
            <a:schemeClr val="bg1">
              <a:alpha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 extrusionH="12700" contourW="12700">
            <a:bevelT w="127000" h="127000"/>
            <a:bevelB w="127000" h="127000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286248" y="1928802"/>
            <a:ext cx="4286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Федеральный бюджет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3438" y="3429000"/>
            <a:ext cx="41434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Бюджет субъекта РФ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(Астраханская область)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43504" y="4929198"/>
            <a:ext cx="3714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Местный бюджет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(Бюджет МО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«Город Астрахань»)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7158" y="3643314"/>
            <a:ext cx="2214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 уровень: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85786" y="5357826"/>
            <a:ext cx="22145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 уровень: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57158" y="1857364"/>
            <a:ext cx="19288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 уровень: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2" descr="C:\Documents and Settings\DFomin\Рабочий стол\Бюджет для граждан\Картинки\Герб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5000636"/>
            <a:ext cx="1112559" cy="135732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Рисунок 20" descr="Герб_Астраханской_области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2571744"/>
            <a:ext cx="1071570" cy="2206764"/>
          </a:xfrm>
          <a:prstGeom prst="rect">
            <a:avLst/>
          </a:prstGeom>
        </p:spPr>
      </p:pic>
      <p:pic>
        <p:nvPicPr>
          <p:cNvPr id="22" name="Рисунок 21" descr="Рерб РФ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57422" y="1500174"/>
            <a:ext cx="1047046" cy="124159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214290"/>
            <a:ext cx="8072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Этапы бюджетного процесса</a:t>
            </a:r>
            <a:endParaRPr lang="ru-RU" sz="36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2857496"/>
            <a:ext cx="2428891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Составление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проекта бюджета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43174" y="1000108"/>
            <a:ext cx="3286148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Рассмотрение и утверждение бюджета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86446" y="2857496"/>
            <a:ext cx="3143304" cy="15696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Исполнение и контроль за исполнением бюджета</a:t>
            </a:r>
          </a:p>
        </p:txBody>
      </p:sp>
      <p:pic>
        <p:nvPicPr>
          <p:cNvPr id="14" name="Рисунок 13" descr="Учитель">
            <a:extLst>
              <a:ext uri="{FF2B5EF4-FFF2-40B4-BE49-F238E27FC236}">
                <a16:creationId xmlns="" xmlns:a16="http://schemas.microsoft.com/office/drawing/2014/main" id="{CF4ED9F6-E846-454A-8C89-D087E05746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428992" y="2357430"/>
            <a:ext cx="1714512" cy="1714512"/>
          </a:xfrm>
          <a:prstGeom prst="rect">
            <a:avLst/>
          </a:prstGeom>
        </p:spPr>
      </p:pic>
      <p:pic>
        <p:nvPicPr>
          <p:cNvPr id="16" name="Рисунок 15" descr="Команда">
            <a:extLst>
              <a:ext uri="{FF2B5EF4-FFF2-40B4-BE49-F238E27FC236}">
                <a16:creationId xmlns="" xmlns:a16="http://schemas.microsoft.com/office/drawing/2014/main" id="{BB0A6775-7C3D-47A7-A3C4-3579D304488A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571868" y="4000504"/>
            <a:ext cx="1643074" cy="1643074"/>
          </a:xfrm>
          <a:prstGeom prst="rect">
            <a:avLst/>
          </a:prstGeom>
        </p:spPr>
      </p:pic>
      <p:pic>
        <p:nvPicPr>
          <p:cNvPr id="18" name="Объект 4" descr="Гистограмма">
            <a:extLst>
              <a:ext uri="{FF2B5EF4-FFF2-40B4-BE49-F238E27FC236}">
                <a16:creationId xmlns="" xmlns:a16="http://schemas.microsoft.com/office/drawing/2014/main" id="{0B9E5061-5FA1-43A8-BA1D-BA491ADC8804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15074" y="4572008"/>
            <a:ext cx="1500198" cy="1500198"/>
          </a:xfrm>
          <a:prstGeom prst="rect">
            <a:avLst/>
          </a:prstGeom>
        </p:spPr>
      </p:pic>
      <p:pic>
        <p:nvPicPr>
          <p:cNvPr id="20" name="Рисунок 19" descr="Пользователи">
            <a:extLst>
              <a:ext uri="{FF2B5EF4-FFF2-40B4-BE49-F238E27FC236}">
                <a16:creationId xmlns="" xmlns:a16="http://schemas.microsoft.com/office/drawing/2014/main" id="{FDA8A251-C8AF-4F1D-AF4A-D9834866CE90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7500958" y="5643578"/>
            <a:ext cx="914400" cy="914400"/>
          </a:xfrm>
          <a:prstGeom prst="rect">
            <a:avLst/>
          </a:prstGeom>
        </p:spPr>
      </p:pic>
      <p:pic>
        <p:nvPicPr>
          <p:cNvPr id="21" name="Рисунок 20" descr="Стрелка: поворот вправо">
            <a:extLst>
              <a:ext uri="{FF2B5EF4-FFF2-40B4-BE49-F238E27FC236}">
                <a16:creationId xmlns="" xmlns:a16="http://schemas.microsoft.com/office/drawing/2014/main" id="{2825850B-8B5C-4B4F-AB54-C41BF0D00006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rot="16200000">
            <a:off x="928662" y="1357298"/>
            <a:ext cx="1414466" cy="1414466"/>
          </a:xfrm>
          <a:prstGeom prst="rect">
            <a:avLst/>
          </a:prstGeom>
        </p:spPr>
      </p:pic>
      <p:pic>
        <p:nvPicPr>
          <p:cNvPr id="22" name="Рисунок 21" descr="Стрелка: поворот вправо">
            <a:extLst>
              <a:ext uri="{FF2B5EF4-FFF2-40B4-BE49-F238E27FC236}">
                <a16:creationId xmlns="" xmlns:a16="http://schemas.microsoft.com/office/drawing/2014/main" id="{2825850B-8B5C-4B4F-AB54-C41BF0D00006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429388" y="1357298"/>
            <a:ext cx="1414466" cy="1414466"/>
          </a:xfrm>
          <a:prstGeom prst="rect">
            <a:avLst/>
          </a:prstGeom>
        </p:spPr>
      </p:pic>
      <p:pic>
        <p:nvPicPr>
          <p:cNvPr id="23" name="Рисунок 22" descr="Газета">
            <a:extLst>
              <a:ext uri="{FF2B5EF4-FFF2-40B4-BE49-F238E27FC236}">
                <a16:creationId xmlns="" xmlns:a16="http://schemas.microsoft.com/office/drawing/2014/main" id="{9B4EF57A-4F29-430B-927E-22F287700BB7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428596" y="4357694"/>
            <a:ext cx="1857388" cy="185738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7158" y="357166"/>
            <a:ext cx="8358246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муниципального образования «Город Астрахань» на 2021 год и на плановый период 20</a:t>
            </a:r>
            <a:r>
              <a:rPr lang="en-US" sz="2800" b="1" u="sng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="1" u="sng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 и 2023  годов сформирован на основании:</a:t>
            </a:r>
          </a:p>
          <a:p>
            <a:pPr algn="just"/>
            <a:endParaRPr lang="ru-RU" sz="20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действующего законодательства Российской Федерации;</a:t>
            </a:r>
          </a:p>
          <a:p>
            <a:pPr algn="just">
              <a:buFontTx/>
              <a:buChar char="-"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распоряжение администрации муниципального образования «Город Астрахань»  от 31.07.2020 № 1343-р «Об основных направлениях бюджетной и налоговой политики муниципального образования «Город Астрахань» на 2021 год и на плановый период 20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 и 2023 годов».</a:t>
            </a:r>
            <a:endParaRPr lang="ru-RU" sz="28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/>
          <p:cNvSpPr>
            <a:spLocks noChangeArrowheads="1"/>
          </p:cNvSpPr>
          <p:nvPr/>
        </p:nvSpPr>
        <p:spPr bwMode="auto">
          <a:xfrm>
            <a:off x="2714612" y="214290"/>
            <a:ext cx="3714776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СБАЛАНСИРОВАННОСТЬ БЮДЖЕТА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2226" name="Picture 2" descr="https://userscontent2.emaze.com/images/8ff58aac-0c9e-4727-814d-4b9d53a01210/052c40a7-0518-49a4-b53f-9c2464181c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571480"/>
            <a:ext cx="1285884" cy="128588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357422" y="928670"/>
            <a:ext cx="135732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29256" y="928670"/>
            <a:ext cx="135732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3214678" y="1643050"/>
            <a:ext cx="2571768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ПРОФИЦИТ БЮДЖЕТА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43042" y="2285992"/>
            <a:ext cx="100013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2228" name="Picture 4" descr="http://luxembourg-travel.ru/sites/default/files/nex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3000372"/>
            <a:ext cx="571504" cy="571505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929058" y="2357430"/>
            <a:ext cx="1071570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786446" y="2357430"/>
            <a:ext cx="3071834" cy="1428760"/>
          </a:xfrm>
          <a:prstGeom prst="rect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превышении доходов над расходами принимается решение, как их использовать (например, накапливать резервы, остатки, погашать долг).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AutoShape 2"/>
          <p:cNvSpPr>
            <a:spLocks noChangeArrowheads="1"/>
          </p:cNvSpPr>
          <p:nvPr/>
        </p:nvSpPr>
        <p:spPr bwMode="auto">
          <a:xfrm>
            <a:off x="3286116" y="4000504"/>
            <a:ext cx="2571768" cy="42862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latin typeface="Times New Roman" pitchFamily="18" charset="0"/>
                <a:cs typeface="Arial" pitchFamily="34" charset="0"/>
              </a:rPr>
              <a:t>ДЕ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ФИЦИТ БЮДЖЕТА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262" name="AutoShape 38" descr="https://mechtayte.ru/wp-content/uploads/2016/02/kak-zarjadit-koshelek-na-dengi-i-bogatstv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264" name="AutoShape 40" descr="https://mechtayte.ru/wp-content/uploads/2016/02/kak-zarjadit-koshelek-na-dengi-i-bogatstv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266" name="AutoShape 42" descr="https://mechtayte.ru/wp-content/uploads/2016/02/kak-zarjadit-koshelek-na-dengi-i-bogatstv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1714480" y="4429132"/>
            <a:ext cx="100013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929058" y="4572008"/>
            <a:ext cx="1071570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0" name="Picture 4" descr="http://luxembourg-travel.ru/sites/default/files/nex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3143240" y="5143512"/>
            <a:ext cx="571504" cy="571505"/>
          </a:xfrm>
          <a:prstGeom prst="rect">
            <a:avLst/>
          </a:prstGeom>
          <a:noFill/>
        </p:spPr>
      </p:pic>
      <p:sp>
        <p:nvSpPr>
          <p:cNvPr id="51" name="Прямоугольник 50"/>
          <p:cNvSpPr/>
          <p:nvPr/>
        </p:nvSpPr>
        <p:spPr>
          <a:xfrm>
            <a:off x="5857884" y="4643446"/>
            <a:ext cx="3000396" cy="1428760"/>
          </a:xfrm>
          <a:prstGeom prst="rect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превышении расходов над доходами принимается решение об источниках покрытия дефицита (например, использовать имеющиеся накопления, остатки, взять в долг).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Рисунок 22" descr="Бумажник">
            <a:extLst>
              <a:ext uri="{FF2B5EF4-FFF2-40B4-BE49-F238E27FC236}">
                <a16:creationId xmlns:a16="http://schemas.microsoft.com/office/drawing/2014/main" xmlns="" id="{AAA4F457-3392-46E7-A63C-BC793695DE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1357290" y="2571744"/>
            <a:ext cx="1571636" cy="1571636"/>
          </a:xfrm>
          <a:prstGeom prst="rect">
            <a:avLst/>
          </a:prstGeom>
        </p:spPr>
      </p:pic>
      <p:pic>
        <p:nvPicPr>
          <p:cNvPr id="25" name="Рисунок 24" descr="Монеты">
            <a:extLst>
              <a:ext uri="{FF2B5EF4-FFF2-40B4-BE49-F238E27FC236}">
                <a16:creationId xmlns:a16="http://schemas.microsoft.com/office/drawing/2014/main" xmlns="" id="{4FBD604E-09CE-458D-B5D4-ED991D31C95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071934" y="2857496"/>
            <a:ext cx="914400" cy="914400"/>
          </a:xfrm>
          <a:prstGeom prst="rect">
            <a:avLst/>
          </a:prstGeom>
        </p:spPr>
      </p:pic>
      <p:pic>
        <p:nvPicPr>
          <p:cNvPr id="26" name="Рисунок 25" descr="Бумажник">
            <a:extLst>
              <a:ext uri="{FF2B5EF4-FFF2-40B4-BE49-F238E27FC236}">
                <a16:creationId xmlns:a16="http://schemas.microsoft.com/office/drawing/2014/main" xmlns="" id="{AAA4F457-3392-46E7-A63C-BC793695DE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1428728" y="4643446"/>
            <a:ext cx="1571636" cy="1571636"/>
          </a:xfrm>
          <a:prstGeom prst="rect">
            <a:avLst/>
          </a:prstGeom>
        </p:spPr>
      </p:pic>
      <p:pic>
        <p:nvPicPr>
          <p:cNvPr id="27" name="Рисунок 26" descr="Монеты">
            <a:extLst>
              <a:ext uri="{FF2B5EF4-FFF2-40B4-BE49-F238E27FC236}">
                <a16:creationId xmlns:a16="http://schemas.microsoft.com/office/drawing/2014/main" xmlns="" id="{4FBD604E-09CE-458D-B5D4-ED991D31C95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071934" y="5072074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/>
        </p:nvGraphicFramePr>
        <p:xfrm>
          <a:off x="785786" y="214290"/>
          <a:ext cx="8215370" cy="3924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85720" y="4071942"/>
            <a:ext cx="850112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– Расходы = Дефицит (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Профицит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ctr"/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 расходная часть бюджета превышает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доходную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то бюджет сводится с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дефицитом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Превышение доходов над расходами образует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положительный остаток 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бюджета (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профицит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sz="28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Рисунок 17" descr="Стрелка: прямо">
            <a:extLst>
              <a:ext uri="{FF2B5EF4-FFF2-40B4-BE49-F238E27FC236}">
                <a16:creationId xmlns:a16="http://schemas.microsoft.com/office/drawing/2014/main" xmlns="" id="{928240EE-CA57-4C7A-8847-409AB29CFF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 rot="10800000">
            <a:off x="928662" y="1857364"/>
            <a:ext cx="857256" cy="857256"/>
          </a:xfrm>
          <a:prstGeom prst="rect">
            <a:avLst/>
          </a:prstGeom>
        </p:spPr>
      </p:pic>
      <p:pic>
        <p:nvPicPr>
          <p:cNvPr id="19" name="Рисунок 18" descr="Стрелка: прямо">
            <a:extLst>
              <a:ext uri="{FF2B5EF4-FFF2-40B4-BE49-F238E27FC236}">
                <a16:creationId xmlns:a16="http://schemas.microsoft.com/office/drawing/2014/main" xmlns="" id="{928240EE-CA57-4C7A-8847-409AB29CFF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 rot="10800000">
            <a:off x="5429256" y="1928802"/>
            <a:ext cx="857256" cy="857256"/>
          </a:xfrm>
          <a:prstGeom prst="rect">
            <a:avLst/>
          </a:prstGeom>
        </p:spPr>
      </p:pic>
      <p:pic>
        <p:nvPicPr>
          <p:cNvPr id="20" name="Рисунок 19" descr="Стрелка: небольшой изгиб">
            <a:extLst>
              <a:ext uri="{FF2B5EF4-FFF2-40B4-BE49-F238E27FC236}">
                <a16:creationId xmlns:a16="http://schemas.microsoft.com/office/drawing/2014/main" xmlns="" id="{67E9E05D-7A52-437D-81E0-893A9141CA8D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 rot="1499877">
            <a:off x="864726" y="1079047"/>
            <a:ext cx="914400" cy="914400"/>
          </a:xfrm>
          <a:prstGeom prst="rect">
            <a:avLst/>
          </a:prstGeom>
        </p:spPr>
      </p:pic>
      <p:pic>
        <p:nvPicPr>
          <p:cNvPr id="21" name="Рисунок 20" descr="Стрелка: небольшой изгиб">
            <a:extLst>
              <a:ext uri="{FF2B5EF4-FFF2-40B4-BE49-F238E27FC236}">
                <a16:creationId xmlns:a16="http://schemas.microsoft.com/office/drawing/2014/main" xmlns="" id="{67E9E05D-7A52-437D-81E0-893A9141CA8D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 rot="1499877">
            <a:off x="5436758" y="2722121"/>
            <a:ext cx="914400" cy="914400"/>
          </a:xfrm>
          <a:prstGeom prst="rect">
            <a:avLst/>
          </a:prstGeom>
        </p:spPr>
      </p:pic>
      <p:pic>
        <p:nvPicPr>
          <p:cNvPr id="22" name="Рисунок 21" descr="Стрелка: изгиб против часовой стрелки">
            <a:extLst>
              <a:ext uri="{FF2B5EF4-FFF2-40B4-BE49-F238E27FC236}">
                <a16:creationId xmlns:a16="http://schemas.microsoft.com/office/drawing/2014/main" xmlns="" id="{11060C00-8D07-4B3E-AF4B-09A628B0D66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 rot="5235823">
            <a:off x="5450561" y="1092851"/>
            <a:ext cx="914400" cy="914400"/>
          </a:xfrm>
          <a:prstGeom prst="rect">
            <a:avLst/>
          </a:prstGeom>
        </p:spPr>
      </p:pic>
      <p:pic>
        <p:nvPicPr>
          <p:cNvPr id="23" name="Рисунок 22" descr="Стрелка: изгиб против часовой стрелки">
            <a:extLst>
              <a:ext uri="{FF2B5EF4-FFF2-40B4-BE49-F238E27FC236}">
                <a16:creationId xmlns:a16="http://schemas.microsoft.com/office/drawing/2014/main" xmlns="" id="{11060C00-8D07-4B3E-AF4B-09A628B0D66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 rot="5235823">
            <a:off x="878529" y="2593049"/>
            <a:ext cx="914400" cy="914400"/>
          </a:xfrm>
          <a:prstGeom prst="rect">
            <a:avLst/>
          </a:prstGeom>
        </p:spPr>
      </p:pic>
      <p:pic>
        <p:nvPicPr>
          <p:cNvPr id="24" name="Рисунок 23" descr="Стрелка: прямо">
            <a:extLst>
              <a:ext uri="{FF2B5EF4-FFF2-40B4-BE49-F238E27FC236}">
                <a16:creationId xmlns:a16="http://schemas.microsoft.com/office/drawing/2014/main" xmlns="" id="{928240EE-CA57-4C7A-8847-409AB29CFF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 rot="10800000">
            <a:off x="3286116" y="1928802"/>
            <a:ext cx="857256" cy="85725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480" y="285728"/>
            <a:ext cx="5643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58" y="1857364"/>
            <a:ext cx="2428892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smtClean="0"/>
              <a:t>НАЛОГОВЫЕ ДОХОДЫ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000364" y="1857364"/>
            <a:ext cx="2786082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smtClean="0"/>
              <a:t>НЕНАЛОГОВЫЕ ДОХОДЫ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286512" y="1857364"/>
            <a:ext cx="2357454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smtClean="0"/>
              <a:t>БЕЗВОЗМЕЗДНЫЕ ПОСТУПЛЕНИЯ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85720" y="2285992"/>
            <a:ext cx="2643206" cy="304698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кодексом Российской Федерации, например: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налог на доходы физических лиц;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акцизы;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налог на имущество физических лиц;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земельный налог;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другие.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28926" y="2285992"/>
            <a:ext cx="2786082" cy="4031873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Поступления от уплаты других пошлин и сборов, установленных законодательством Российской Федерации, а также за нарушение законодательства, например: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доходы от использования муниципального имущества;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плата за негативное воздействие на окружающую среду;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штрафы за нарушение законодательства о налогах и сборах;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другие.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43636" y="2643182"/>
            <a:ext cx="2571768" cy="132343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Поступления от других бюджетов (межбюджетные трансферты), организаций, граждан (кроме налоговых и неналоговых доходов).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5500694" y="3500438"/>
          <a:ext cx="3643306" cy="3214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42910" y="785794"/>
            <a:ext cx="7858180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5400" cap="rnd">
            <a:solidFill>
              <a:schemeClr val="accent6">
                <a:lumMod val="20000"/>
                <a:lumOff val="8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spc="50" dirty="0" smtClean="0">
                <a:ln w="12700" cmpd="sng">
                  <a:noFill/>
                  <a:prstDash val="solid"/>
                </a:ln>
                <a:solidFill>
                  <a:schemeClr val="tx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i="1" spc="50" dirty="0" smtClean="0">
                <a:ln w="12700" cmpd="sng">
                  <a:noFill/>
                  <a:prstDash val="solid"/>
                </a:ln>
                <a:solidFill>
                  <a:schemeClr val="tx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– безвозмездные и безвозвратные поступления денежных средств в бюджет.</a:t>
            </a:r>
            <a:endParaRPr lang="ru-RU" i="1" spc="50" dirty="0">
              <a:ln w="12700" cmpd="sng">
                <a:noFill/>
                <a:prstDash val="solid"/>
              </a:ln>
              <a:solidFill>
                <a:schemeClr val="tx1"/>
              </a:solidFill>
              <a:effectLst>
                <a:innerShdw blurRad="114300">
                  <a:prstClr val="black"/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 rot="5400000" flipH="1" flipV="1">
            <a:off x="5929322" y="4429132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5400000" flipH="1" flipV="1">
            <a:off x="285720" y="5429264"/>
            <a:ext cx="1588" cy="1588"/>
          </a:xfrm>
          <a:prstGeom prst="line">
            <a:avLst/>
          </a:prstGeom>
          <a:ln w="635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8662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3"/>
          <p:cNvSpPr/>
          <p:nvPr/>
        </p:nvSpPr>
        <p:spPr>
          <a:xfrm rot="6638804" flipH="1">
            <a:off x="1265669" y="2438293"/>
            <a:ext cx="1467739" cy="1430337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sp>
      <p:sp>
        <p:nvSpPr>
          <p:cNvPr id="6" name="Прямоугольник 5"/>
          <p:cNvSpPr/>
          <p:nvPr/>
        </p:nvSpPr>
        <p:spPr>
          <a:xfrm>
            <a:off x="214282" y="3571876"/>
            <a:ext cx="28575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Налоговые доходы               4 038,5                 (46,4%)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282" y="285728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Структура доходов в 2021 году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Shape 15"/>
          <p:cNvSpPr/>
          <p:nvPr/>
        </p:nvSpPr>
        <p:spPr>
          <a:xfrm rot="13997968">
            <a:off x="6207438" y="2443750"/>
            <a:ext cx="1467739" cy="1430337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sp>
      <p:sp>
        <p:nvSpPr>
          <p:cNvPr id="17" name="Shape 16"/>
          <p:cNvSpPr/>
          <p:nvPr/>
        </p:nvSpPr>
        <p:spPr>
          <a:xfrm rot="16526461">
            <a:off x="4190748" y="3910733"/>
            <a:ext cx="808799" cy="801413"/>
          </a:xfrm>
          <a:prstGeom prst="swooshArrow">
            <a:avLst>
              <a:gd name="adj1" fmla="val 25000"/>
              <a:gd name="adj2" fmla="val 37855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sp>
      <p:sp>
        <p:nvSpPr>
          <p:cNvPr id="18" name="TextBox 17"/>
          <p:cNvSpPr txBox="1"/>
          <p:nvPr/>
        </p:nvSpPr>
        <p:spPr>
          <a:xfrm>
            <a:off x="3143240" y="4786322"/>
            <a:ext cx="33575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Неналоговые доходы            379,3                                        (4,4%)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72132" y="3571876"/>
            <a:ext cx="35718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Безвозмездные поступления                      4 283,5                  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(49,2%)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429520" y="714356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Банк">
            <a:extLst>
              <a:ext uri="{FF2B5EF4-FFF2-40B4-BE49-F238E27FC236}">
                <a16:creationId xmlns:a16="http://schemas.microsoft.com/office/drawing/2014/main" xmlns="" id="{81F2270E-0C29-4B45-A79C-41D1BC714A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2500298" y="642918"/>
            <a:ext cx="3805965" cy="3286148"/>
          </a:xfrm>
          <a:prstGeom prst="rect">
            <a:avLst/>
          </a:prstGeom>
        </p:spPr>
      </p:pic>
      <p:pic>
        <p:nvPicPr>
          <p:cNvPr id="13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285728"/>
            <a:ext cx="7500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Структура налоговых и неналоговых доходов                             бюджета в 2021 году (%)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1142976" y="1214422"/>
          <a:ext cx="7215238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6072206"/>
            <a:ext cx="5388776" cy="500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ятиугольник 15"/>
          <p:cNvSpPr/>
          <p:nvPr/>
        </p:nvSpPr>
        <p:spPr>
          <a:xfrm>
            <a:off x="571472" y="2285992"/>
            <a:ext cx="5000660" cy="500066"/>
          </a:xfrm>
          <a:prstGeom prst="homePlat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Виды межбюджетных трансфертов</a:t>
            </a:r>
            <a:endParaRPr lang="ru-RU" sz="20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ятиугольник 14"/>
          <p:cNvSpPr/>
          <p:nvPr/>
        </p:nvSpPr>
        <p:spPr>
          <a:xfrm>
            <a:off x="571472" y="5715016"/>
            <a:ext cx="4143404" cy="714380"/>
          </a:xfrm>
          <a:prstGeom prst="homePlat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 prst="softRound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ятиугольник 13"/>
          <p:cNvSpPr/>
          <p:nvPr/>
        </p:nvSpPr>
        <p:spPr>
          <a:xfrm>
            <a:off x="571472" y="4429132"/>
            <a:ext cx="4143404" cy="71438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 prst="softRound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ятиугольник 12"/>
          <p:cNvSpPr/>
          <p:nvPr/>
        </p:nvSpPr>
        <p:spPr>
          <a:xfrm>
            <a:off x="571472" y="3214686"/>
            <a:ext cx="4143404" cy="714380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 prst="softRound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42976" y="285728"/>
            <a:ext cx="6929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– основной вид безвозмездных перечислений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7224" y="1285860"/>
            <a:ext cx="7572428" cy="646331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– денежные средства, перечисляемые из одного бюджета бюджетной системы Российской Федерации другому.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10" y="3214686"/>
            <a:ext cx="364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Субвенции ( от лат. «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Subvenire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 – приходить на помощь)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4348" y="5715016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Иные межбюджетные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трасферты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6314" y="3000372"/>
            <a:ext cx="4143404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76200" dist="50800" dir="5400000" rotWithShape="0">
              <a:srgbClr val="4E3B30">
                <a:alpha val="60000"/>
              </a:srgbClr>
            </a:outerShdw>
            <a:softEdge rad="635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Предоставляются на финансирование «переданных» другим публично-правовым образованиям полномочий.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86314" y="4214818"/>
            <a:ext cx="4143404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76200" dist="50800" dir="5400000" rotWithShape="0">
              <a:srgbClr val="4E3B30">
                <a:alpha val="60000"/>
              </a:srgbClr>
            </a:outerShdw>
            <a:softEdge rad="635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Предоставляются на условиях долевого софинансирования расходов других бюджетов.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86314" y="5214950"/>
            <a:ext cx="4143404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76200" dist="50800" dir="5400000" rotWithShape="0">
              <a:srgbClr val="4E3B30">
                <a:alpha val="60000"/>
              </a:srgbClr>
            </a:outerShdw>
            <a:softEdge rad="635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Предоставляются на осуществление части полномочий по решению вопросов местного значения в соответствии с заключенными соглашениями.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4348" y="4429132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Субсидии (от лат. «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Subsidium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 – поддержка)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285728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безвозмездных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поступлений в 2021 году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1857356" y="3000372"/>
            <a:ext cx="1643074" cy="114302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4 283,5 млн. руб.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642910" y="857232"/>
          <a:ext cx="7929618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285728"/>
            <a:ext cx="6643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Объем доходов в расчете на 1 жителя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00694" y="1428736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Рублей в год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642910" y="2057400"/>
          <a:ext cx="7786742" cy="4157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Человек">
            <a:extLst>
              <a:ext uri="{FF2B5EF4-FFF2-40B4-BE49-F238E27FC236}">
                <a16:creationId xmlns:a16="http://schemas.microsoft.com/office/drawing/2014/main" xmlns="" id="{88E3BAE2-DDF0-4DDF-BBAB-3F81522C51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28926" y="2000240"/>
            <a:ext cx="3118270" cy="31182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4214810" y="2571744"/>
            <a:ext cx="3286148" cy="335758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71472" y="214290"/>
            <a:ext cx="7929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Century" pitchFamily="18" charset="0"/>
              </a:rPr>
              <a:t>Расходы в расчете на душу населения в 2021 году</a:t>
            </a:r>
            <a:endParaRPr lang="ru-RU" sz="3600" b="1" dirty="0">
              <a:solidFill>
                <a:schemeClr val="accent5">
                  <a:lumMod val="50000"/>
                </a:schemeClr>
              </a:solidFill>
              <a:latin typeface="Century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643042" y="2428868"/>
            <a:ext cx="3357586" cy="342902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285984" y="3286124"/>
            <a:ext cx="2000264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16 922,5 рублей в год</a:t>
            </a:r>
            <a:endParaRPr lang="ru-RU" sz="36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628" y="3214686"/>
            <a:ext cx="2000264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1 410,2 рублей в месяц</a:t>
            </a:r>
            <a:endParaRPr lang="ru-RU" sz="36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Семья с двумя детьми">
            <a:extLst>
              <a:ext uri="{FF2B5EF4-FFF2-40B4-BE49-F238E27FC236}">
                <a16:creationId xmlns="" xmlns:a16="http://schemas.microsoft.com/office/drawing/2014/main" id="{A35506C1-CD8E-4FCA-B007-F48161DDDA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4000496" y="1428736"/>
            <a:ext cx="1428760" cy="1428760"/>
          </a:xfrm>
          <a:prstGeom prst="rect">
            <a:avLst/>
          </a:prstGeom>
        </p:spPr>
      </p:pic>
      <p:pic>
        <p:nvPicPr>
          <p:cNvPr id="13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5000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расходов бюджета</a:t>
            </a: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МО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GB" sz="2400" b="1" dirty="0" err="1" smtClean="0">
                <a:latin typeface="Times New Roman" pitchFamily="18" charset="0"/>
                <a:cs typeface="Times New Roman" pitchFamily="18" charset="0"/>
              </a:rPr>
              <a:t>Город</a:t>
            </a: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 smtClean="0">
                <a:latin typeface="Times New Roman" pitchFamily="18" charset="0"/>
                <a:cs typeface="Times New Roman" pitchFamily="18" charset="0"/>
              </a:rPr>
              <a:t>Астрахань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 в 2021 годах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2071670" y="1714488"/>
            <a:ext cx="2857500" cy="785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экономика –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14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5929313" y="1500188"/>
            <a:ext cx="3214687" cy="785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Жилищно-коммунальное хозяйство – 16,6 %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1500166" y="3429000"/>
            <a:ext cx="2071688" cy="785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Общегосударственные вопросы – 10,1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285720" y="4857760"/>
            <a:ext cx="4214813" cy="1643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Tx/>
              <a:buChar char="-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– 0,3 %;</a:t>
            </a:r>
          </a:p>
          <a:p>
            <a:pPr>
              <a:buFontTx/>
              <a:buChar char="-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Охрана окружающей среды – 0,1 %;</a:t>
            </a:r>
          </a:p>
          <a:p>
            <a:pPr>
              <a:buFontTx/>
              <a:buChar char="-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Культура и кинематография – 1,0 %;</a:t>
            </a:r>
          </a:p>
          <a:p>
            <a:pPr>
              <a:buFontTx/>
              <a:buChar char="-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Социальная политика – 0,7 %;</a:t>
            </a:r>
          </a:p>
          <a:p>
            <a:pPr>
              <a:buFontTx/>
              <a:buChar char="-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Физическая культура и спорт – 0,1 %;</a:t>
            </a:r>
          </a:p>
          <a:p>
            <a:pPr>
              <a:buFontTx/>
              <a:buChar char="-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Обслуживание муниципального долга – 2,0 %.</a:t>
            </a:r>
          </a:p>
        </p:txBody>
      </p:sp>
      <p:sp>
        <p:nvSpPr>
          <p:cNvPr id="63" name="Левая фигурная скобка 62"/>
          <p:cNvSpPr/>
          <p:nvPr/>
        </p:nvSpPr>
        <p:spPr>
          <a:xfrm rot="19873165">
            <a:off x="3749675" y="4592638"/>
            <a:ext cx="214313" cy="500062"/>
          </a:xfrm>
          <a:prstGeom prst="leftBrac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30" name="Диаграмма 29"/>
          <p:cNvGraphicFramePr/>
          <p:nvPr/>
        </p:nvGraphicFramePr>
        <p:xfrm>
          <a:off x="2714612" y="1785926"/>
          <a:ext cx="5929354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7" name="Прямоугольник 46"/>
          <p:cNvSpPr/>
          <p:nvPr/>
        </p:nvSpPr>
        <p:spPr>
          <a:xfrm>
            <a:off x="5643563" y="4000500"/>
            <a:ext cx="1785937" cy="12144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 – 55,1 %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910" y="1142984"/>
            <a:ext cx="7858180" cy="422910"/>
          </a:xfrm>
          <a:prstGeom prst="roundRect">
            <a:avLst>
              <a:gd name="adj" fmla="val 22479"/>
            </a:avLst>
          </a:prstGeom>
          <a:solidFill>
            <a:schemeClr val="bg1"/>
          </a:solidFill>
          <a:ln w="57150">
            <a:solidFill>
              <a:schemeClr val="accent6">
                <a:lumMod val="60000"/>
                <a:lumOff val="4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i="1" dirty="0" smtClean="0"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– выплачиваемые из бюджета денежные средства.</a:t>
            </a:r>
            <a:endParaRPr lang="ru-RU" i="1" dirty="0">
              <a:effectLst>
                <a:innerShdw blurRad="114300">
                  <a:prstClr val="black"/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7686" y="6143644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 txBox="1">
            <a:spLocks noChangeArrowheads="1"/>
          </p:cNvSpPr>
          <p:nvPr/>
        </p:nvSpPr>
        <p:spPr bwMode="auto">
          <a:xfrm>
            <a:off x="285720" y="142852"/>
            <a:ext cx="8572560" cy="282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300"/>
              </a:spcAft>
            </a:pPr>
            <a:r>
              <a:rPr lang="ru-RU" sz="155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Программный бюджет </a:t>
            </a:r>
          </a:p>
          <a:p>
            <a:pPr>
              <a:spcAft>
                <a:spcPts val="300"/>
              </a:spcAft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Это инструмент программно-целевого управления бюджетными расходами, предусматривающий распределение бюджетных средств исходя из приоритетных целей и задач социально-экономического развития.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300"/>
              </a:spcAft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Программный бюджет отличается от традиционного тем, что все или почти все расходы включены в программы и каждая программа своей целью прямо увязана с той или иной стратегической задачей деятельности ведомства, ответственного за ее реализацию.</a:t>
            </a:r>
          </a:p>
          <a:p>
            <a:pPr>
              <a:spcAft>
                <a:spcPts val="300"/>
              </a:spcAft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Программное бюджетирование представляет собой методологию планирования, исполнения и контроля за исполнением бюджета, обеспечивающую взаимосвязь процесса распределения расходов с результатами от реализации программ, разрабатываемых на основе стратегических целей, с учетом общественной значимости ожидаемых и конечных результатов использования бюджетных средств.</a:t>
            </a:r>
          </a:p>
        </p:txBody>
      </p:sp>
      <p:sp>
        <p:nvSpPr>
          <p:cNvPr id="3" name="AutoShape 2"/>
          <p:cNvSpPr>
            <a:spLocks noChangeArrowheads="1"/>
          </p:cNvSpPr>
          <p:nvPr/>
        </p:nvSpPr>
        <p:spPr bwMode="auto">
          <a:xfrm>
            <a:off x="428596" y="3071810"/>
            <a:ext cx="2357454" cy="3500462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15 муниципальных программ и 1 ведомственная целевая программа сформировано в бюджете муниципального образования «Город Астрахань» на 2021 год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4000496" y="2928934"/>
            <a:ext cx="4929222" cy="642942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Осуществление бюджетных расходов посредством финансирования муниципальных программ</a:t>
            </a: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4000496" y="3714752"/>
            <a:ext cx="4929222" cy="357190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Исполнение бюджета в программной классификации</a:t>
            </a:r>
          </a:p>
        </p:txBody>
      </p:sp>
      <p:sp>
        <p:nvSpPr>
          <p:cNvPr id="8" name="AutoShape 2"/>
          <p:cNvSpPr>
            <a:spLocks noChangeArrowheads="1"/>
          </p:cNvSpPr>
          <p:nvPr/>
        </p:nvSpPr>
        <p:spPr bwMode="auto">
          <a:xfrm>
            <a:off x="4000496" y="4214818"/>
            <a:ext cx="4929222" cy="642942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Взаимосвязь бюджетных расходов с результатами реализации муниципальных программ</a:t>
            </a:r>
          </a:p>
        </p:txBody>
      </p:sp>
      <p:sp>
        <p:nvSpPr>
          <p:cNvPr id="9" name="AutoShape 2"/>
          <p:cNvSpPr>
            <a:spLocks noChangeArrowheads="1"/>
          </p:cNvSpPr>
          <p:nvPr/>
        </p:nvSpPr>
        <p:spPr bwMode="auto">
          <a:xfrm>
            <a:off x="4000496" y="5000636"/>
            <a:ext cx="4929222" cy="642942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Мониторинг показателей исполнения муниципальных программ, оценка эффективности бюджетных расходов</a:t>
            </a:r>
          </a:p>
        </p:txBody>
      </p:sp>
      <p:sp>
        <p:nvSpPr>
          <p:cNvPr id="10" name="AutoShape 2"/>
          <p:cNvSpPr>
            <a:spLocks noChangeArrowheads="1"/>
          </p:cNvSpPr>
          <p:nvPr/>
        </p:nvSpPr>
        <p:spPr bwMode="auto">
          <a:xfrm>
            <a:off x="4000496" y="5786454"/>
            <a:ext cx="4929222" cy="642942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Повышение качества бюджетного планирования и исполнения бюджета</a:t>
            </a:r>
          </a:p>
        </p:txBody>
      </p:sp>
      <p:pic>
        <p:nvPicPr>
          <p:cNvPr id="12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 descr="Стрелка: прямо">
            <a:extLst>
              <a:ext uri="{FF2B5EF4-FFF2-40B4-BE49-F238E27FC236}">
                <a16:creationId xmlns:a16="http://schemas.microsoft.com/office/drawing/2014/main" xmlns="" id="{928240EE-CA57-4C7A-8847-409AB29CFF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 rot="10800000">
            <a:off x="2857488" y="4129086"/>
            <a:ext cx="1071570" cy="107157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00958" y="1000108"/>
            <a:ext cx="1428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428596" y="1285860"/>
          <a:ext cx="8501122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85720" y="142852"/>
            <a:ext cx="87154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Государственные, муниципальные и ведомственные целевые программы </a:t>
            </a: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МО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GB" sz="2400" b="1" dirty="0" err="1" smtClean="0">
                <a:latin typeface="Times New Roman" pitchFamily="18" charset="0"/>
                <a:cs typeface="Times New Roman" pitchFamily="18" charset="0"/>
              </a:rPr>
              <a:t>Город</a:t>
            </a: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 smtClean="0">
                <a:latin typeface="Times New Roman" pitchFamily="18" charset="0"/>
                <a:cs typeface="Times New Roman" pitchFamily="18" charset="0"/>
              </a:rPr>
              <a:t>Астрахань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  в 2020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– 20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21 годах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071670" y="1214422"/>
            <a:ext cx="1428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1 229,0 (12,3%)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00232" y="3071810"/>
            <a:ext cx="100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8 797,2 (87,7%)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29190" y="1142984"/>
            <a:ext cx="928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1 203,5 (13,4%)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43438" y="3071810"/>
            <a:ext cx="100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7 762,1 (86,6%)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00430" y="2857496"/>
            <a:ext cx="928694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8 965,6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rot="5400000">
            <a:off x="4000496" y="2143116"/>
            <a:ext cx="714380" cy="5715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6200000" flipV="1">
            <a:off x="3857620" y="3500438"/>
            <a:ext cx="1000132" cy="5715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Picture 3" descr="D:\Дизайн ЦСА\ф.с. А.О\ОБЛАКО\4. Дополнительные элементы\1. Логотипы\Благоустройств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6182" y="5429264"/>
            <a:ext cx="1571636" cy="1092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D:\Дизайн ЦСА\ф.с. А.О\ОБЛАКО\4. Дополнительные элементы\1. Логотипы\Образование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7" y="5284690"/>
            <a:ext cx="1707420" cy="115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D:\Дизайн ЦСА\ф.с. А.О\ОБЛАКО\4. Дополнительные элементы\1. Логотипы\Строительство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72330" y="5429264"/>
            <a:ext cx="1428760" cy="108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85720" y="214291"/>
            <a:ext cx="8501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«Развитие системы образования МО «Город Астрахань»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43375" y="1500174"/>
            <a:ext cx="50006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3 898,4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4071934" y="2143116"/>
            <a:ext cx="4786312" cy="275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3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Подпрограмма "Повышение доступности и качества дошкольного, общего и дополнительного образования" –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3 773,5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buFont typeface="Arial" charset="0"/>
              <a:buChar char="•"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Подпрограмма "Приведение зданий и прилегающих территорий учреждений образования и спорта администрации муниципального образования «Город Астрахань» в соответствие с требованиями строительных норм и правил, пожарной, </a:t>
            </a:r>
          </a:p>
          <a:p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антитеррористической и санитарно-эпидемиологической безопасности" –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47,8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214282" y="5143512"/>
            <a:ext cx="8715375" cy="10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Подпрограмма «Психофизическая безопасность детей и подростков» – 1,5 млн. рублей; 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Подпрограмма "Организация отдыха и досуга детей и подростков города Астрахани"– 13,2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Основное мероприятие "Обеспечение эффективности управления в муниципальной системе образования" –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62,4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pic>
        <p:nvPicPr>
          <p:cNvPr id="8" name="Picture 5" descr="D:\Дизайн ЦСА\ф.с. А.О\ОБЛАКО\4. Дополнительные элементы\1. Логотипы\Образование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357430"/>
            <a:ext cx="2928937" cy="197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14282" y="214290"/>
            <a:ext cx="8715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«Развитие физической культуры и спорта на территории города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43375" y="2357430"/>
            <a:ext cx="5000625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7,1 млн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рублей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357188" y="4143375"/>
            <a:ext cx="8429625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«Обеспечение деятельности учреждений физической культуры и спорта"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 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"Реализация календарного плана спортивных и физкультурных мероприятий МО "Город Астрахань"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3,1 млн.рублей.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34896" t="35000" r="52083" b="40833"/>
          <a:stretch>
            <a:fillRect/>
          </a:stretch>
        </p:blipFill>
        <p:spPr bwMode="auto">
          <a:xfrm>
            <a:off x="1142976" y="2000240"/>
            <a:ext cx="178595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57158" y="214290"/>
            <a:ext cx="8501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«Развитие городской транспортной системы </a:t>
            </a:r>
            <a:b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 «Город Астрахань»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14810" y="1785926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1 101,1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428596" y="4143380"/>
            <a:ext cx="8143875" cy="1361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Подпрограмма " Устройство, капитальный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ремонт и текущее содержание системы ливне-дренажной канализации города Астрахани"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6,9 млн.рублей;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" Комплексное развитие транспортной инфраструктуры Астраханской городской агломерации в рамках приоритетного направления стратегического развития Российской Федерации " – 680,0 млн.рублей.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286248" y="2714620"/>
            <a:ext cx="4143404" cy="1571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286248" y="2571744"/>
            <a:ext cx="4000528" cy="1428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4286248" y="2571745"/>
            <a:ext cx="4429156" cy="1931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"Развитие дорожного хозяйства города Астрахани"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407,9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Подпрограмма " Улучшение качества обслуживания населения на регулярных муниципальных маршрутах " – 6,3 млн.рублей;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300"/>
              </a:spcAft>
              <a:buFont typeface="Arial" charset="0"/>
              <a:buChar char="•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10" descr="D:\Дизайн ЦСА\ф.с. А.О\ОБЛАКО\4. Дополнительные элементы\1. Логотипы\Транспорт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2000250"/>
            <a:ext cx="231775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14282" y="214290"/>
            <a:ext cx="87868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«Жилищное строительство и содержание муниципального жилищного фонда МО «Город Астрахань»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9058" y="1785926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316,6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3929058" y="2214554"/>
            <a:ext cx="5214942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"Приведение эксплуатационных характеристик муниципального жилищного фонда на территории города Астрахани в соответствие с требованиями государственных стандартов, норм и правил"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11,0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Подпрограмма " Капитальное  строительство, реконструкция, капитальный ремонт и ремонт объектов собственности МО " Город Астрахань" – 246,5 млн. рублей; 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285720" y="5000636"/>
            <a:ext cx="8572500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Подпрограмма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"Реализация Генерального плана развития города Астрахани"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12,0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Мероприятие "Жилищный фонд"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47,1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млн.рублей. </a:t>
            </a:r>
          </a:p>
        </p:txBody>
      </p:sp>
      <p:pic>
        <p:nvPicPr>
          <p:cNvPr id="8" name="Picture 8" descr="D:\Дизайн ЦСА\ф.с. А.О\ОБЛАКО\4. Дополнительные элементы\1. Логотипы\Строительств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2428875"/>
            <a:ext cx="234950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57158" y="142852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«Развитие культуры МО «Город Астрахань»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9058" y="1857364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223,1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642910" y="4000504"/>
            <a:ext cx="7643812" cy="256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3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"Развитие культурно - досуговой деятельности на территории МО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"Город Астрахань "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37,9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"Обеспечение деятельности подведомственных учреждений в сфере дополнительного образования"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148,4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"Обеспечение деятельности подведомственных учреждений в сфере библиотечной системы"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35,8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Основное мероприятие "Обеспечение эффективности управления в сфере культуры МО "Город Астрахань"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1,0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35417" t="33333" r="52604" b="45000"/>
          <a:stretch>
            <a:fillRect/>
          </a:stretch>
        </p:blipFill>
        <p:spPr bwMode="auto">
          <a:xfrm>
            <a:off x="1214414" y="1857364"/>
            <a:ext cx="1643074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42844" y="214290"/>
            <a:ext cx="9001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«Повышение уровня благоустройства и улучшение санитарного состояния города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71938" y="2357438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527,7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642910" y="4286256"/>
            <a:ext cx="7643812" cy="135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/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Подпрограмма "Благоустройство территорий города для обеспечения отдыха и досуга жителей"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499,0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Мероприятие "Благоустройство"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28,7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pic>
        <p:nvPicPr>
          <p:cNvPr id="6" name="Picture 3" descr="D:\Дизайн ЦСА\ф.с. А.О\ОБЛАКО\4. Дополнительные элементы\1. Логотипы\Благоустройств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143116"/>
            <a:ext cx="2286000" cy="158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85720" y="214290"/>
            <a:ext cx="8643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«Энергосбережение и повышение энергетической эффективности в городе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71938" y="1857375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76,9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71472" y="4286256"/>
            <a:ext cx="8143904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Подпрограмма "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Энергосбережение и повышение энергетической эффективности в системах коммунальной инфраструктуры" – 76,9 млн.рублей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8" name="Picture 2" descr="D:\Дизайн ЦСА\ф.с. А.О\ОБЛАКО\4. Дополнительные элементы\Благоустройство\Электричеств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214438" y="2000250"/>
            <a:ext cx="1830806" cy="171450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57158" y="214290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«Охрана окружающей среды»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7688" y="1857375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3,0 млн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рублей.</a:t>
            </a: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642910" y="4000504"/>
            <a:ext cx="764381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Мероприятие «Реализация регионального проекта «Оздоровление Волги» – 1,4 млн.рублей; 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Мероприятие " Улучшение экологической обстановки на территории города Астрахани"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1,6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pic>
        <p:nvPicPr>
          <p:cNvPr id="8" name="Picture 6" descr="D:\Дизайн ЦСА\ф.с. А.О\ОБЛАКО\4. Дополнительные элементы\Благоустройство\Озеленение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75" y="1714500"/>
            <a:ext cx="17145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57158" y="142852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«Безопасность»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875" y="1428750"/>
            <a:ext cx="4786313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35,8 млн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рублей.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28625" y="3429000"/>
            <a:ext cx="8143875" cy="2785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Подпрограмма " Снижение рисков и смягчение последствий чрезвычайных ситуаций природного и техногенного характера на территории муниципального образования " Город Астрахань " – 0,2 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Подпрограмма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" Построение 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аппаратно-программного комплекса "Безопасный город" на территории муниципального образования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" Город Астрахань " 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30,0 млн.рублей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 Подпрограмма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" Профилактика 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правонарушений, коррупции, экстремизма и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терроризма " 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0,2 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 Основное мероприятие " Профилактика безнадзорности и правонарушений несовершеннолетних и защите их прав " – 3,6 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 Основное мероприятие " Транспортное обеспечение мероприятий " – 1,1 млн.рублей.  </a:t>
            </a:r>
            <a:endParaRPr lang="ru-RU" sz="15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714744" y="1785926"/>
            <a:ext cx="4572032" cy="1184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/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" Пожарная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безопасность муниципального образования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" Город Астрахань "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0,7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Объект 4" descr="Предупреждение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428736"/>
            <a:ext cx="1785938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21429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«Развитие субъектов малого и среднего предпринимательства и повышение инвестиционной привлекательности города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7688" y="2285992"/>
            <a:ext cx="478631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0,3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428625" y="4572000"/>
            <a:ext cx="7429500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Мероприятие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«Создание благоприятных условий для ведения предпринимательской деятельности и повышения инвестиционной привлекательности города Астрахани»"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0,3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pic>
        <p:nvPicPr>
          <p:cNvPr id="8" name="Picture 11" descr="D:\Дизайн ЦСА\ф.с. А.О\ОБЛАКО\4. Дополнительные элементы\1. Логотипы\Экономик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600" y="2071688"/>
            <a:ext cx="2351088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85720" y="142852"/>
            <a:ext cx="8858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«Организация муниципального управления»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43372" y="1000108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153,9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85720" y="3786190"/>
            <a:ext cx="8643998" cy="2577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Подпрограмма "Проведение общественно - значимых мероприятий и встреч делегаций" – 3,8 млн.рублей;</a:t>
            </a:r>
          </a:p>
          <a:p>
            <a:pPr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Подпрограмма "Развитие муниципальной службы" – 0,5 млн.рублей;</a:t>
            </a:r>
          </a:p>
          <a:p>
            <a:pPr>
              <a:spcAft>
                <a:spcPts val="30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Подпрограмма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"Развитие молодежной политики города Астрахани" –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14,6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млн.рублей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Aft>
                <a:spcPts val="30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Основное мероприятие "Организация бесперебойного транспортного обслуживания деятельности администрации муниципального образования "Город Астрахань" – 74,6 млн. рублей;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Основное мероприятие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" Рассмотрение административных протоколов"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1,7 млн.рублей;</a:t>
            </a:r>
          </a:p>
          <a:p>
            <a:pPr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Основное мероприятие " Разработка сметной документации на капитальный и текущий ремонт объектов муниципальной собственности; разработка сметной документации на проектно-изыскательские работы " – 12,4 млн. рублей; </a:t>
            </a:r>
          </a:p>
          <a:p>
            <a:pPr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Основное мероприятие "Удовлетворение потребностей населения в архивной информации" – 13,8 млн.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14810" y="1571612"/>
            <a:ext cx="47863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071934" y="1357299"/>
            <a:ext cx="4857784" cy="2908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"Развитие общественных связей" - 0,5 млн. рублей;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"Астрахань – город межнациональной дружбы и согласия" – 0,3 млн. рублей;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"Молодежь города" – 1,7 млн. рублей;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"Информационный город" – 11,3 млн.рублей;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Подпрограмма "Обеспечение доступа к информации о деятельности администрации муниципального образования "Город Астрахань" – 18,7 млн.рублей;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31250" t="31667" r="50000" b="44166"/>
          <a:stretch>
            <a:fillRect/>
          </a:stretch>
        </p:blipFill>
        <p:spPr bwMode="auto">
          <a:xfrm>
            <a:off x="642910" y="1214422"/>
            <a:ext cx="3000396" cy="2416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57158" y="142852"/>
            <a:ext cx="835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«Управление муниципальными финансами»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7688" y="1857375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55,8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42938" y="4143375"/>
            <a:ext cx="7643812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Подпрограмма "Ведение бухгалтерского и налогового учета в муниципальных учреждениях"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55,8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35938" t="34167" r="52604" b="45000"/>
          <a:stretch>
            <a:fillRect/>
          </a:stretch>
        </p:blipFill>
        <p:spPr bwMode="auto">
          <a:xfrm>
            <a:off x="1142976" y="1643050"/>
            <a:ext cx="1928826" cy="2191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42844" y="214290"/>
            <a:ext cx="9001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«Распоряжение и управление муниципальным имуществом и земельными участками города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71938" y="1857375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85,9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000500" y="2786063"/>
            <a:ext cx="4786313" cy="312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Подпрограмма "Управление муниципальным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имуществом и земельными участками"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47,4 млн.рублей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Подпрограмма "Техническое обслуживание зданий администрации МО "Город Астрахань"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22,1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Обеспечивающая подпрограмма "Обеспечение эффективности управления"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16,4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pic>
        <p:nvPicPr>
          <p:cNvPr id="8" name="Объект 4" descr="Город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1571625"/>
            <a:ext cx="2271713" cy="227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D:\Дизайн\презентации\На конкурсы\Национальная премия в области брендинга\доп\волн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3500438"/>
            <a:ext cx="804863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42852"/>
            <a:ext cx="83582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«Формирование современной городской среды на территории муниципального образования «Город Астрахань» на 2018-2022 годы»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29124" y="2571744"/>
            <a:ext cx="45720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307,9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28596" y="5214950"/>
            <a:ext cx="850112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Мероприятие «Повышение качества и комфорта городской среды"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128,3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500562" y="3286124"/>
            <a:ext cx="4357718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Мероприятие «Реализация регионального проекта «Формирование комфортной городской среды (Астраханская область)"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179,6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33557" t="39732" r="52349" b="44161"/>
          <a:stretch>
            <a:fillRect/>
          </a:stretch>
        </p:blipFill>
        <p:spPr bwMode="auto">
          <a:xfrm>
            <a:off x="928662" y="2571744"/>
            <a:ext cx="2786082" cy="1990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42852"/>
            <a:ext cx="83582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Ведомственная целевая программ «Строительство, реконструкция и капитальный ремонт объектов образования, физической культуры и спорта города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29124" y="2214554"/>
            <a:ext cx="45720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851,4</a:t>
            </a: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85720" y="4857760"/>
            <a:ext cx="850112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Мероприятие "Повышение уровня обеспеченности населения МО "Город Астрахань" объектами образования, физической культуры и спорта"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184,1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357686" y="2928934"/>
            <a:ext cx="4572032" cy="192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Мероприятие «Реализация национальных проектов в рамках государственной программы «Развитие образования Астраханской области"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     667,3 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pic>
        <p:nvPicPr>
          <p:cNvPr id="7" name="Picture 8" descr="D:\Дизайн ЦСА\ф.с. А.О\ОБЛАКО\4. Дополнительные элементы\1. Логотипы\Строительств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428875"/>
            <a:ext cx="2162175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42852"/>
            <a:ext cx="835824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«Переселение граждан города Астрахани из аварийного жилищного фонда в 2019-2025 годах»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14810" y="1714488"/>
            <a:ext cx="47149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117,0</a:t>
            </a: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85720" y="5143512"/>
            <a:ext cx="850112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Мероприятие «Реализация регионального проекта «Обеспечение устойчивого сокращения непригодного для проживания жилищного фонда (Астраханская область)" (межбюджетные трансферты за счет средств бюджета Астраханской области) – 108,9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214810" y="2214554"/>
            <a:ext cx="4572032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Мероприятие «Реализация регионального проекта «Обеспечение устойчивого сокращения непригодного для проживания жилищного фонда (Астраханская область)" (софинансирование расходов за счет средств местного бюджета) –  8,1 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pic>
        <p:nvPicPr>
          <p:cNvPr id="8" name="Объект 4" descr="Город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1571625"/>
            <a:ext cx="2271713" cy="227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D:\Дизайн\презентации\На конкурсы\Национальная премия в области брендинга\доп\волн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500" y="3500438"/>
            <a:ext cx="804863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546100" y="196850"/>
            <a:ext cx="8267700" cy="920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Clr>
                <a:srgbClr val="FFFF00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Муниципальный долг МО «Город Астрахань»</a:t>
            </a:r>
            <a:endParaRPr lang="en-GB" sz="28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7286644" y="1142984"/>
            <a:ext cx="1584325" cy="242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r">
              <a:lnSpc>
                <a:spcPct val="100000"/>
              </a:lnSpc>
              <a:buClr>
                <a:srgbClr val="FFFF00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b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1600" b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en-GB" sz="16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357158" y="1500174"/>
          <a:ext cx="8501122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214290"/>
            <a:ext cx="70723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Century" pitchFamily="18" charset="0"/>
              </a:rPr>
              <a:t>Открытые государственные информационные ресурсы </a:t>
            </a:r>
            <a:endParaRPr lang="ru-RU" sz="3600" b="1" dirty="0">
              <a:solidFill>
                <a:schemeClr val="accent6">
                  <a:lumMod val="75000"/>
                </a:schemeClr>
              </a:solidFill>
              <a:latin typeface="Century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472" y="1428736"/>
            <a:ext cx="8001056" cy="1066205"/>
          </a:xfrm>
          <a:prstGeom prst="roundRect">
            <a:avLst>
              <a:gd name="adj" fmla="val 23448"/>
            </a:avLst>
          </a:prstGeom>
          <a:solidFill>
            <a:schemeClr val="bg1"/>
          </a:solidFill>
          <a:ln w="38100" cap="rnd"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u="sng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Информацию о проводимых публичных слушаниях можно найти на сайте финансово-казначейского управления администрации </a:t>
            </a:r>
          </a:p>
          <a:p>
            <a:pPr algn="ctr"/>
            <a:r>
              <a:rPr lang="ru-RU" b="1" i="1" u="sng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МО «Город Астрахань»</a:t>
            </a:r>
            <a:endParaRPr lang="ru-RU" b="1" i="1" u="sng" dirty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72066" y="5500702"/>
            <a:ext cx="32861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Century" pitchFamily="18" charset="0"/>
              </a:rPr>
              <a:t>http://astrgorod.ru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latin typeface="Century" pitchFamily="18" charset="0"/>
            </a:endParaRPr>
          </a:p>
        </p:txBody>
      </p:sp>
      <p:pic>
        <p:nvPicPr>
          <p:cNvPr id="12" name="Рисунок 11" descr="logo.jpg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5286388"/>
            <a:ext cx="4075488" cy="104604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" name="Рисунок 12" descr="фон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58" y="2857496"/>
            <a:ext cx="8358246" cy="2302387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9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3571875"/>
            <a:ext cx="8229600" cy="30003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72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059" name="Picture 4" descr="C:\Users\KLukovnikova\Desktop\СИПСОНЫ\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63" y="285750"/>
            <a:ext cx="371475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6194</TotalTime>
  <Words>2308</Words>
  <Application>Microsoft Office PowerPoint</Application>
  <PresentationFormat>Экран (4:3)</PresentationFormat>
  <Paragraphs>269</Paragraphs>
  <Slides>38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Структура расходов бюджета МО «Город Астрахань» в 2021 годах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gRodionova</dc:creator>
  <cp:lastModifiedBy>KLukovnikova</cp:lastModifiedBy>
  <cp:revision>641</cp:revision>
  <dcterms:modified xsi:type="dcterms:W3CDTF">2021-04-02T04:57:09Z</dcterms:modified>
</cp:coreProperties>
</file>