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390" r:id="rId2"/>
    <p:sldId id="515" r:id="rId3"/>
    <p:sldId id="566" r:id="rId4"/>
    <p:sldId id="567" r:id="rId5"/>
    <p:sldId id="519" r:id="rId6"/>
    <p:sldId id="528" r:id="rId7"/>
    <p:sldId id="568" r:id="rId8"/>
    <p:sldId id="529" r:id="rId9"/>
    <p:sldId id="569" r:id="rId10"/>
    <p:sldId id="530" r:id="rId11"/>
    <p:sldId id="570" r:id="rId12"/>
    <p:sldId id="553" r:id="rId13"/>
    <p:sldId id="571" r:id="rId14"/>
    <p:sldId id="554" r:id="rId15"/>
    <p:sldId id="572" r:id="rId16"/>
    <p:sldId id="565" r:id="rId17"/>
    <p:sldId id="573" r:id="rId18"/>
    <p:sldId id="532" r:id="rId19"/>
    <p:sldId id="562" r:id="rId20"/>
    <p:sldId id="574" r:id="rId21"/>
    <p:sldId id="533" r:id="rId22"/>
    <p:sldId id="575" r:id="rId23"/>
    <p:sldId id="534" r:id="rId24"/>
    <p:sldId id="576" r:id="rId25"/>
    <p:sldId id="577" r:id="rId26"/>
    <p:sldId id="535" r:id="rId27"/>
    <p:sldId id="556" r:id="rId28"/>
    <p:sldId id="578" r:id="rId29"/>
    <p:sldId id="543" r:id="rId30"/>
    <p:sldId id="579" r:id="rId31"/>
    <p:sldId id="563" r:id="rId32"/>
    <p:sldId id="560" r:id="rId33"/>
    <p:sldId id="580" r:id="rId34"/>
    <p:sldId id="561" r:id="rId35"/>
    <p:sldId id="564" r:id="rId36"/>
    <p:sldId id="541" r:id="rId37"/>
    <p:sldId id="581" r:id="rId38"/>
    <p:sldId id="540" r:id="rId39"/>
    <p:sldId id="542" r:id="rId40"/>
    <p:sldId id="547" r:id="rId41"/>
    <p:sldId id="582" r:id="rId42"/>
    <p:sldId id="583" r:id="rId43"/>
    <p:sldId id="559" r:id="rId4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27">
          <p15:clr>
            <a:srgbClr val="A4A3A4"/>
          </p15:clr>
        </p15:guide>
        <p15:guide id="2" pos="521">
          <p15:clr>
            <a:srgbClr val="A4A3A4"/>
          </p15:clr>
        </p15:guide>
        <p15:guide id="3" orient="horz" pos="3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1" clrIdx="0">
    <p:extLst>
      <p:ext uri="{19B8F6BF-5375-455C-9EA6-DF929625EA0E}">
        <p15:presenceInfo xmlns:p15="http://schemas.microsoft.com/office/powerpoint/2012/main" xmlns="" userId="Пользователь" providerId="None"/>
      </p:ext>
    </p:extLst>
  </p:cmAuthor>
  <p:cmAuthor id="2" name="Itachi" initials="I" lastIdx="1" clrIdx="1">
    <p:extLst>
      <p:ext uri="{19B8F6BF-5375-455C-9EA6-DF929625EA0E}">
        <p15:presenceInfo xmlns:p15="http://schemas.microsoft.com/office/powerpoint/2012/main" xmlns="" userId="Itach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F28A"/>
    <a:srgbClr val="FBB3CE"/>
    <a:srgbClr val="F0F5FA"/>
    <a:srgbClr val="FFFFFF"/>
    <a:srgbClr val="F8EDEC"/>
    <a:srgbClr val="F3F6FB"/>
    <a:srgbClr val="ECF1F8"/>
    <a:srgbClr val="DA0000"/>
    <a:srgbClr val="FF0909"/>
    <a:srgbClr val="FF47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33" autoAdjust="0"/>
    <p:restoredTop sz="95105" autoAdjust="0"/>
  </p:normalViewPr>
  <p:slideViewPr>
    <p:cSldViewPr showGuides="1">
      <p:cViewPr>
        <p:scale>
          <a:sx n="100" d="100"/>
          <a:sy n="100" d="100"/>
        </p:scale>
        <p:origin x="-222" y="-204"/>
      </p:cViewPr>
      <p:guideLst>
        <p:guide orient="horz" pos="527"/>
        <p:guide orient="horz" pos="395"/>
        <p:guide pos="521"/>
      </p:guideLst>
    </p:cSldViewPr>
  </p:slideViewPr>
  <p:outlineViewPr>
    <p:cViewPr>
      <p:scale>
        <a:sx n="33" d="100"/>
        <a:sy n="33" d="100"/>
      </p:scale>
      <p:origin x="0" y="10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0" d="100"/>
          <a:sy n="80" d="100"/>
        </p:scale>
        <p:origin x="-2172" y="-102"/>
      </p:cViewPr>
      <p:guideLst>
        <p:guide orient="horz" pos="2880"/>
        <p:guide orient="horz" pos="3127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63E4BC-7D0F-4A24-9B84-E081AD53968D}" type="datetimeFigureOut">
              <a:rPr lang="ru-RU" smtClean="0"/>
              <a:t>12.07.2023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18DC9B-CD09-40E3-875F-36C1E0BC402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2493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18DC9B-CD09-40E3-875F-36C1E0BC4021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5800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033F-09C1-4F86-9FE8-A961E14A5D3D}" type="datetimeFigureOut">
              <a:rPr lang="ru-RU" smtClean="0"/>
              <a:t>12.07.2023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2622-DDA8-47E5-9AB4-03033DA977F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2156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033F-09C1-4F86-9FE8-A961E14A5D3D}" type="datetimeFigureOut">
              <a:rPr lang="ru-RU" smtClean="0"/>
              <a:t>12.07.2023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39B4-C4CA-44B6-8835-8B0E05FC87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567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033F-09C1-4F86-9FE8-A961E14A5D3D}" type="datetimeFigureOut">
              <a:rPr lang="ru-RU" smtClean="0"/>
              <a:t>12.07.2023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39B4-C4CA-44B6-8835-8B0E05FC87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4328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033F-09C1-4F86-9FE8-A961E14A5D3D}" type="datetimeFigureOut">
              <a:rPr lang="ru-RU" smtClean="0"/>
              <a:t>12.07.2023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39B4-C4CA-44B6-8835-8B0E05FC87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3304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033F-09C1-4F86-9FE8-A961E14A5D3D}" type="datetimeFigureOut">
              <a:rPr lang="ru-RU" smtClean="0"/>
              <a:t>12.07.2023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39B4-C4CA-44B6-8835-8B0E05FC87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2807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033F-09C1-4F86-9FE8-A961E14A5D3D}" type="datetimeFigureOut">
              <a:rPr lang="ru-RU" smtClean="0"/>
              <a:t>12.07.2023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39B4-C4CA-44B6-8835-8B0E05FC87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9423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033F-09C1-4F86-9FE8-A961E14A5D3D}" type="datetimeFigureOut">
              <a:rPr lang="ru-RU" smtClean="0"/>
              <a:t>12.07.2023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39B4-C4CA-44B6-8835-8B0E05FC87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994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033F-09C1-4F86-9FE8-A961E14A5D3D}" type="datetimeFigureOut">
              <a:rPr lang="ru-RU" smtClean="0"/>
              <a:t>12.07.2023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39B4-C4CA-44B6-8835-8B0E05FC87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9755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033F-09C1-4F86-9FE8-A961E14A5D3D}" type="datetimeFigureOut">
              <a:rPr lang="ru-RU" smtClean="0"/>
              <a:t>12.07.2023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39B4-C4CA-44B6-8835-8B0E05FC87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404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033F-09C1-4F86-9FE8-A961E14A5D3D}" type="datetimeFigureOut">
              <a:rPr lang="ru-RU" smtClean="0"/>
              <a:t>12.07.2023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39B4-C4CA-44B6-8835-8B0E05FC87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2380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033F-09C1-4F86-9FE8-A961E14A5D3D}" type="datetimeFigureOut">
              <a:rPr lang="ru-RU" smtClean="0"/>
              <a:t>12.07.2023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39B4-C4CA-44B6-8835-8B0E05FC87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1279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5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D033F-09C1-4F86-9FE8-A961E14A5D3D}" type="datetimeFigureOut">
              <a:rPr lang="ru-RU" smtClean="0"/>
              <a:t>12.07.2023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039B4-C4CA-44B6-8835-8B0E05FC87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3986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Администратор\Desktop\Shamgunov\2,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" r="30323"/>
          <a:stretch/>
        </p:blipFill>
        <p:spPr bwMode="auto">
          <a:xfrm>
            <a:off x="2" y="-659"/>
            <a:ext cx="9143998" cy="514350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1069374" y="1366178"/>
            <a:ext cx="6987604" cy="500135"/>
          </a:xfrm>
          <a:prstGeom prst="rect">
            <a:avLst/>
          </a:prstGeom>
        </p:spPr>
        <p:txBody>
          <a:bodyPr wrap="square" lIns="68577" tIns="34289" rIns="68577" bIns="3428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8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9723" y="555526"/>
            <a:ext cx="91439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Обзор муниципальных правовых актов администрации </a:t>
            </a:r>
          </a:p>
          <a:p>
            <a:pPr algn="ctr"/>
            <a:r>
              <a:rPr lang="ru-RU" sz="2800" b="1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муниципального образования </a:t>
            </a:r>
          </a:p>
          <a:p>
            <a:pPr algn="ctr"/>
            <a:r>
              <a:rPr lang="ru-RU" sz="2800" b="1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«Городской округ город Астрахань» в сфере профилактики коррупционных правонарушений</a:t>
            </a:r>
            <a:endParaRPr lang="ru-RU" sz="2800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43808" y="4443958"/>
            <a:ext cx="62884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Отдел профилактики коррупционных правонарушений управления муниципальной службы и кадров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-19723" y="1"/>
            <a:ext cx="9143998" cy="424272"/>
            <a:chOff x="1" y="4719229"/>
            <a:chExt cx="9143998" cy="424272"/>
          </a:xfrm>
        </p:grpSpPr>
        <p:pic>
          <p:nvPicPr>
            <p:cNvPr id="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2400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80529" y="0"/>
            <a:ext cx="9319237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699542"/>
            <a:ext cx="9160792" cy="3416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Астрахань» от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04.03.2022 № 38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«Об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утверждении Положения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порядке уведомления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муниципальными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служащими админи­страции муниципального образо­вания «Город Астрахань», отрас­левых (функциональных) и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территориальных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органов админи­страции муниципального образо­вания «Город Астрахань»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воз­никновении личной заинтересо­ванности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при исполне­нии долж­ностных обязанностей, ко­торая приводит или может привести к конфликту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интересов.»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87290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94726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80529" y="0"/>
            <a:ext cx="9319237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Астрахань» от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04.03.2022 № 38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151" y="1131590"/>
            <a:ext cx="910743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конфликтом интересов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понимается ситуация, при которой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личная заинтересованность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(прямая или косвенная) муниципального служащего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влияет или может повлиять 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надлежащее, объективное и беспристрастное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исполнение им должностных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(служебных)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обязанностей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(осуществление полномочий).</a:t>
            </a:r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87290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07166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80529" y="0"/>
            <a:ext cx="9319237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Астрахань» от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04.03.2022 № 38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0417" y="729464"/>
            <a:ext cx="910743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личной заинтересованностью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понимается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возможность получения доходов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виде денег, иного имущества, в том числе имущественных прав, услуг имущественного характера, результатов выполненных работ или каких-либо выгод (преимуществ)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муниципальным служащим, и (или) состоящими с ним в близком родстве или свойстве лицами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(родителями, супругами, детьми, братьями, сестрами, а также братьями, сестрами, родителями, детьми супругов и супругами детей),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гражданами или организациями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 которыми муниципальный служащий, и (или) лица, состоящие с ним в близком родстве или свойстве, связаны имущественными, корпоративными или иными близкими отношениями.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87290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1023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67826" y="-1"/>
            <a:ext cx="9324527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9899" y="834360"/>
            <a:ext cx="871528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Муниципальные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служащие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обязаны сообщать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возникновении личной заинтересованности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 исполнении должностных обязанностей, которая приводит или может привести к конфликту интересов, а также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принимать меры по предотвращению или урегулированию конфликта интересов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Непринятие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муниципальным служащим, являющимся стороной конфликта интересов, мер по предотвращению или урегулированию конфликта интересов является правонарушением, влекущим увольнение муниципального служащего с муниципальной службы.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87290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Астрахань» от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04.03.2022 №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38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09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67826" y="-1"/>
            <a:ext cx="9324527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55025" y="729464"/>
            <a:ext cx="908897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u="sng" dirty="0">
                <a:latin typeface="Times New Roman" pitchFamily="18" charset="0"/>
                <a:cs typeface="Times New Roman" pitchFamily="18" charset="0"/>
              </a:rPr>
              <a:t>Процедура </a:t>
            </a: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уведомления</a:t>
            </a:r>
            <a:r>
              <a:rPr lang="ru-RU" sz="2200" b="1" u="sng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200" b="1" u="sng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Муниципальные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служащие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администрации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муниципального образования «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Городской округ город Астрахань» (далее - администрация), направляют уведомление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главе муниципального образования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Городской округ город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Астрахань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» (далее – главе муниципального образования).</a:t>
            </a:r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Муниципальные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служащие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отраслевых (функциональных) и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территориальных органов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администрации, имеющих статус юридического лица,  направляют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уведомление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руководителю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данного органа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787290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Астрахань» от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04.03.2022 №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38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86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67826" y="-1"/>
            <a:ext cx="9324527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-16371" y="1275606"/>
            <a:ext cx="908897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нахождении муниципального служащего в командировке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отпуске, вне места прохождения службы по иным основаниям, установленным законодательством Российской Федерации, муниципальный служащий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обязан представить уведомление в день прибытия к месту прохождения службы.</a:t>
            </a:r>
          </a:p>
          <a:p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787290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Астрахань» от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04.03.2022 №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38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85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67826" y="-1"/>
            <a:ext cx="9324527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20216" y="865406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Порядок рассмотрения уведомлений и принятия мер</a:t>
            </a:r>
          </a:p>
          <a:p>
            <a:pPr algn="ctr"/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по предотвращению и (или) урегулированию конфликта интересов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Уведомления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направленные на имя главы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муниципального образования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передаются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 отдел профилактики коррупционных правонарушений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имя руководителя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отраслевого (функционального) или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территориального органа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администрации», имеющего статус юридического лица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направляются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 отдел профилактики коррупционных правонарушений, для предварительного рассмотрения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87290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Астрахань» от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04.03.2022 №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38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60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67826" y="-1"/>
            <a:ext cx="9324527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20216" y="865406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ходе предварительного рассмотрения уведомлений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сотрудники отдела профилактики коррупционных правонарушений имеют право получать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лиц, направивших уведомления, пояснения по изложенным в них обстоятельствам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направлять в установленном порядке запросы в федеральные органы государственной власти, органы государственной власти субъектов Российской Федерации, иные государственные органы, органы местного самоуправления и заинтересованные организации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87290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Астрахань» от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04.03.2022 №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38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49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67826" y="-1"/>
            <a:ext cx="9324527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6793" y="729464"/>
            <a:ext cx="9144000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 результатам предварительного рассмотрения уведомлений и других материалов, отделом профилактики коррупционных правонарушений подготавливается мотивированное заключение на каждое из них, которые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передаются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Комиссию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 соблюдению требований к служебному поведению муниципальных служащих администрации муниципального образования «Город Астрахань» и её структурных подразделений и урегулированию конфликта интересов (далее – Комиссия)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рассмотрения по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существу.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Муниципальный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служащий, направивший уведомление,  информируется отделом профилактики коррупционных правонарушений о направлении заключения с прилагаемыми уведомлением и другими материалами в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Комиссию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Астрахань» от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04.03.2022 №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38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59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67826" y="-1"/>
            <a:ext cx="9324527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6793" y="729464"/>
            <a:ext cx="91440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Комиссия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рассматривает уведомления и принимает по каждому из них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одно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из следующих решений: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признать, что при исполнении муниципальным служащим, направившим уведомление, должностных обязанностей конфликт интересов отсутствует;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признать, что при исполнении должностных обязанностей муниципальным служащим, направившим уведомление, личная заинтересованность приводит или может привести к конфликту интересов;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признать, что муниципальным служащим, направившим уведомление, не соблюдались требования об урегулировании конфликта интересов.</a:t>
            </a: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Астрахань» от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04.03.2022 №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38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07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02" y="915566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Описание ситуации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Муниципальный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служащий осуществляет отдельные функции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муниципального управления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отношении физических лиц или организаций, которые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предоставляли или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предоставляют услуги, в том числе платные, муниципальному служащему,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его родственникам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или иным лицам, с которыми связана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личная заинтересованность муниципального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служащего.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-167826" y="-1"/>
            <a:ext cx="9324527" cy="424272"/>
            <a:chOff x="1" y="4719229"/>
            <a:chExt cx="9143998" cy="424272"/>
          </a:xfrm>
        </p:grpSpPr>
        <p:pic>
          <p:nvPicPr>
            <p:cNvPr id="5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7365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24484" y="438539"/>
            <a:ext cx="9168484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Меры предотвращения и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урегулирования</a:t>
            </a:r>
            <a:endParaRPr lang="ru-RU" sz="21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Муниципального служащему следует уведомить представителя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нанимателя (работодателя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и непосредственного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начальника в письменной форме о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наличии личной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заинтересованности.</a:t>
            </a:r>
          </a:p>
          <a:p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Представителю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нанимателя следует оценить, действительно ли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отношения муниципального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служащего с указанными физическими лицами и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организациями могут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привести к необъективному исполнению им должностных обязанностей.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Если вероятность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возникновения конфликта интересов высока,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рекомендуется отстранить муниципального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служащего от исполнения должностных обязанностей в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отношении физических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лиц или организаций, которые предоставляли или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предоставляют услуги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, в том числе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платные, муниципальному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служащему, его родственникам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или иным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лицам, с которыми связана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личная заинтересованность муниципального служащего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-167826" y="-1"/>
            <a:ext cx="9324527" cy="424272"/>
            <a:chOff x="1" y="4719229"/>
            <a:chExt cx="9143998" cy="424272"/>
          </a:xfrm>
        </p:grpSpPr>
        <p:pic>
          <p:nvPicPr>
            <p:cNvPr id="5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7021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19622"/>
            <a:ext cx="9144000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Описание ситуации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Муниципальный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служащий получает подарки от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своего непосредственного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подчиненного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167826" y="-1"/>
            <a:ext cx="9324527" cy="424272"/>
            <a:chOff x="1" y="4719229"/>
            <a:chExt cx="9143998" cy="424272"/>
          </a:xfrm>
        </p:grpSpPr>
        <p:pic>
          <p:nvPicPr>
            <p:cNvPr id="5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0551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6871" y="526852"/>
            <a:ext cx="9203407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Меры предотвращения и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урегулирования</a:t>
            </a:r>
          </a:p>
          <a:p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Муниципальному служащему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рекомендуется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принимать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подарки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непосредственных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подчиненных вне зависимости от их стоимости и повода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дарения. Особенно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строго следует подходить к получению регулярных подарков от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одного дарителя. Представителю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нанимателя, которому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стало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известно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получении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муниципальным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служащим подарков от непосредственных подчиненных,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следует указать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муниципальному служащему на то, что подобный подарок может</a:t>
            </a:r>
          </a:p>
          <a:p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рассматриваться как полученный в связи с исполнением должностных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обязанностей, в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связи с чем подобная практика может повлечь конфликт интересов, а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также рекомендовать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муниципальному служащему вернуть полученный подарок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дарителю в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целях предотвращения конфликта интересов.</a:t>
            </a:r>
          </a:p>
          <a:p>
            <a:endParaRPr lang="ru-RU" sz="21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167826" y="-1"/>
            <a:ext cx="9324527" cy="424272"/>
            <a:chOff x="1" y="4719229"/>
            <a:chExt cx="9143998" cy="424272"/>
          </a:xfrm>
        </p:grpSpPr>
        <p:pic>
          <p:nvPicPr>
            <p:cNvPr id="5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655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3461" y="424668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Описание ситуации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Муниципальный служащий, замещающий должность заместителя руководителя структурного подразделения муниципального органа, состоит в близком родстве с муниципальным служащим, замещающим должность специалиста в том же структурном подразделении.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167826" y="-1"/>
            <a:ext cx="9324527" cy="424272"/>
            <a:chOff x="1" y="4719229"/>
            <a:chExt cx="9143998" cy="424272"/>
          </a:xfrm>
        </p:grpSpPr>
        <p:pic>
          <p:nvPicPr>
            <p:cNvPr id="5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0926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806" y="339502"/>
            <a:ext cx="9168484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Меры предотвращения 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урегулирования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результатам проверки факта непосредственной подчиненности или подконтрольности одного из них другому не установлено. При этом выявлено, что в период отпуска руководителя структурного подразделения его заместитель в рамках исполнения должностных обязанностей руководителя структурного подразделения при отсутствии достаточных на то оснований (без учета личного вклада муниципального служащего в обеспечение выполнения задач и реализации полномочий, возложенных на структурное подразделение) представил к поощрению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служащего данного структурного подразделения, состоящего с ним в близком родстве. Уведомление о возникновении личной заинтересованности при исполнении должностных обязанностей, которая приводит или может привести к конфликту интересов (далее – уведомление о личной заинтересованности) данным должностным лицом не представлено.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итогам рассмотрения указанного вопроса комиссией приняты следующие решения: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признать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что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служащий, замещающий должность заместителя руководителя структурного подразделения не соблюдал требования об урегулировании конфликта интересов;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рекомендовать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руководителю муниципального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органа применить к данному должностному лицу меру ответственности в виде выговора.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167826" y="-1"/>
            <a:ext cx="9324527" cy="424272"/>
            <a:chOff x="1" y="4719229"/>
            <a:chExt cx="9143998" cy="424272"/>
          </a:xfrm>
        </p:grpSpPr>
        <p:pic>
          <p:nvPicPr>
            <p:cNvPr id="5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2636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08519" y="-2586"/>
            <a:ext cx="9283401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-16792" y="987574"/>
            <a:ext cx="9160792" cy="30469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Астрахань» от 01.10.2018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576 «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О порядке уведомления 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представителя нанимателя (работодателя)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о фактах обращения в целях склонения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лиц, замещающих должности муниципальной службы в администрации муниципального образования «Город Астрахань», её отраслевых (функцио­нальных) и территориальных органах со статусом юридиче­ского лица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к совершению кор­рупционных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правонарушений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.»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264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08519" y="-2586"/>
            <a:ext cx="9283401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0" y="421686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Астрахань» от 01.10.2018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576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6792" y="729462"/>
            <a:ext cx="9143999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Муниципальный служащий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обязан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уведомить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представителя нанимателя (работодателя), органы прокуратуры или другие государственные органы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обо всех случаях обращения к нему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каких-либо лиц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в целях склонения его к совершению коррупционных правонарушений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за исключением случаев, когда по данным фактам проведена или проводится проверка.</a:t>
            </a:r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Уведомление 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представителя нанимателя (работодателя) о фактах обращения в целях склонения муниципальных служащих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передается представителю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нанимателя (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работодателю) незамедлительно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в случаях когда: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 муниципальному служащему стало известно о фактах склонения его к совершению коррупционного правонарушения или совершения иными муниципальными служащими коррупционных правонарушений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867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08519" y="-2586"/>
            <a:ext cx="9283401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0" y="421686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Астрахань» от 01.10.2018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576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6792" y="843558"/>
            <a:ext cx="9143999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муниципальному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служащему стало известно о фактах непредставления муниципальными служащими сведений либо представления заведомо недостоверных или неполных сведений о доходах, об имуществе и обязательствах имущественного характера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уведомлению прилагаются все имеющиеся материалы, подтверждающие обстоятельства обращения в целях склонения муниципального служащего к совершению коррупционных правонарушений, а также излагаются факты коррупционной направленности.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711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08520" y="-2585"/>
            <a:ext cx="9283401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Астрахань» от 01.10.2018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576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19014"/>
            <a:ext cx="9174882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Сотрудник ответственный за работу по профилактике коррупционных правонарушений производит регистрацию уведомления в журнале регистрации 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передает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уведомление представителю нанимателя (работодателю) с целью последующей организации проверки содержащихся в нем сведений, а также направляет копию уведомления главе муниципального образования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сведения.</a:t>
            </a: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Невыполнение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муниципальным служащим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должностной (служебной)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обязанности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по уведомлению представителя нанимателя (работодателя) о случаях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обращения в целях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склонения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его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к совершению коррупционного правонарушения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является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правонарушением,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влекущим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его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увольнение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с муниципальной службы либо привлечение его к иным видам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ответственности.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066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08520" y="-2585"/>
            <a:ext cx="9283401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Астрахань» от 01.10.2018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576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19014"/>
            <a:ext cx="917488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Проверка сведений о случаях обращения к муниципальному служащему в связи с исполнением служебных обязанностей каких-либо лиц в целях склонения его к совершению коррупционных правонарушений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или о ставших известными фактах обращения к иным муниципальным служащим каких-либо лиц в целях склонения их к совершению коррупционных правонарушений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проводится органами прокуратуры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или другими государственными органами в соответствии с законодательством Российской Федерации.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470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08520" y="-2585"/>
            <a:ext cx="9283401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1131590"/>
            <a:ext cx="9160792" cy="23083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Постановление администрации муниципального образования «Город Астрахань» от 17.12.2018 № 671 «Об утверждении порядка предварительного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уведомления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представителя нанимателя (работодателя)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 выполнении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муниципальным служащим администрации муниципального образования «Город Астрахань»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иной оплачиваемой работы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.»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787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08520" y="-2585"/>
            <a:ext cx="9283401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Постановление администрации муниципального образования «Город Астрахань» от 17.12.2018 № 671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" y="729464"/>
            <a:ext cx="909306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Муниципальный служащий, имеющий намерение выполнять иную оплачиваемую работу, направляет представителю нанимателя (работодателю) письменное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уведомление.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Уведомление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направляется в срок не позднее чем за 15 рабочих дней до начала выполнения муниципальным служащим иной оплачиваемой работы.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Напоминаем Вам, что 10 сентября будут проходить выборы и те муниципальные служащие, которые планируют работу в избирательной комиссии должны до 21 августа представить уведомление о выполнении иной оплачиваемой работы в отдел профилактики коррупционных правонарушений.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Уведомление должно содержать следующие гарантии: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выполнение иной оплачиваемой работы не повлечет конфликта интересов;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выполнение иной оплачиваемой работы в свободное от основной работы время в соответствии с требованиями законодательства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609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08520" y="-2585"/>
            <a:ext cx="9283401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Постановление администрации муниципального образования «Город Астрахань» от 17.12.2018 № 671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3351" y="987574"/>
            <a:ext cx="909306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соблюдение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ограничений и запретов, установленных Федеральным законом от 02.03.2007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№ 25-ФЗ «О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муниципальной службе в Российской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Федерации»;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надлежащее исполнение возложенных на муниципального служащего должностных обязанностей в соответствии с должностной инструкцией;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соблюдение правил внутреннего трудового распорядка, дисциплины труда и иных требований, предусмотренных трудовым законодательством.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892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08520" y="-2585"/>
            <a:ext cx="9283401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-15433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Постановление администрации муниципального образования «Город Астрахань» от 17.12.2018 № 671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86" y="735028"/>
            <a:ext cx="9136013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u="sng" dirty="0"/>
              <a:t>Регистрация и учет уведомления</a:t>
            </a:r>
          </a:p>
          <a:p>
            <a:r>
              <a:rPr lang="ru-RU" sz="2200" dirty="0"/>
              <a:t> 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Представитель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нанимателя (работодатель) в течение одного рабочего дня со дня получения уведомления передает его в управление муниципальной службы и кадров администрации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специалисту структурного подразделения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администрации,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ответственному за ведение кадрового учета и кадрового делопроизводства, для регистрации в журнале учета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уведомлений.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Муниципальный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служащий, изменивший намерение выполнять иную оплачиваемую работу, представляет представителю нанимателя (работодателю) заявление об отзыве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уведомления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о чем в журнале учета уведомлений делается соответствующая отметка.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574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925" y="627534"/>
            <a:ext cx="914400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Описание ситуации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Муниципальный служащий, его родственники или иные лица, с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которыми связана личная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заинтересованность муниципального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служащего, выполняет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оплачиваемую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работу в организации, которая является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аффилированной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 иной организацией, в отношении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которой муниципальный служащий осуществляет отдельные функции муниципального управления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-108520" y="-2585"/>
            <a:ext cx="9283401" cy="424272"/>
            <a:chOff x="1" y="4719229"/>
            <a:chExt cx="9143998" cy="424272"/>
          </a:xfrm>
        </p:grpSpPr>
        <p:pic>
          <p:nvPicPr>
            <p:cNvPr id="11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3243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25" y="421687"/>
            <a:ext cx="914107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Меры предотвращения 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урегулирования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1.При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направлении представителю нанимателя (работодателю)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предварительного уведомления 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выполнении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оплачиваемой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служащему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следует полно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изложить, каким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образом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организация, в которой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он собирается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выполнять иную оплачиваемую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работу, связана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 организациями,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отношении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которых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осуществляет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отдельные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функции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управления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При этом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рекомендуется отказаться от выполнения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иной оплачиваемой работы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аффилированной организации.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2.В случае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момент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начала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выполнения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отдельных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функций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управления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отношении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родственники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служащего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уже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выполняли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оплачиваемую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работу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аффилированной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организации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следует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уведомить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наличии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личной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заинтересованности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представителя нанимателя (работодателя)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непосредственного начальника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письменной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форме. Представителю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нанимателя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(работодателю) рекомендуется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отстранить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служащего от исполнения должностных обязанностей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отношении организации, являющейся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аффилированной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 той организацией, в которой муниципальный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служащий выполняет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иную оплачиваемую работу.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-108520" y="-2585"/>
            <a:ext cx="9283401" cy="424272"/>
            <a:chOff x="1" y="4719229"/>
            <a:chExt cx="9143998" cy="424272"/>
          </a:xfrm>
        </p:grpSpPr>
        <p:pic>
          <p:nvPicPr>
            <p:cNvPr id="11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0665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08520" y="-2585"/>
            <a:ext cx="9283401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-16792" y="1622014"/>
            <a:ext cx="9160792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Распоряжение администрации муниципального образования «Город Астрахань» от 21.01.2021 № 72-р «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предоставлении информации о преступлениях коррупционной направленности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.»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37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08520" y="-2585"/>
            <a:ext cx="9283401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4090" y="421686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Распоряжение администрации муниципального образования «Город Астрахань» от 21.01.2021 № 72-р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30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38819" y="944906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Руководители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отраслевых (функциональных) и территориальных органов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администрации,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наделенных правами юридического лица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а также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руководители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муниципальных предприятий 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учреждений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должны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1. При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поступлении актов реагирования  правоохранительных, контролирующих органов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по фактам  нарушений законодательства о противодействии коррупции, по уголовным делам о преступлениях  коррупционной направленности 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копии данных актов 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направлять 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департамент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по противодействию коррупции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министерства региональной безопасности Астраханской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области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 течение 2-х рабочих дней со дня  регистрации соответствующего акта.    </a:t>
            </a:r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276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08520" y="-2585"/>
            <a:ext cx="9283401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4090" y="421686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Распоряжение администрации муниципального образования «Город Астрахань» от 21.01.2021 № 72-р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27534"/>
            <a:ext cx="9144000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2. Проводить антикоррупционные проверки по  фактам совершения правонарушений коррупционной направленности в муниципальном органе, муниципальном учреждении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(с выявлением причин и условий, способствующих совершению правонарушения).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Информацию о результатах проверок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, принятых мерах к устранению выявленных нарушений законодательства о противодействии коррупции и недопущению их впредь, привлечении к ответственности виновных должностных лиц в течение двух рабочих дней со дня завершения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проверок направлять в департамент  по противодействию коррупции министерства региональной безопасности Астраханской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области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Копию письма о направлении документов представлять в управление муниципальной службы и кадров администрации для сведения и дальнейшей работы.</a:t>
            </a:r>
            <a:endParaRPr lang="ru-RU" sz="21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88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08520" y="-2585"/>
            <a:ext cx="9283401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-7267" y="1079773"/>
            <a:ext cx="9160792" cy="30469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Постановление администрации муниципального образования «Город Астрахань» от 25.11.2022 №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253 «Об утверждении Порядка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применения взысканий  за несоблюдение ограничений и запретов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 требований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 предотвращении или об урегулировании конфликта интересов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и неисполнение обязанностей, установленных в целях противодействия коррупции, к  муниципальным служащим администрации муниципального образования «Город Астрахань» и ее структурных подразделений.»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87357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32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277" y="1356990"/>
            <a:ext cx="91428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872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08520" y="-2585"/>
            <a:ext cx="9283401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Постановление администрации муниципального образования «Город Астрахань» от 25.11.2022 №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253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33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277" y="1356990"/>
            <a:ext cx="91428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844" y="714169"/>
            <a:ext cx="9111156" cy="472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За несоблюдение муниципальным служащим администрации и ее структурных подразделений (далее – муниципальный служащий) ограничений и запретов, требований о предотвращении или об урегулировании конфликта интересов и неисполнение обязанностей, установленных в целях противодействия коррупции Федеральными законами «О муниципальной службе в Российской Федерации», «О противодействии коррупции» и другими федеральными законами, представитель нанимателя (работодатель) имеет право применить следующие дисциплинарные взыскания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1) замечание;</a:t>
            </a:r>
          </a:p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2) выговор;</a:t>
            </a:r>
          </a:p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3) увольнение с муниципальной службы по соответствующим основаниям. </a:t>
            </a: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00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08520" y="-2585"/>
            <a:ext cx="9283401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Постановление администрации муниципального образования «Город Астрахань» от 25.11.2022 №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253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34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277" y="1356990"/>
            <a:ext cx="91428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15724" y="729464"/>
            <a:ext cx="919060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Дисциплинарные взыскания применяются представителем нанимателя (работодателем) на основании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arenR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доклада о результатах проверки достоверности и полноты сведений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представляемых муниципальными служащими администрации и ее структурных подразделений,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соблюдения муниципальными служащими требований к служебному поведению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проведенной отделом профилактики коррупционных правонарушений управления муниципальной службы и кадров администрации либо лицом, назначенным ответственным за работу по профилактике коррупционных и иных правонарушений 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основании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Постановления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Губернатора Астраханской области от 30.07.2012 № 302 «О Положении о проверке достоверности и полноты сведений, представляемых гражданами, претендующими на замещение должностей муниципальной службы в Астраханской области, муниципальными служащими, замещающими должности муниципальной службы в Астраханской области, и соблюдения муниципальными служащими требований к служебному поведению»)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>
              <a:buAutoNum type="arabicParenR"/>
            </a:pP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95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08520" y="-2585"/>
            <a:ext cx="9283401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Постановление администрации муниципального образования «Город Астрахань» от 25.11.2022 №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253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35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277" y="1356990"/>
            <a:ext cx="91428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729464"/>
            <a:ext cx="8960128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2) рекомендации комиссии по соблюдению требований к служебному поведению муниципальных служащих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администрации в случае, если доклад о результатах проверки направлялся в Комиссию;</a:t>
            </a:r>
          </a:p>
          <a:p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3) доклада Отдела профилактики либо Ответственного лица о совершении коррупционного правонарушения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в котором излагаются фактические обстоятельства его совершения, а также письменного объяснения муниципального служащего,  при условии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признания им факта совершения коррупционного правонарушения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(за исключением применения взыскания в виде увольнения в связи с утратой доверия) и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дачи согласия на применение в отношении его упрощенного порядка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наложения дисциплинарного взыскания (без проведения антикоррупционной проверки).</a:t>
            </a:r>
          </a:p>
          <a:p>
            <a:pPr marL="342900" indent="-342900">
              <a:buAutoNum type="arabicParenR"/>
            </a:pP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109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08520" y="-2585"/>
            <a:ext cx="9283401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Постановление администрации муниципального образования «Город Астрахань» от 25.11.2022 №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253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36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277" y="1356990"/>
            <a:ext cx="91428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278" y="729464"/>
            <a:ext cx="9142890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применении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взысканий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учитываются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характер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совершенного муниципальным служащим коррупционного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правонарушения, его тяжесть, обстоятельства, при которых оно совершено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соблюдение муниципальным служащим других ограничений и запретов, требований о предотвращении или об урегулировании конфликта интересов и исполнение им обязанностей, установленных в целях противодействия коррупции, а также предшествующие результаты исполнения муниципальным служащим своих должностных обязанностей.</a:t>
            </a:r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каждый дисциплинарный проступок может быть применено только одно дисциплинарное взыскание.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84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08520" y="-2585"/>
            <a:ext cx="9283401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Постановление администрации муниципального образования «Город Астрахань» от 25.11.2022 №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253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37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277" y="1356990"/>
            <a:ext cx="91428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278" y="729464"/>
            <a:ext cx="9142890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Взыскания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применяются  не позднее шести месяцев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со дня поступления информации о совершении муниципальным служащим коррупционного правонарушения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, не считая периодов временной нетрудоспособности муниципального служащего, нахождения его в отпуске, и не позднее трех лет со дня совершения им коррупционного правонарушения. </a:t>
            </a:r>
          </a:p>
          <a:p>
            <a:endParaRPr lang="ru-RU" sz="21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Распоряжение администрации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(приказ структурного подразделения)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о применении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к муниципальному служащему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дисциплинарного взыскания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с указанием оснований его применения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объявляется муниципальному служащему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управлением муниципальной службы и кадров администрации либо кадровой службой структурного подразделения администрации под роспись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в течение трех рабочих дней со дня его издания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, не считая времени отсутствия муниципального служащего на работе.</a:t>
            </a:r>
          </a:p>
          <a:p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99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08520" y="-2585"/>
            <a:ext cx="9283401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Постановление администрации муниципального образования «Город Астрахань» от 25.11.2022 №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253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38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277" y="1356990"/>
            <a:ext cx="91428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1059582"/>
            <a:ext cx="91440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Муниципальный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служащий вправе обжаловать дисциплинарное взыскание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письменной форме в государственную инспекцию труда, органы по рассмотрению индивидуальных трудовых споров или в судебном порядке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b="1" u="sng" dirty="0">
                <a:latin typeface="Times New Roman" pitchFamily="18" charset="0"/>
                <a:cs typeface="Times New Roman" pitchFamily="18" charset="0"/>
              </a:rPr>
              <a:t>Порядок снятия дисциплинарных взысканий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Если в течение года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со дня применения дисциплинарного взыскания муниципальный служащий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не подвергнут новому дисциплинарному взысканию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он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считается не имеющим дисциплинарного взыскания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99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08520" y="-2585"/>
            <a:ext cx="9283401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Постановление администрации муниципального образования «Город Астрахань» от 25.11.2022 №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253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39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277" y="1356990"/>
            <a:ext cx="91428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41" y="915566"/>
            <a:ext cx="9090883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Представитель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нанимателя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(работодатель)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до истечения года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со дня применения дисциплинарного взыскания имеет право снять его с муниципального служащего по собственной инициативе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на основании письменного заявления самого муниципального служащего, ходатайству его непосредственного руководителя или руководителя представительного органа работников.</a:t>
            </a:r>
          </a:p>
          <a:p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79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08520" y="-2585"/>
            <a:ext cx="9283401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-9946" y="1203598"/>
            <a:ext cx="9160792" cy="23083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Распоряжение администрации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Астрахань» от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21.06.2018 № 2735-р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специализированных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ящиках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«Для письменных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обращений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граждан, организаций по фактам коррупции»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муниципального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образования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«Город Астрахань», её отраслевых (функциональных) и территориальных органах со статусом юридического лица.»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192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08520" y="-2585"/>
            <a:ext cx="9283401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09756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Распоряжение администрации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Астрахань» от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21.06.2018 № 2735-р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6102" y="728845"/>
            <a:ext cx="9143999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Для сбора письменных обращений граждан, организаций по фактам коррупции устанавливаются специализированные ящики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администрации, структурных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подразделениях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администрации, ключи от которых хранятся в управлении муниципальной службы и кадров.</a:t>
            </a:r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Контроль за поступающей информацией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специализированные ящики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осуществляется ежедневно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лицом, ответственным за работу по профилактике коррупционных и иных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правонарушений.</a:t>
            </a:r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При наличии письменных обращений ответственное лицо незамедлительно сообщает о них в отдел профилактики коррупционных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правонарушений.</a:t>
            </a:r>
          </a:p>
          <a:p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52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08520" y="-2585"/>
            <a:ext cx="9283401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09756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Распоряжение администрации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Астрахань» от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21.06.2018 № 2735-р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42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80" y="987574"/>
            <a:ext cx="9143999" cy="3031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Выемка и вскрытие обращений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из специализированного ящика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производится сотрудником отдела профилактики коррупционных правонарушений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 присутствии ответственного лица и оформляется актом выемки письменных обращений граждан, организаций по фактам коррупции</a:t>
            </a:r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Поступившая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анонимная информация не рассматривается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но при этом делается отметка о ее поступлении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998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Администратор\Desktop\Shamgunov\2,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" r="30323"/>
          <a:stretch/>
        </p:blipFill>
        <p:spPr bwMode="auto">
          <a:xfrm>
            <a:off x="2" y="-659"/>
            <a:ext cx="9143998" cy="514350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1069374" y="1366178"/>
            <a:ext cx="6987604" cy="500135"/>
          </a:xfrm>
          <a:prstGeom prst="rect">
            <a:avLst/>
          </a:prstGeom>
        </p:spPr>
        <p:txBody>
          <a:bodyPr wrap="square" lIns="68577" tIns="34289" rIns="68577" bIns="3428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8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" y="1616245"/>
            <a:ext cx="9143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sz="3600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-19723" y="1"/>
            <a:ext cx="9143998" cy="424272"/>
            <a:chOff x="1" y="4719229"/>
            <a:chExt cx="9143998" cy="424272"/>
          </a:xfrm>
        </p:grpSpPr>
        <p:pic>
          <p:nvPicPr>
            <p:cNvPr id="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2201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7536</TotalTime>
  <Words>3087</Words>
  <Application>Microsoft Office PowerPoint</Application>
  <PresentationFormat>Экран (16:9)</PresentationFormat>
  <Paragraphs>189</Paragraphs>
  <Slides>43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Tema</dc:creator>
  <cp:lastModifiedBy>golodnev_mg</cp:lastModifiedBy>
  <cp:revision>1302</cp:revision>
  <cp:lastPrinted>2020-11-11T07:14:11Z</cp:lastPrinted>
  <dcterms:created xsi:type="dcterms:W3CDTF">2018-07-30T04:06:13Z</dcterms:created>
  <dcterms:modified xsi:type="dcterms:W3CDTF">2023-07-12T07:44:23Z</dcterms:modified>
</cp:coreProperties>
</file>