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notesMasterIdLst>
    <p:notesMasterId r:id="rId40"/>
  </p:notesMasterIdLst>
  <p:sldIdLst>
    <p:sldId id="256" r:id="rId2"/>
    <p:sldId id="257" r:id="rId3"/>
    <p:sldId id="301" r:id="rId4"/>
    <p:sldId id="293" r:id="rId5"/>
    <p:sldId id="265" r:id="rId6"/>
    <p:sldId id="266" r:id="rId7"/>
    <p:sldId id="289" r:id="rId8"/>
    <p:sldId id="302" r:id="rId9"/>
    <p:sldId id="258" r:id="rId10"/>
    <p:sldId id="267" r:id="rId11"/>
    <p:sldId id="259" r:id="rId12"/>
    <p:sldId id="270" r:id="rId13"/>
    <p:sldId id="268" r:id="rId14"/>
    <p:sldId id="290" r:id="rId15"/>
    <p:sldId id="297" r:id="rId16"/>
    <p:sldId id="294" r:id="rId17"/>
    <p:sldId id="308" r:id="rId18"/>
    <p:sldId id="303" r:id="rId19"/>
    <p:sldId id="296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9" r:id="rId34"/>
    <p:sldId id="300" r:id="rId35"/>
    <p:sldId id="305" r:id="rId36"/>
    <p:sldId id="309" r:id="rId37"/>
    <p:sldId id="272" r:id="rId38"/>
    <p:sldId id="307" r:id="rId39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FF66FF"/>
    <a:srgbClr val="FF9966"/>
    <a:srgbClr val="65E5FF"/>
    <a:srgbClr val="99FF66"/>
    <a:srgbClr val="6600FF"/>
    <a:srgbClr val="3333CC"/>
    <a:srgbClr val="4BE1FF"/>
    <a:srgbClr val="01D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130" autoAdjust="0"/>
    <p:restoredTop sz="94660"/>
  </p:normalViewPr>
  <p:slideViewPr>
    <p:cSldViewPr>
      <p:cViewPr varScale="1">
        <p:scale>
          <a:sx n="110" d="100"/>
          <a:sy n="110" d="100"/>
        </p:scale>
        <p:origin x="-18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DFomin\&#1056;&#1072;&#1073;&#1086;&#1095;&#1080;&#1081;%20&#1089;&#1090;&#1086;&#1083;\&#1041;&#1102;&#1076;&#1078;&#1077;&#1090;%20&#1076;&#1083;&#1103;%20&#1075;&#1088;&#1072;&#1078;&#1076;&#1072;&#1085;\narod_byudzhet-201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doxod\2020-2022\&#1076;&#1083;&#1103;%20&#1087;&#1086;&#1103;&#1089;&#1085;&#1080;&#1090;&#1077;&#1083;&#1100;&#1085;&#1086;&#1081;%20&#1080;%20&#1089;&#1083;&#1072;&#1081;&#1076;&#1086;&#1074;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probud\2018\&#1056;&#1072;&#1089;&#1087;&#1086;&#1088;&#1103;&#1078;&#1077;&#1085;&#1080;&#1077;%20&#1086;&#1073;%20&#1080;&#1089;&#1087;&#1086;&#1083;&#1085;&#1077;&#1085;&#1080;&#1080;%20&#1073;&#1102;&#1076;&#1078;&#1077;&#1090;&#1072;\I%20&#1087;&#1086;&#1083;&#1091;&#1075;&#1086;&#1076;&#1080;&#1077;\&#1055;&#1088;&#1080;&#1083;&#1086;&#1078;&#1077;&#1085;&#1080;&#1103;%20&#1074;%20&#1088;&#1091;&#1073;&#1083;&#1103;&#1093;\&#1076;&#1072;&#1085;&#1085;&#1099;&#1077;%20&#1082;%20&#1089;&#1083;&#1072;&#1081;&#1076;&#1072;&#1084;.xlsx" TargetMode="External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iniii\Otdel%20probud\2017\&#1041;&#1102;&#1076;&#1078;&#1077;&#1090;%20&#1076;&#1083;&#1103;%20&#1075;&#1088;&#1072;&#1078;&#1076;&#1072;&#1085;%202017\&#1058;&#1072;&#1073;&#1083;&#1080;&#109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18\&#1054;&#1058;&#1063;&#1045;&#1058;&#1067;\&#1043;&#1086;&#1076;&#1086;&#1074;&#1086;&#1081;%20&#1086;&#1090;&#1095;&#1077;&#1090;\&#1058;&#1072;&#1073;&#1083;&#1080;&#1094;&#1099;%20&#1082;%20&#1089;&#1083;&#1072;&#1081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defRPr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  <a:effectLst/>
                <a:latin typeface="Century" pitchFamily="18" charset="0"/>
                <a:cs typeface="Times New Roman" pitchFamily="18" charset="0"/>
              </a:rPr>
              <a:t>Бюджет на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effectLst/>
                <a:latin typeface="Century" pitchFamily="18" charset="0"/>
                <a:cs typeface="Times New Roman" pitchFamily="18" charset="0"/>
              </a:rPr>
              <a:t>2022 год</a:t>
            </a:r>
            <a:endParaRPr lang="ru-RU" sz="3600" dirty="0">
              <a:solidFill>
                <a:schemeClr val="accent6">
                  <a:lumMod val="75000"/>
                </a:schemeClr>
              </a:solidFill>
              <a:effectLst/>
              <a:latin typeface="Century" pitchFamily="18" charset="0"/>
              <a:cs typeface="Times New Roman" pitchFamily="18" charset="0"/>
            </a:endParaRPr>
          </a:p>
        </c:rich>
      </c:tx>
      <c:layout/>
    </c:title>
    <c:view3D>
      <c:rotX val="0"/>
      <c:rotY val="0"/>
      <c:perspective val="30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196094377837207E-2"/>
          <c:y val="0.18166623814024649"/>
          <c:w val="0.93055555555555569"/>
          <c:h val="0.69372711216596872"/>
        </c:manualLayout>
      </c:layout>
      <c:bar3DChart>
        <c:barDir val="col"/>
        <c:grouping val="stacked"/>
        <c:ser>
          <c:idx val="0"/>
          <c:order val="0"/>
          <c:spPr>
            <a:solidFill>
              <a:schemeClr val="lt1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dPt>
            <c:idx val="0"/>
            <c:spPr>
              <a:solidFill>
                <a:srgbClr val="00B050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5">
                  <a:lumMod val="40000"/>
                  <a:lumOff val="60000"/>
                </a:schemeClr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dPt>
          <c:dPt>
            <c:idx val="2"/>
            <c:spPr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1.0200292905598745E-2"/>
                  <c:y val="-7.7939485273938014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12 459,3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</c:spPr>
              <c:showVal val="1"/>
            </c:dLbl>
            <c:dLbl>
              <c:idx val="1"/>
              <c:layout>
                <c:manualLayout>
                  <c:x val="3.05090875545412E-3"/>
                  <c:y val="-7.0074135495722681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6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12 709,0</a:t>
                    </a:r>
                    <a:endParaRPr lang="en-US" sz="1600" b="1" dirty="0">
                      <a:solidFill>
                        <a:sysClr val="windowText" lastClr="0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/>
                  </a:solidFill>
                </a:ln>
              </c:spPr>
            </c:dLbl>
            <c:dLbl>
              <c:idx val="2"/>
              <c:layout>
                <c:manualLayout>
                  <c:x val="0"/>
                  <c:y val="0.103659599225159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249,7</a:t>
                    </a:r>
                    <a:endParaRPr lang="en-US" dirty="0"/>
                  </a:p>
                </c:rich>
              </c:tx>
              <c:showVal val="1"/>
            </c:dLbl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600" b="1">
                    <a:solidFill>
                      <a:sysClr val="windowText" lastClr="00000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бюджет!$E$9:$E$11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бюджет!$F$9:$F$11</c:f>
              <c:numCache>
                <c:formatCode>#,##0.0</c:formatCode>
                <c:ptCount val="3"/>
                <c:pt idx="0">
                  <c:v>7246.0452000000014</c:v>
                </c:pt>
                <c:pt idx="1">
                  <c:v>7432.5512000000044</c:v>
                </c:pt>
                <c:pt idx="2">
                  <c:v>-186.506</c:v>
                </c:pt>
              </c:numCache>
            </c:numRef>
          </c:val>
        </c:ser>
        <c:dLbls>
          <c:showVal val="1"/>
        </c:dLbls>
        <c:gapWidth val="118"/>
        <c:shape val="cylinder"/>
        <c:axId val="99314304"/>
        <c:axId val="99537280"/>
        <c:axId val="0"/>
      </c:bar3DChart>
      <c:catAx>
        <c:axId val="993143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400" b="0" i="0" baseline="0">
                <a:solidFill>
                  <a:schemeClr val="tx1"/>
                </a:solidFill>
                <a:effectLst>
                  <a:glow rad="63500">
                    <a:srgbClr val="00349E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537280"/>
        <c:crosses val="autoZero"/>
        <c:auto val="1"/>
        <c:lblAlgn val="ctr"/>
        <c:lblOffset val="50"/>
      </c:catAx>
      <c:valAx>
        <c:axId val="99537280"/>
        <c:scaling>
          <c:orientation val="minMax"/>
        </c:scaling>
        <c:delete val="1"/>
        <c:axPos val="l"/>
        <c:numFmt formatCode="#,##0.0" sourceLinked="1"/>
        <c:tickLblPos val="none"/>
        <c:crossAx val="99314304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</c:chart>
  <c:spPr>
    <a:solidFill>
      <a:schemeClr val="bg1"/>
    </a:solidFill>
    <a:ln>
      <a:solidFill>
        <a:schemeClr val="bg1"/>
      </a:solidFill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461971814891312"/>
          <c:y val="0.13198987397213921"/>
          <c:w val="0.72440528735041165"/>
          <c:h val="0.9101497528048632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explosion val="6"/>
          <c:dPt>
            <c:idx val="0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1"/>
            <c:spPr>
              <a:solidFill>
                <a:schemeClr val="accent5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>
                <c:manualLayout>
                  <c:x val="-7.4927361054813787E-3"/>
                  <c:y val="1.8025940046728733E-2"/>
                </c:manualLayout>
              </c:layout>
              <c:tx>
                <c:rich>
                  <a:bodyPr anchor="ctr" anchorCtr="1"/>
                  <a:lstStyle/>
                  <a:p>
                    <a:pPr>
                      <a:defRPr sz="1700" b="1">
                        <a:solidFill>
                          <a:schemeClr val="tx1"/>
                        </a:solidFill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35,5%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31750"/>
                </a:sp3d>
              </c:spPr>
              <c:showPercent val="1"/>
            </c:dLbl>
            <c:dLbl>
              <c:idx val="1"/>
              <c:layout>
                <c:manualLayout>
                  <c:x val="-6.183591814774652E-2"/>
                  <c:y val="-2.0202033056252639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3,0%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-2.3188469305404923E-2"/>
                  <c:y val="-2.4242439667503193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61,5%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700" b="1">
                    <a:solidFill>
                      <a:schemeClr val="tx1"/>
                    </a:solidFill>
                    <a:effectLst>
                      <a:glow rad="63500">
                        <a:srgbClr val="F0A22E">
                          <a:satMod val="175000"/>
                          <a:alpha val="40000"/>
                        </a:srgbClr>
                      </a:glo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3182214</c:v>
                </c:pt>
                <c:pt idx="1">
                  <c:v>738020</c:v>
                </c:pt>
                <c:pt idx="2">
                  <c:v>4151290.7</c:v>
                </c:pt>
              </c:numCache>
            </c:numRef>
          </c:val>
        </c:ser>
        <c:firstSliceAng val="128"/>
        <c:holeSize val="1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lrMapOvr bg1="lt1" tx1="dk1" bg2="lt2" tx2="dk2" accent1="accent1" accent2="accent2" accent3="accent3" accent4="accent4" accent5="accent5" accent6="accent6" hlink="hlink" folHlink="folHlink"/>
  <c:chart>
    <c:view3D>
      <c:rotX val="75"/>
      <c:rotY val="160"/>
      <c:perspective val="120"/>
    </c:view3D>
    <c:plotArea>
      <c:layout>
        <c:manualLayout>
          <c:layoutTarget val="inner"/>
          <c:xMode val="edge"/>
          <c:yMode val="edge"/>
          <c:x val="4.7177930928959033E-4"/>
          <c:y val="1.6706394755892223E-2"/>
          <c:w val="0.77817225155982472"/>
          <c:h val="0.7607531595303106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coolSlant"/>
            </a:sp3d>
          </c:spPr>
          <c:explosion val="17"/>
          <c:dPt>
            <c:idx val="0"/>
            <c:spPr>
              <a:solidFill>
                <a:srgbClr val="00349E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1"/>
            <c:spPr>
              <a:solidFill>
                <a:srgbClr val="00349E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2"/>
            <c:spPr>
              <a:solidFill>
                <a:srgbClr val="005BD3">
                  <a:lumMod val="20000"/>
                  <a:lumOff val="8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3"/>
            <c:spPr>
              <a:solidFill>
                <a:srgbClr val="005BD3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6"/>
            <c:spPr>
              <a:solidFill>
                <a:srgbClr val="005BD3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Lbls>
            <c:dLbl>
              <c:idx val="0"/>
              <c:layout>
                <c:manualLayout>
                  <c:x val="0.18256558134326384"/>
                  <c:y val="1.2664902389253779E-2"/>
                </c:manualLayout>
              </c:layout>
              <c:spPr>
                <a:solidFill>
                  <a:schemeClr val="bg1"/>
                </a:solidFill>
                <a:effectLst>
                  <a:softEdge rad="31750"/>
                </a:effectLst>
              </c:spPr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-9.5854120589416891E-2"/>
                  <c:y val="0.13298147508716601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2.5088430901378439E-2"/>
                  <c:y val="-0.15148600384749253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3"/>
              <c:layout>
                <c:manualLayout>
                  <c:x val="0.110103644536743"/>
                  <c:y val="-0.11749330667299286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4"/>
              <c:layout>
                <c:manualLayout>
                  <c:x val="0.1099162633304681"/>
                  <c:y val="-7.3583486979718768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Доходы от аренды земельных участков и муниципального имущества
</a:t>
                    </a:r>
                    <a:r>
                      <a:rPr lang="ru-RU" sz="1600" dirty="0" smtClean="0"/>
                      <a:t>5,8</a:t>
                    </a:r>
                    <a:endParaRPr lang="ru-RU" sz="1600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5"/>
              <c:layout>
                <c:manualLayout>
                  <c:x val="1.3754362641953045E-2"/>
                  <c:y val="8.9346522048563484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6"/>
              <c:layout>
                <c:manualLayout>
                  <c:x val="-0.18826225829279669"/>
                  <c:y val="5.4405818431966978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7"/>
              <c:layout>
                <c:manualLayout>
                  <c:x val="-5.5257239377735384E-2"/>
                  <c:y val="4.0726636309129288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8"/>
              <c:layout>
                <c:manualLayout>
                  <c:x val="-0.11234805005739235"/>
                  <c:y val="3.1662255973134448E-2"/>
                </c:manualLayout>
              </c:layout>
              <c:dLblPos val="bestFit"/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  <c:showCatName val="1"/>
            <c:separator>
</c:separator>
            <c:showLeaderLines val="1"/>
          </c:dLbls>
          <c:cat>
            <c:strRef>
              <c:f>'Доли 2019 и 2020 '!$A$7:$A$15</c:f>
              <c:strCache>
                <c:ptCount val="7"/>
                <c:pt idx="0">
                  <c:v>НДФЛ</c:v>
                </c:pt>
                <c:pt idx="1">
                  <c:v>УСН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Доходы от аренды земельных участков и муниципального имущества</c:v>
                </c:pt>
                <c:pt idx="5">
                  <c:v>Доходы от продажи земельных участков и муниципального имущества</c:v>
                </c:pt>
                <c:pt idx="6">
                  <c:v>Прочие</c:v>
                </c:pt>
              </c:strCache>
            </c:strRef>
          </c:cat>
          <c:val>
            <c:numRef>
              <c:f>'Доли 2019 и 2020 '!$E$7:$E$15</c:f>
              <c:numCache>
                <c:formatCode>#,##0.0</c:formatCode>
                <c:ptCount val="9"/>
                <c:pt idx="0">
                  <c:v>60.458406695649991</c:v>
                </c:pt>
                <c:pt idx="1">
                  <c:v>17.726074149483892</c:v>
                </c:pt>
                <c:pt idx="2">
                  <c:v>4.0860654711738285</c:v>
                </c:pt>
                <c:pt idx="3">
                  <c:v>3.7443987349694186</c:v>
                </c:pt>
                <c:pt idx="4">
                  <c:v>4.6718722619514494</c:v>
                </c:pt>
                <c:pt idx="5">
                  <c:v>1.4316291023790242</c:v>
                </c:pt>
                <c:pt idx="6">
                  <c:v>7.8815535843923934</c:v>
                </c:pt>
              </c:numCache>
            </c:numRef>
          </c:val>
        </c:ser>
      </c:pie3DChart>
    </c:plotArea>
    <c:plotVisOnly val="1"/>
  </c:chart>
  <c:spPr>
    <a:scene3d>
      <a:camera prst="orthographicFront"/>
      <a:lightRig rig="threePt" dir="t"/>
    </a:scene3d>
    <a:sp3d prstMaterial="plastic">
      <a:bevelT w="165100" prst="coolSlant"/>
      <a:bevelB/>
    </a:sp3d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8"/>
  <c:chart>
    <c:plotArea>
      <c:layout>
        <c:manualLayout>
          <c:layoutTarget val="inner"/>
          <c:xMode val="edge"/>
          <c:yMode val="edge"/>
          <c:x val="4.6315724162248537E-2"/>
          <c:y val="0.10325448805463562"/>
          <c:w val="0.53888888888888964"/>
          <c:h val="0.89814814814814814"/>
        </c:manualLayout>
      </c:layout>
      <c:doughnutChart>
        <c:varyColors val="1"/>
        <c:ser>
          <c:idx val="0"/>
          <c:order val="0"/>
          <c:spPr>
            <a:solidFill>
              <a:schemeClr val="bg1"/>
            </a:solidFill>
          </c:spPr>
          <c:explosion val="12"/>
          <c:dPt>
            <c:idx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cat>
            <c:strRef>
              <c:f>'Структура безмозм поступлений'!$A$3:$A$5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'Структура безмозм поступлений'!$B$3:$B$5</c:f>
              <c:numCache>
                <c:formatCode>_-* #,##0.0\ _₽_-;\-* #,##0.0\ _₽_-;_-* "-"??\ _₽_-;_-@_-</c:formatCode>
                <c:ptCount val="3"/>
                <c:pt idx="0">
                  <c:v>3248.1</c:v>
                </c:pt>
                <c:pt idx="1">
                  <c:v>3777.2</c:v>
                </c:pt>
                <c:pt idx="2">
                  <c:v>640.5</c:v>
                </c:pt>
              </c:numCache>
            </c:numRef>
          </c:val>
        </c:ser>
        <c:firstSliceAng val="62"/>
        <c:holeSize val="19"/>
      </c:doughnutChart>
    </c:plotArea>
    <c:legend>
      <c:legendPos val="r"/>
      <c:layout>
        <c:manualLayout>
          <c:xMode val="edge"/>
          <c:yMode val="edge"/>
          <c:x val="0.6744632591380828"/>
          <c:y val="0.17485915388580486"/>
          <c:w val="0.26082240027199322"/>
          <c:h val="0.7597818264459687"/>
        </c:manualLayout>
      </c:layout>
      <c:txPr>
        <a:bodyPr/>
        <a:lstStyle/>
        <a:p>
          <a:pPr>
            <a:defRPr sz="160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spPr>
    <a:solidFill>
      <a:schemeClr val="bg1"/>
    </a:solidFill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58642292245075E-3"/>
          <c:y val="2.1382106664242239E-2"/>
          <c:w val="0.96411849782617742"/>
          <c:h val="0.75956097652490062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1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'Структура доходов на человека'!$D$29:$D$30</c:f>
              <c:strCache>
                <c:ptCount val="2"/>
                <c:pt idx="0">
                  <c:v>Всего доходов</c:v>
                </c:pt>
                <c:pt idx="1">
                  <c:v>в том числе налоговые и неналоговые доходы</c:v>
                </c:pt>
              </c:strCache>
            </c:strRef>
          </c:cat>
          <c:val>
            <c:numRef>
              <c:f>'Структура доходов на человека'!$E$29:$E$30</c:f>
              <c:numCache>
                <c:formatCode>_-* #,##0.00\ _₽_-;\-* #,##0.00\ _₽_-;_-* "-"??\ _₽_-;_-@_-</c:formatCode>
                <c:ptCount val="2"/>
                <c:pt idx="0">
                  <c:v>14871.63641467066</c:v>
                </c:pt>
                <c:pt idx="1">
                  <c:v>7891.2125748503222</c:v>
                </c:pt>
              </c:numCache>
            </c:numRef>
          </c:val>
        </c:ser>
        <c:shape val="cylinder"/>
        <c:axId val="99592064"/>
        <c:axId val="99593600"/>
        <c:axId val="0"/>
      </c:bar3DChart>
      <c:catAx>
        <c:axId val="9959206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593600"/>
        <c:crosses val="autoZero"/>
        <c:auto val="1"/>
        <c:lblAlgn val="ctr"/>
        <c:lblOffset val="100"/>
      </c:catAx>
      <c:valAx>
        <c:axId val="99593600"/>
        <c:scaling>
          <c:orientation val="minMax"/>
        </c:scaling>
        <c:delete val="1"/>
        <c:axPos val="l"/>
        <c:majorGridlines/>
        <c:numFmt formatCode="_-* #,##0.00\ _₽_-;\-* #,##0.00\ _₽_-;_-* &quot;-&quot;??\ _₽_-;_-@_-" sourceLinked="1"/>
        <c:tickLblPos val="none"/>
        <c:crossAx val="99592064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1"/>
          <c:order val="0"/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dPt>
            <c:idx val="0"/>
            <c:spPr>
              <a:solidFill>
                <a:srgbClr val="4BACC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1"/>
            <c:spPr>
              <a:solidFill>
                <a:sysClr val="window" lastClr="FFFF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2"/>
            <c:spPr>
              <a:solidFill>
                <a:srgbClr val="2558AB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3"/>
            <c:spPr>
              <a:solidFill>
                <a:srgbClr val="88ACE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4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5"/>
            <c:spPr>
              <a:solidFill>
                <a:srgbClr val="99CC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6"/>
            <c:spPr>
              <a:solidFill>
                <a:srgbClr val="9999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7"/>
            <c:spPr>
              <a:solidFill>
                <a:srgbClr val="1F497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8"/>
            <c:spPr>
              <a:solidFill>
                <a:schemeClr val="accent6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9"/>
            <c:spPr>
              <a:solidFill>
                <a:srgbClr val="8064A2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val>
            <c:numRef>
              <c:f>Лист1!$E$3:$E$12</c:f>
              <c:numCache>
                <c:formatCode>0.0</c:formatCode>
                <c:ptCount val="10"/>
                <c:pt idx="0">
                  <c:v>8.7000000000000011</c:v>
                </c:pt>
                <c:pt idx="1">
                  <c:v>0.28706411698537682</c:v>
                </c:pt>
                <c:pt idx="2">
                  <c:v>11.4</c:v>
                </c:pt>
                <c:pt idx="3">
                  <c:v>16.100000000000001</c:v>
                </c:pt>
                <c:pt idx="4">
                  <c:v>10.5</c:v>
                </c:pt>
                <c:pt idx="5">
                  <c:v>49.7</c:v>
                </c:pt>
                <c:pt idx="6">
                  <c:v>0.9</c:v>
                </c:pt>
                <c:pt idx="7">
                  <c:v>0.9</c:v>
                </c:pt>
                <c:pt idx="8">
                  <c:v>0.1</c:v>
                </c:pt>
                <c:pt idx="9">
                  <c:v>1.4</c:v>
                </c:pt>
              </c:numCache>
            </c:numRef>
          </c:val>
        </c:ser>
        <c:firstSliceAng val="255"/>
      </c:pieChart>
    </c:plotArea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7004711899768463E-2"/>
          <c:y val="4.1607273797305555E-2"/>
          <c:w val="0.80696301029440665"/>
          <c:h val="0.6822717273660307"/>
        </c:manualLayout>
      </c:layout>
      <c:bar3DChart>
        <c:barDir val="col"/>
        <c:grouping val="percentStacked"/>
        <c:ser>
          <c:idx val="0"/>
          <c:order val="0"/>
          <c:tx>
            <c:strRef>
              <c:f>Программы!$C$21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rgbClr val="65E5FF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dPt>
            <c:idx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val>
            <c:numRef>
              <c:f>Программы!$D$21:$E$21</c:f>
              <c:numCache>
                <c:formatCode>General</c:formatCode>
                <c:ptCount val="2"/>
                <c:pt idx="0" formatCode="#,##0.0">
                  <c:v>6171.7292000000034</c:v>
                </c:pt>
                <c:pt idx="1">
                  <c:v>6994.2</c:v>
                </c:pt>
              </c:numCache>
            </c:numRef>
          </c:val>
        </c:ser>
        <c:ser>
          <c:idx val="1"/>
          <c:order val="1"/>
          <c:tx>
            <c:strRef>
              <c:f>Программы!$C$22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chemeClr val="accent5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val>
            <c:numRef>
              <c:f>Программы!$D$22:$E$22</c:f>
              <c:numCache>
                <c:formatCode>General</c:formatCode>
                <c:ptCount val="2"/>
                <c:pt idx="0" formatCode="#,##0.0">
                  <c:v>1252.1815999999997</c:v>
                </c:pt>
                <c:pt idx="1">
                  <c:v>1170.5</c:v>
                </c:pt>
              </c:numCache>
            </c:numRef>
          </c:val>
        </c:ser>
        <c:shape val="box"/>
        <c:axId val="90641152"/>
        <c:axId val="90642688"/>
        <c:axId val="0"/>
      </c:bar3DChart>
      <c:catAx>
        <c:axId val="90641152"/>
        <c:scaling>
          <c:orientation val="minMax"/>
        </c:scaling>
        <c:delete val="1"/>
        <c:axPos val="b"/>
        <c:tickLblPos val="none"/>
        <c:crossAx val="90642688"/>
        <c:crosses val="autoZero"/>
        <c:auto val="1"/>
        <c:lblAlgn val="ctr"/>
        <c:lblOffset val="100"/>
      </c:catAx>
      <c:valAx>
        <c:axId val="9064268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tickLblPos val="none"/>
        <c:crossAx val="90641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673379584483086"/>
          <c:y val="0.27929262273550104"/>
          <c:w val="0.30326620415516931"/>
          <c:h val="0.18126429533523944"/>
        </c:manualLayout>
      </c:layout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8"/>
              <c:spPr/>
              <c:txPr>
                <a:bodyPr/>
                <a:lstStyle/>
                <a:p>
                  <a:pPr>
                    <a:defRPr sz="20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Лист1!$A$5:$A$13</c:f>
              <c:strCache>
                <c:ptCount val="9"/>
                <c:pt idx="0">
                  <c:v>по состоянию на 01.01.2014 г.</c:v>
                </c:pt>
                <c:pt idx="1">
                  <c:v>по состоянию на 01.01.2015 г.</c:v>
                </c:pt>
                <c:pt idx="2">
                  <c:v>по состоянию на 01.01.2016 г.</c:v>
                </c:pt>
                <c:pt idx="3">
                  <c:v>по состоянию на 01.01.2017 г.</c:v>
                </c:pt>
                <c:pt idx="4">
                  <c:v>по состоянию на 01.01.2018 г.</c:v>
                </c:pt>
                <c:pt idx="5">
                  <c:v>по состоянию на 01.01.2019 г.</c:v>
                </c:pt>
                <c:pt idx="6">
                  <c:v>по состоянию на 01.01.2020 г.</c:v>
                </c:pt>
                <c:pt idx="7">
                  <c:v>по состоянию на 01.01.2021 г.</c:v>
                </c:pt>
                <c:pt idx="8">
                  <c:v>по состоянию на 01.01.2022 г.</c:v>
                </c:pt>
              </c:strCache>
            </c:strRef>
          </c:cat>
          <c:val>
            <c:numRef>
              <c:f>Лист1!$B$5:$B$13</c:f>
              <c:numCache>
                <c:formatCode>#,##0.0</c:formatCode>
                <c:ptCount val="9"/>
                <c:pt idx="0">
                  <c:v>2635.2</c:v>
                </c:pt>
                <c:pt idx="1">
                  <c:v>2426.8000000000002</c:v>
                </c:pt>
                <c:pt idx="2">
                  <c:v>2267.6</c:v>
                </c:pt>
                <c:pt idx="3">
                  <c:v>2267.6</c:v>
                </c:pt>
                <c:pt idx="4">
                  <c:v>2267.5</c:v>
                </c:pt>
                <c:pt idx="5">
                  <c:v>2230.5</c:v>
                </c:pt>
                <c:pt idx="6">
                  <c:v>2035.7</c:v>
                </c:pt>
                <c:pt idx="7">
                  <c:v>1777.9</c:v>
                </c:pt>
                <c:pt idx="8" formatCode="#,##0.00">
                  <c:v>1602.2</c:v>
                </c:pt>
              </c:numCache>
            </c:numRef>
          </c:val>
        </c:ser>
        <c:axId val="90783744"/>
        <c:axId val="90785280"/>
      </c:barChart>
      <c:catAx>
        <c:axId val="9078374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785280"/>
        <c:crosses val="autoZero"/>
        <c:auto val="1"/>
        <c:lblAlgn val="ctr"/>
        <c:lblOffset val="100"/>
      </c:catAx>
      <c:valAx>
        <c:axId val="90785280"/>
        <c:scaling>
          <c:orientation val="minMax"/>
        </c:scaling>
        <c:axPos val="l"/>
        <c:majorGridlines/>
        <c:numFmt formatCode="#,##0.0" sourceLinked="1"/>
        <c:tickLblPos val="nextTo"/>
        <c:crossAx val="90783744"/>
        <c:crosses val="autoZero"/>
        <c:crossBetween val="between"/>
      </c:valAx>
    </c:plotArea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0.82787</cdr:x>
      <cdr:y>0.12743</cdr:y>
    </cdr:from>
    <cdr:to>
      <cdr:x>1</cdr:x>
      <cdr:y>0.24078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5238" y="500066"/>
          <a:ext cx="1500198" cy="444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800" dirty="0">
            <a:effectLst>
              <a:glow rad="63500">
                <a:schemeClr val="accent6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0.3964</cdr:x>
      <cdr:y>0.29412</cdr:y>
    </cdr:from>
    <cdr:to>
      <cdr:x>0.56757</cdr:x>
      <cdr:y>0.41176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143272" y="1428760"/>
          <a:ext cx="1357313" cy="5714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8,3 %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0.36937</cdr:x>
      <cdr:y>0.64706</cdr:y>
    </cdr:from>
    <cdr:to>
      <cdr:x>0.50451</cdr:x>
      <cdr:y>0.77014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928958" y="3143272"/>
          <a:ext cx="1071609" cy="5978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42,4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0.08108</cdr:x>
      <cdr:y>0.33824</cdr:y>
    </cdr:from>
    <cdr:to>
      <cdr:x>0.26126</cdr:x>
      <cdr:y>0.44593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642942" y="1643074"/>
          <a:ext cx="1428758" cy="523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49,3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0.19266</cdr:x>
      <cdr:y>0.02062</cdr:y>
    </cdr:from>
    <cdr:to>
      <cdr:x>0.41284</cdr:x>
      <cdr:y>0.12371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500198" y="85716"/>
          <a:ext cx="1714512" cy="4286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20 260,8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0.59633</cdr:x>
      <cdr:y>0.24398</cdr:y>
    </cdr:from>
    <cdr:to>
      <cdr:x>0.77982</cdr:x>
      <cdr:y>0.36426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643470" y="1014410"/>
          <a:ext cx="1428812" cy="5000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241,6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0.15126</cdr:x>
      <cdr:y>0.74603</cdr:y>
    </cdr:from>
    <cdr:to>
      <cdr:x>0.35126</cdr:x>
      <cdr:y>0.89497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85884" y="3357586"/>
          <a:ext cx="1700224" cy="67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Исполнено              за 2021 год</a:t>
          </a:r>
        </a:p>
      </cdr:txBody>
    </cdr:sp>
  </cdr:relSizeAnchor>
  <cdr:relSizeAnchor xmlns:cdr="http://schemas.openxmlformats.org/drawingml/2006/chartDrawing">
    <cdr:from>
      <cdr:x>0.4958</cdr:x>
      <cdr:y>0.74603</cdr:y>
    </cdr:from>
    <cdr:to>
      <cdr:x>0.62623</cdr:x>
      <cdr:y>0.89497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14842" y="3357586"/>
          <a:ext cx="1108842" cy="67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План на 2022 год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0.03361</cdr:x>
      <cdr:y>0.33333</cdr:y>
    </cdr:from>
    <cdr:to>
      <cdr:x>0.15966</cdr:x>
      <cdr:y>0.44444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85752" y="1500198"/>
          <a:ext cx="1071570" cy="500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10 567,7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0.11765</cdr:x>
      <cdr:y>0.1746</cdr:y>
    </cdr:from>
    <cdr:to>
      <cdr:x>0.18487</cdr:x>
      <cdr:y>0.33333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5400000">
          <a:off x="1000132" y="785818"/>
          <a:ext cx="571505" cy="7143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0.11765</cdr:x>
      <cdr:y>0.42857</cdr:y>
    </cdr:from>
    <cdr:to>
      <cdr:x>0.18487</cdr:x>
      <cdr:y>0.65079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16200000" flipV="1">
          <a:off x="1000131" y="1928826"/>
          <a:ext cx="571505" cy="10001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F58EDC7-6318-46BE-B9A0-A91CAEA0C6E6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F4E2D049-9E5D-4067-8F75-FACB62C3B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3D8724-F545-4608-AB65-FEED3547E4A0}" type="slidenum">
              <a:rPr lang="en-GB"/>
              <a:pPr/>
              <a:t>36</a:t>
            </a:fld>
            <a:endParaRPr lang="en-GB"/>
          </a:p>
        </p:txBody>
      </p:sp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895149" y="741985"/>
            <a:ext cx="4948628" cy="369730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876" tIns="45438" rIns="90876" bIns="45438" anchor="ctr"/>
          <a:lstStyle/>
          <a:p>
            <a:endParaRPr lang="ru-RU"/>
          </a:p>
        </p:txBody>
      </p:sp>
      <p:sp>
        <p:nvSpPr>
          <p:cNvPr id="2662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3734" y="4685041"/>
            <a:ext cx="5372479" cy="44251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1" Type="http://schemas.openxmlformats.org/officeDocument/2006/relationships/image" Target="../media/image2.png"/><Relationship Id="rId2" Type="http://schemas.openxmlformats.org/officeDocument/2006/relationships/image" Target="../media/image3.png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5.png"/><Relationship Id="rId28" Type="http://schemas.openxmlformats.org/officeDocument/2006/relationships/image" Target="../media/image506.svg"/><Relationship Id="rId22" Type="http://schemas.openxmlformats.org/officeDocument/2006/relationships/image" Target="../media/image50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0.svg"/><Relationship Id="rId18" Type="http://schemas.openxmlformats.org/officeDocument/2006/relationships/image" Target="../media/image496.svg"/><Relationship Id="rId2" Type="http://schemas.openxmlformats.org/officeDocument/2006/relationships/image" Target="../media/image14.png"/><Relationship Id="rId29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svg"/><Relationship Id="rId32" Type="http://schemas.openxmlformats.org/officeDocument/2006/relationships/image" Target="../media/image150.svg"/><Relationship Id="rId23" Type="http://schemas.openxmlformats.org/officeDocument/2006/relationships/image" Target="../media/image15.png"/><Relationship Id="rId28" Type="http://schemas.openxmlformats.org/officeDocument/2006/relationships/image" Target="../media/image17.png"/><Relationship Id="rId31" Type="http://schemas.openxmlformats.org/officeDocument/2006/relationships/image" Target="../media/image19.png"/><Relationship Id="rId22" Type="http://schemas.openxmlformats.org/officeDocument/2006/relationships/image" Target="../media/image46.svg"/><Relationship Id="rId27" Type="http://schemas.openxmlformats.org/officeDocument/2006/relationships/image" Target="../media/image16.png"/><Relationship Id="rId30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svg"/><Relationship Id="rId15" Type="http://schemas.openxmlformats.org/officeDocument/2006/relationships/image" Target="../media/image23.png"/><Relationship Id="rId4" Type="http://schemas.openxmlformats.org/officeDocument/2006/relationships/image" Target="../media/image22.png"/><Relationship Id="rId14" Type="http://schemas.openxmlformats.org/officeDocument/2006/relationships/image" Target="../media/image24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1" Type="http://schemas.openxmlformats.org/officeDocument/2006/relationships/image" Target="../media/image25.png"/><Relationship Id="rId2" Type="http://schemas.openxmlformats.org/officeDocument/2006/relationships/chart" Target="../charts/chart1.xml"/><Relationship Id="rId20" Type="http://schemas.openxmlformats.org/officeDocument/2006/relationships/image" Target="../media/image498.svg"/><Relationship Id="rId16" Type="http://schemas.openxmlformats.org/officeDocument/2006/relationships/image" Target="../media/image494.svg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506.svg"/><Relationship Id="rId2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68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1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5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20" Type="http://schemas.openxmlformats.org/officeDocument/2006/relationships/image" Target="../media/image498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strgorod.ru/" TargetMode="External"/><Relationship Id="rId2" Type="http://schemas.openxmlformats.org/officeDocument/2006/relationships/hyperlink" Target="http://administration.astrgorod.ru/node/262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285992"/>
            <a:ext cx="1905000" cy="2324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34" y="1714488"/>
            <a:ext cx="5715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БЮДЖЕТ ДЛЯ ГРАЖДАН</a:t>
            </a:r>
            <a:endParaRPr lang="ru-RU" sz="66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Муниципальное образование «Город Астрахань»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5715016"/>
            <a:ext cx="1500198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3970856"/>
            <a:ext cx="7786742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муниципального образования «Город Астрахань»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форма  образования и расходования денежных средств, предназначенных для финансового обеспечения задач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функций города Астрахани.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00042"/>
            <a:ext cx="46434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  <a:latin typeface="Century" pitchFamily="18" charset="0"/>
                <a:ea typeface="Calibri" pitchFamily="34" charset="0"/>
                <a:cs typeface="Times New Roman" pitchFamily="18" charset="0"/>
              </a:rPr>
              <a:t>ЧТО ТАКОЕ БЮДЖЕТ?</a:t>
            </a:r>
          </a:p>
        </p:txBody>
      </p:sp>
      <p:pic>
        <p:nvPicPr>
          <p:cNvPr id="6" name="Рисунок 5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59428" y="673685"/>
            <a:ext cx="2612439" cy="2612439"/>
          </a:xfrm>
          <a:prstGeom prst="rect">
            <a:avLst/>
          </a:prstGeom>
        </p:spPr>
      </p:pic>
      <p:pic>
        <p:nvPicPr>
          <p:cNvPr id="7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Бюджет</a:t>
            </a:r>
            <a:r>
              <a:rPr lang="ru-RU" sz="3600" b="1" dirty="0" smtClean="0">
                <a:latin typeface="Century" pitchFamily="18" charset="0"/>
              </a:rPr>
              <a:t>     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714488"/>
            <a:ext cx="45720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             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1500174"/>
            <a:ext cx="428628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1000100" y="235743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321468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 предусмотренных налоговым законодательством РФ федеральные, региональные и местные налоги и сборы, а также пени и штрафы.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1071538" y="414338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Неналоговые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348" y="4857760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поступления предусмотренные налоговым законодательством Российской Федерации.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928662" y="5572140"/>
            <a:ext cx="2500330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Безвозмездные поступления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607220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из вышестоящих бюджетов.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4643438" y="235743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Социальная политика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6786578" y="2857496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Образование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4500562" y="3286124"/>
            <a:ext cx="2246312" cy="57150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Физическая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культура и спорт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500826" y="4000504"/>
            <a:ext cx="2460626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безопасность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>
            <a:off x="4572000" y="450057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экономика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7429520" y="4572008"/>
            <a:ext cx="153193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ЖКХ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5286380" y="5072074"/>
            <a:ext cx="242889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Культура и кинематография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"/>
          <p:cNvSpPr>
            <a:spLocks noChangeArrowheads="1"/>
          </p:cNvSpPr>
          <p:nvPr/>
        </p:nvSpPr>
        <p:spPr bwMode="auto">
          <a:xfrm>
            <a:off x="6572264" y="5643578"/>
            <a:ext cx="238918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Капитальное строительство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"/>
          <p:cNvSpPr>
            <a:spLocks noChangeArrowheads="1"/>
          </p:cNvSpPr>
          <p:nvPr/>
        </p:nvSpPr>
        <p:spPr bwMode="auto">
          <a:xfrm>
            <a:off x="4643438" y="6215082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Охрана окружающей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среды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Рисунок 31" descr="Стрелка: изгиб по часовой стрелке">
            <a:extLst>
              <a:ext uri="{FF2B5EF4-FFF2-40B4-BE49-F238E27FC236}">
                <a16:creationId xmlns="" xmlns:a16="http://schemas.microsoft.com/office/drawing/2014/main" id="{4F1E871A-CD53-4581-98FE-F5FCC2A15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8213942">
            <a:off x="5832593" y="474751"/>
            <a:ext cx="914400" cy="914400"/>
          </a:xfrm>
          <a:prstGeom prst="rect">
            <a:avLst/>
          </a:prstGeom>
        </p:spPr>
      </p:pic>
      <p:pic>
        <p:nvPicPr>
          <p:cNvPr id="33" name="Рисунок 32" descr="Стрелка: изгиб против часовой стрелки">
            <a:extLst>
              <a:ext uri="{FF2B5EF4-FFF2-40B4-BE49-F238E27FC236}">
                <a16:creationId xmlns="" xmlns:a16="http://schemas.microsoft.com/office/drawing/2014/main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15851829">
            <a:off x="2258429" y="61536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857224" y="214290"/>
            <a:ext cx="7312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гражданина в бюджетном процессе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2466975" cy="885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59.radikal.ru/i165/1302/38/b2e94d8e16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071546"/>
            <a:ext cx="27527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357158" y="2357430"/>
            <a:ext cx="2500330" cy="128588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ПОМОГАЕТ ФОРМИРОВАТЬ ДОХОДНУЮ ЧАСТЬ БЮДЖЕТА (НАЛОГОВЫЕ ДОХОДЫ)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142976" y="3857628"/>
            <a:ext cx="785818" cy="5715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F:\картинки для бюджета\8714-1920x12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72008"/>
            <a:ext cx="19431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AutoShape 4"/>
          <p:cNvSpPr>
            <a:spLocks noChangeArrowheads="1"/>
          </p:cNvSpPr>
          <p:nvPr/>
        </p:nvSpPr>
        <p:spPr bwMode="auto">
          <a:xfrm flipH="1">
            <a:off x="2857488" y="3214686"/>
            <a:ext cx="2857520" cy="1247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ПОЛУЧАТЕЛЬ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СОЦИАЛЬНЫХ ГАРАНТИЙ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643570" y="1214422"/>
            <a:ext cx="3357554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Каждый житель г. Астрахани является участником формирования бюджета МО «Город Астрахань», с одной стороны, как участник производственного процесса,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Популярной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формой участия граждан в управлении являются публичные слушания. Основная цель проводимых публичных слушаний – это обеспечение прозрачности (открытости) при подготовке проекта бюджета и при отчете об исполнении бюджета МО «Город Астрахань».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714884"/>
            <a:ext cx="998078" cy="673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Дизайн ЦСА\ф.с. А.О\ОБЛАКО\4. Дополнительные элементы\1. Логотипы\Медицин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5072074"/>
            <a:ext cx="956349" cy="603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14884"/>
            <a:ext cx="1000132" cy="695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трелка вправо 24"/>
          <p:cNvSpPr/>
          <p:nvPr/>
        </p:nvSpPr>
        <p:spPr>
          <a:xfrm>
            <a:off x="428596" y="3429000"/>
            <a:ext cx="2285984" cy="928694"/>
          </a:xfrm>
          <a:prstGeom prst="rightArrow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928662" y="5143512"/>
            <a:ext cx="2285984" cy="928694"/>
          </a:xfrm>
          <a:prstGeom prst="rightArrow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214282" y="1643050"/>
            <a:ext cx="2071702" cy="928694"/>
          </a:xfrm>
          <a:prstGeom prst="rightArrow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апеция 17"/>
          <p:cNvSpPr/>
          <p:nvPr/>
        </p:nvSpPr>
        <p:spPr>
          <a:xfrm rot="10800000">
            <a:off x="5143504" y="5000636"/>
            <a:ext cx="3714776" cy="1143008"/>
          </a:xfrm>
          <a:prstGeom prst="trapezoid">
            <a:avLst>
              <a:gd name="adj" fmla="val 0"/>
            </a:avLst>
          </a:prstGeom>
          <a:solidFill>
            <a:srgbClr val="FF000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28662" y="214290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entury" pitchFamily="18" charset="0"/>
              </a:rPr>
              <a:t>Структура бюджетной системы Российской Федерации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Century" pitchFamily="18" charset="0"/>
            </a:endParaRPr>
          </a:p>
        </p:txBody>
      </p:sp>
      <p:sp>
        <p:nvSpPr>
          <p:cNvPr id="5" name="Трапеция 4"/>
          <p:cNvSpPr/>
          <p:nvPr/>
        </p:nvSpPr>
        <p:spPr>
          <a:xfrm rot="10800000">
            <a:off x="4572000" y="3286124"/>
            <a:ext cx="4286280" cy="1143008"/>
          </a:xfrm>
          <a:prstGeom prst="trapezoid">
            <a:avLst>
              <a:gd name="adj" fmla="val 0"/>
            </a:avLst>
          </a:prstGeom>
          <a:solidFill>
            <a:srgbClr val="0070C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10800000">
            <a:off x="4000496" y="1571612"/>
            <a:ext cx="4857784" cy="1143008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2700" contourW="12700">
            <a:bevelT w="127000" h="127000"/>
            <a:bevelB w="127000" h="1270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1928802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3429000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 субъекта РФ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(Астраханская область)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3504" y="4929198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(Бюджет МО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«Город Астрахань»)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3643314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уровень: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5786" y="535782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уровень: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1857364"/>
            <a:ext cx="1928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уровень: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5000636"/>
            <a:ext cx="1112559" cy="1357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Герб_Астраханской_области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571744"/>
            <a:ext cx="1071570" cy="2206764"/>
          </a:xfrm>
          <a:prstGeom prst="rect">
            <a:avLst/>
          </a:prstGeom>
        </p:spPr>
      </p:pic>
      <p:pic>
        <p:nvPicPr>
          <p:cNvPr id="22" name="Рисунок 21" descr="Рерб РФ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1500174"/>
            <a:ext cx="1047046" cy="124159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857496"/>
            <a:ext cx="2428891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Составление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проекта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3174" y="1000108"/>
            <a:ext cx="3286148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Рассмотрение и утверждение бюджета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6446" y="2857496"/>
            <a:ext cx="3143304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и контроль за исполнением бюджета</a:t>
            </a:r>
          </a:p>
        </p:txBody>
      </p:sp>
      <p:pic>
        <p:nvPicPr>
          <p:cNvPr id="14" name="Рисунок 13" descr="Учитель">
            <a:extLst>
              <a:ext uri="{FF2B5EF4-FFF2-40B4-BE49-F238E27FC236}">
                <a16:creationId xmlns="" xmlns:a16="http://schemas.microsoft.com/office/drawing/2014/main" id="{CF4ED9F6-E846-454A-8C89-D087E05746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28992" y="2357430"/>
            <a:ext cx="1714512" cy="1714512"/>
          </a:xfrm>
          <a:prstGeom prst="rect">
            <a:avLst/>
          </a:prstGeom>
        </p:spPr>
      </p:pic>
      <p:pic>
        <p:nvPicPr>
          <p:cNvPr id="16" name="Рисунок 15" descr="Команда">
            <a:extLst>
              <a:ext uri="{FF2B5EF4-FFF2-40B4-BE49-F238E27FC236}">
                <a16:creationId xmlns="" xmlns:a16="http://schemas.microsoft.com/office/drawing/2014/main" id="{BB0A6775-7C3D-47A7-A3C4-3579D304488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571868" y="4000504"/>
            <a:ext cx="1643074" cy="1643074"/>
          </a:xfrm>
          <a:prstGeom prst="rect">
            <a:avLst/>
          </a:prstGeom>
        </p:spPr>
      </p:pic>
      <p:pic>
        <p:nvPicPr>
          <p:cNvPr id="18" name="Объект 4" descr="Гистограмма">
            <a:extLst>
              <a:ext uri="{FF2B5EF4-FFF2-40B4-BE49-F238E27FC236}">
                <a16:creationId xmlns="" xmlns:a16="http://schemas.microsoft.com/office/drawing/2014/main" id="{0B9E5061-5FA1-43A8-BA1D-BA491ADC880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5074" y="4572008"/>
            <a:ext cx="1500198" cy="1500198"/>
          </a:xfrm>
          <a:prstGeom prst="rect">
            <a:avLst/>
          </a:prstGeom>
        </p:spPr>
      </p:pic>
      <p:pic>
        <p:nvPicPr>
          <p:cNvPr id="20" name="Рисунок 19" descr="Пользователи">
            <a:extLst>
              <a:ext uri="{FF2B5EF4-FFF2-40B4-BE49-F238E27FC236}">
                <a16:creationId xmlns="" xmlns:a16="http://schemas.microsoft.com/office/drawing/2014/main" id="{FDA8A251-C8AF-4F1D-AF4A-D9834866CE9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500958" y="5643578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928662" y="1357298"/>
            <a:ext cx="1414466" cy="1414466"/>
          </a:xfrm>
          <a:prstGeom prst="rect">
            <a:avLst/>
          </a:prstGeom>
        </p:spPr>
      </p:pic>
      <p:pic>
        <p:nvPicPr>
          <p:cNvPr id="22" name="Рисунок 21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29388" y="1357298"/>
            <a:ext cx="1414466" cy="1414466"/>
          </a:xfrm>
          <a:prstGeom prst="rect">
            <a:avLst/>
          </a:prstGeom>
        </p:spPr>
      </p:pic>
      <p:pic>
        <p:nvPicPr>
          <p:cNvPr id="23" name="Рисунок 22" descr="Газета">
            <a:extLst>
              <a:ext uri="{FF2B5EF4-FFF2-40B4-BE49-F238E27FC236}">
                <a16:creationId xmlns="" xmlns:a16="http://schemas.microsoft.com/office/drawing/2014/main" id="{9B4EF57A-4F29-430B-927E-22F287700BB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28596" y="4357694"/>
            <a:ext cx="1857388" cy="18573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6"/>
            <a:ext cx="835824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муниципального образования «Город Астрахань» на 2022 год и на плановый период 20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и 2024 годов сформирован на основании:</a:t>
            </a:r>
          </a:p>
          <a:p>
            <a:pPr algn="just"/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действующего законодательства Российской Федерации;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распоряжение администрации муниципального образования «Город Астрахань»  от 26.07.2021 № 1258-р «Об основных направлениях бюджетной и налоговой политики муниципального образования «Город Астрахань» на 2022 год и на плановый период 20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и 2024 годов».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2714612" y="214290"/>
            <a:ext cx="3714776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СБАЛАНСИРОВАННОСТЬ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https://userscontent2.emaze.com/images/8ff58aac-0c9e-4727-814d-4b9d53a01210/052c40a7-0518-49a4-b53f-9c2464181c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571480"/>
            <a:ext cx="1285884" cy="1285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3214678" y="1643050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ПРОФИЦИТ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43042" y="228599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000372"/>
            <a:ext cx="571504" cy="57150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29058" y="2357430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86446" y="2357430"/>
            <a:ext cx="3071834" cy="1428760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3286116" y="4000504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cs typeface="Arial" pitchFamily="34" charset="0"/>
              </a:rPr>
              <a:t>ДЕ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62" name="AutoShape 38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4" name="AutoShape 40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6" name="AutoShape 42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714480" y="442913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929058" y="4572008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143240" y="5143512"/>
            <a:ext cx="571504" cy="57150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5857884" y="4643446"/>
            <a:ext cx="3000396" cy="1428760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имеющиеся накопления, остатки, взять в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Бумажник">
            <a:extLst>
              <a:ext uri="{FF2B5EF4-FFF2-40B4-BE49-F238E27FC236}">
                <a16:creationId xmlns:a16="http://schemas.microsoft.com/office/drawing/2014/main" xmlns="" id="{AAA4F457-3392-46E7-A63C-BC793695D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357290" y="2571744"/>
            <a:ext cx="1571636" cy="1571636"/>
          </a:xfrm>
          <a:prstGeom prst="rect">
            <a:avLst/>
          </a:prstGeom>
        </p:spPr>
      </p:pic>
      <p:pic>
        <p:nvPicPr>
          <p:cNvPr id="25" name="Рисунок 24" descr="Монеты">
            <a:extLst>
              <a:ext uri="{FF2B5EF4-FFF2-40B4-BE49-F238E27FC236}">
                <a16:creationId xmlns:a16="http://schemas.microsoft.com/office/drawing/2014/main" xmlns="" id="{4FBD604E-09CE-458D-B5D4-ED991D31C95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071934" y="2857496"/>
            <a:ext cx="914400" cy="914400"/>
          </a:xfrm>
          <a:prstGeom prst="rect">
            <a:avLst/>
          </a:prstGeom>
        </p:spPr>
      </p:pic>
      <p:pic>
        <p:nvPicPr>
          <p:cNvPr id="26" name="Рисунок 25" descr="Бумажник">
            <a:extLst>
              <a:ext uri="{FF2B5EF4-FFF2-40B4-BE49-F238E27FC236}">
                <a16:creationId xmlns:a16="http://schemas.microsoft.com/office/drawing/2014/main" xmlns="" id="{AAA4F457-3392-46E7-A63C-BC793695D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428728" y="4643446"/>
            <a:ext cx="1571636" cy="1571636"/>
          </a:xfrm>
          <a:prstGeom prst="rect">
            <a:avLst/>
          </a:prstGeom>
        </p:spPr>
      </p:pic>
      <p:pic>
        <p:nvPicPr>
          <p:cNvPr id="27" name="Рисунок 26" descr="Монеты">
            <a:extLst>
              <a:ext uri="{FF2B5EF4-FFF2-40B4-BE49-F238E27FC236}">
                <a16:creationId xmlns:a16="http://schemas.microsoft.com/office/drawing/2014/main" xmlns="" id="{4FBD604E-09CE-458D-B5D4-ED991D31C95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071934" y="507207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785786" y="214290"/>
          <a:ext cx="8215370" cy="392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20" y="4071942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– Расходы = Дефицит (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расходная часть бюджета превышает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доходную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 бюджет сводится с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дефицитом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Превышение доходов над расходами образует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положительный остаток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(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928662" y="1857364"/>
            <a:ext cx="857256" cy="857256"/>
          </a:xfrm>
          <a:prstGeom prst="rect">
            <a:avLst/>
          </a:prstGeom>
        </p:spPr>
      </p:pic>
      <p:pic>
        <p:nvPicPr>
          <p:cNvPr id="19" name="Рисунок 18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5429256" y="1928802"/>
            <a:ext cx="857256" cy="857256"/>
          </a:xfrm>
          <a:prstGeom prst="rect">
            <a:avLst/>
          </a:prstGeom>
        </p:spPr>
      </p:pic>
      <p:pic>
        <p:nvPicPr>
          <p:cNvPr id="20" name="Рисунок 19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864726" y="1079047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5436758" y="2722121"/>
            <a:ext cx="914400" cy="914400"/>
          </a:xfrm>
          <a:prstGeom prst="rect">
            <a:avLst/>
          </a:prstGeom>
        </p:spPr>
      </p:pic>
      <p:pic>
        <p:nvPicPr>
          <p:cNvPr id="22" name="Рисунок 21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5450561" y="1092851"/>
            <a:ext cx="914400" cy="914400"/>
          </a:xfrm>
          <a:prstGeom prst="rect">
            <a:avLst/>
          </a:prstGeom>
        </p:spPr>
      </p:pic>
      <p:pic>
        <p:nvPicPr>
          <p:cNvPr id="23" name="Рисунок 22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878529" y="2593049"/>
            <a:ext cx="914400" cy="914400"/>
          </a:xfrm>
          <a:prstGeom prst="rect">
            <a:avLst/>
          </a:prstGeom>
        </p:spPr>
      </p:pic>
      <p:pic>
        <p:nvPicPr>
          <p:cNvPr id="24" name="Рисунок 2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3286116" y="1928802"/>
            <a:ext cx="857256" cy="8572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85728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857364"/>
            <a:ext cx="2428892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НАЛОГОВЫЕ ДОХОДЫ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857364"/>
            <a:ext cx="278608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НЕНАЛОГОВЫЕ ДОХОДЫ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86512" y="1857364"/>
            <a:ext cx="235745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БЕЗВОЗМЕЗДНЫЕ ПОСТУПЛЕНИЯ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285992"/>
            <a:ext cx="2643206" cy="30469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доходы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акцизы;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земельный налог;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2285992"/>
            <a:ext cx="2786082" cy="403187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 Российской Федерации, а также за нарушение законодательства,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доходы от использования муниципального имущества;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плата за негативное воздействие на окружающую среду;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штрафы за нарушение законодательства о налогах и сборах;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2643182"/>
            <a:ext cx="2571768" cy="13234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(межбюджетные трансферты), организаций, граждан (кроме налоговых и неналоговых доходов).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500694" y="3500438"/>
          <a:ext cx="3643306" cy="3214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2910" y="785794"/>
            <a:ext cx="7858180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rnd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безвозмездные и безвозвратные поступления денежных средств в бюджет.</a:t>
            </a:r>
            <a:endParaRPr lang="ru-RU" i="1" spc="50" dirty="0">
              <a:ln w="12700" cmpd="sng">
                <a:noFill/>
                <a:prstDash val="solid"/>
              </a:ln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5929322" y="442913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285720" y="5429264"/>
            <a:ext cx="1588" cy="158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/>
          <p:nvPr/>
        </p:nvSpPr>
        <p:spPr>
          <a:xfrm rot="6638804" flipH="1">
            <a:off x="1265669" y="2438293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214282" y="3571876"/>
            <a:ext cx="2857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Налоговые доходы               4 423,3                 (35,5%)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28572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доходов в 2022 году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Shape 15"/>
          <p:cNvSpPr/>
          <p:nvPr/>
        </p:nvSpPr>
        <p:spPr>
          <a:xfrm rot="13997968">
            <a:off x="6207438" y="2443750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7" name="Shape 16"/>
          <p:cNvSpPr/>
          <p:nvPr/>
        </p:nvSpPr>
        <p:spPr>
          <a:xfrm rot="16526461">
            <a:off x="4190748" y="3910733"/>
            <a:ext cx="808799" cy="801413"/>
          </a:xfrm>
          <a:prstGeom prst="swooshArrow">
            <a:avLst>
              <a:gd name="adj1" fmla="val 25000"/>
              <a:gd name="adj2" fmla="val 37855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3143240" y="478632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Неналоговые доходы            370,3                                        (3,0%)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32" y="3571876"/>
            <a:ext cx="35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                     7 665,7                  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(61,5%)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29520" y="71435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анк">
            <a:extLst>
              <a:ext uri="{FF2B5EF4-FFF2-40B4-BE49-F238E27FC236}">
                <a16:creationId xmlns:a16="http://schemas.microsoft.com/office/drawing/2014/main" xmlns="" id="{81F2270E-0C29-4B45-A79C-41D1BC714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500298" y="642918"/>
            <a:ext cx="3805965" cy="3286148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85728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                            бюджета в 2022 году (%)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142976" y="1214422"/>
          <a:ext cx="721523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6072206"/>
            <a:ext cx="5388776" cy="50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ятиугольник 15"/>
          <p:cNvSpPr/>
          <p:nvPr/>
        </p:nvSpPr>
        <p:spPr>
          <a:xfrm>
            <a:off x="571472" y="2285992"/>
            <a:ext cx="5000660" cy="500066"/>
          </a:xfrm>
          <a:prstGeom prst="homePlat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71472" y="5715016"/>
            <a:ext cx="4143404" cy="714380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571472" y="4429132"/>
            <a:ext cx="4143404" cy="71438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571472" y="3214686"/>
            <a:ext cx="4143404" cy="714380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42976" y="28572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285860"/>
            <a:ext cx="757242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денежные средства, перечисляемые из одного бюджета бюджетной системы Российской Федерации другому.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214686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 ( 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приходить на помощь)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501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трасферты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000372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214818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6314" y="5214950"/>
            <a:ext cx="414340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442913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поддержка)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8572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поступлений в 2022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857356" y="3000372"/>
            <a:ext cx="1643074" cy="11430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4 283,5 млн. руб.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642910" y="857232"/>
          <a:ext cx="7929618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85728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доходов в расчете на 1 жителя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0694" y="142873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057400"/>
          <a:ext cx="7786742" cy="4157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Человек">
            <a:extLst>
              <a:ext uri="{FF2B5EF4-FFF2-40B4-BE49-F238E27FC236}">
                <a16:creationId xmlns:a16="http://schemas.microsoft.com/office/drawing/2014/main" xmlns="" id="{88E3BAE2-DDF0-4DDF-BBAB-3F81522C5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28926" y="2000240"/>
            <a:ext cx="3118270" cy="3118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214810" y="2571744"/>
            <a:ext cx="3286148" cy="335758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71472" y="21429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entury" pitchFamily="18" charset="0"/>
              </a:rPr>
              <a:t>Расходы в расчете на душу населения в 2022 году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Century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43042" y="2428868"/>
            <a:ext cx="3357586" cy="342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85984" y="3286124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502,0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28" y="3214686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041,8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 в месяц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Семья с двумя детьми">
            <a:extLst>
              <a:ext uri="{FF2B5EF4-FFF2-40B4-BE49-F238E27FC236}">
                <a16:creationId xmlns="" xmlns:a16="http://schemas.microsoft.com/office/drawing/2014/main" id="{A35506C1-CD8E-4FCA-B007-F48161DDD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000496" y="1428736"/>
            <a:ext cx="1428760" cy="1428760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500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бюджета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в 2022 годах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571736" y="1643050"/>
            <a:ext cx="2857500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 –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11,4 %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929313" y="1500188"/>
            <a:ext cx="3214687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16,1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500166" y="3429000"/>
            <a:ext cx="2071688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8,7%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85720" y="4857760"/>
            <a:ext cx="4214813" cy="1643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– 0,3 %;</a:t>
            </a:r>
          </a:p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Культура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кинематография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0,9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0,9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Физическая культура и спорт – 0,1 %;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Обслуживание муниципального долга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1,4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%.</a:t>
            </a:r>
          </a:p>
        </p:txBody>
      </p:sp>
      <p:sp>
        <p:nvSpPr>
          <p:cNvPr id="63" name="Левая фигурная скобка 62"/>
          <p:cNvSpPr/>
          <p:nvPr/>
        </p:nvSpPr>
        <p:spPr>
          <a:xfrm rot="19873165">
            <a:off x="3749675" y="4592638"/>
            <a:ext cx="214313" cy="500062"/>
          </a:xfrm>
          <a:prstGeom prst="leftBrac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2714612" y="1785926"/>
          <a:ext cx="5929354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5643563" y="4000500"/>
            <a:ext cx="1785937" cy="1214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49,7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910" y="1142984"/>
            <a:ext cx="7858180" cy="422910"/>
          </a:xfrm>
          <a:prstGeom prst="roundRect">
            <a:avLst>
              <a:gd name="adj" fmla="val 22479"/>
            </a:avLst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</a:t>
            </a:r>
            <a:endParaRPr lang="ru-RU" i="1" dirty="0"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7686" y="6143644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643042" y="2143116"/>
            <a:ext cx="2071688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окружающей среды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10,5%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85720" y="142852"/>
            <a:ext cx="8572560" cy="28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55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Программный бюджет 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Это инструмент программно-целевого управления бюджетными расходами, предусматривающий распределение бюджетных средств исходя из приоритетных целей и задач социально-экономического развития.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Программный бюджет отличается от традиционного тем, 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ведомства, ответственного за ее реализацию.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428596" y="3071810"/>
            <a:ext cx="2357454" cy="350046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15 муниципальных программ и 1 ведомственная целевая программа сформировано в бюджете муниципального образования «Город Астрахань» на 2022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4000496" y="292893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000496" y="3714752"/>
            <a:ext cx="4929222" cy="35719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Исполнение бюджета в программной классификации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000496" y="4214818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000496" y="5000636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Мониторинг показателей исполнения муниципальных программ, оценка эффективности бюджетных расходов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4000496" y="578645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Повышение качества бюджетного планирования и исполнения бюджета</a:t>
            </a:r>
          </a:p>
        </p:txBody>
      </p:sp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2857488" y="4129086"/>
            <a:ext cx="1071570" cy="10715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0958" y="1000108"/>
            <a:ext cx="142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285860"/>
          <a:ext cx="850112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142852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Государственные, муниципальные и ведомственные целевые программы 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 в 2021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– 20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22 годах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71670" y="1214422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1 414,4 (13,4%)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9 153,3 (86,6%)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1142984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1 492,4 (11,7%)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11 216,7 (88,3%)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0430" y="2857496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12 709,1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4000496" y="2143116"/>
            <a:ext cx="714380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3857620" y="3500438"/>
            <a:ext cx="1000132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5429264"/>
            <a:ext cx="1571636" cy="109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7" y="5284690"/>
            <a:ext cx="1707420" cy="11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330" y="5429264"/>
            <a:ext cx="1428760" cy="10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5720" y="214291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5" y="1500174"/>
            <a:ext cx="500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5 263,0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4071934" y="2143116"/>
            <a:ext cx="4786312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Подпрограмма "Повышение доступности и качества дошкольного, общего и дополнительного образования"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4 805,9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buFont typeface="Arial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Подпрограмма "Приведение зданий и прилегающих территорий учреждений образования и спорта администрации муниципального образования «Город Астрахань» в соответствие с требованиями строительных норм и правил, пожарной,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антитеррористической и санитарно-эпидемиологической безопасности"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37,8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14282" y="5143512"/>
            <a:ext cx="87153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Подпрограмма «Психофизическая безопасность детей и подростков» – 339,4 млн. рублей; 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Подпрограмма "Организация отдыха и досуга детей и подростков города Астрахани"– 13,2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Основное мероприятие "Обеспечение эффективности управления в муниципальной системе образования"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66,7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2928937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214290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физической культуры и спорта на территории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5" y="2357430"/>
            <a:ext cx="5000625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7,1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357188" y="4143375"/>
            <a:ext cx="84296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«Обеспечение деятельности учреждений физической культуры и спорта"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"Реализация календарного плана спортивных и физкультурных мероприятий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3,1 млн.рублей.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896" t="35000" r="52083" b="40833"/>
          <a:stretch>
            <a:fillRect/>
          </a:stretch>
        </p:blipFill>
        <p:spPr bwMode="auto">
          <a:xfrm>
            <a:off x="1142976" y="2000240"/>
            <a:ext cx="178595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2142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городской транспортной системы </a:t>
            </a:r>
            <a:b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4810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1 281,5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357158" y="4429132"/>
            <a:ext cx="8143875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Улучшение качества обслуживания населения на регулярных муниципальных маршрутах " – 6,3 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Устройство, капитальный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ремонт и текущее содержание системы ливне-дренажной канализации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6,9 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Комплексное развитие транспортной инфраструктуры Астраханской городской агломерации в рамках приоритетного направления стратегического развития Российской Федерации " – 680,0 млн.рублей.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6248" y="2714620"/>
            <a:ext cx="4143404" cy="1571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2571744"/>
            <a:ext cx="400052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286248" y="2571745"/>
            <a:ext cx="4429156" cy="193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дорожного хозяйства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567,6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" Повышение безопасности дорожного движения в городе Астрахани " – 20,7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0" descr="D:\Дизайн ЦСА\ф.с. А.О\ОБЛАКО\4. Дополнительные элементы\1. Логотипы\Транспор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000250"/>
            <a:ext cx="2317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282" y="214290"/>
            <a:ext cx="8786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«Жилищное строительство и содержание муниципального жилищного фонда МО «Город Астрахань»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769,6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3929058" y="2214554"/>
            <a:ext cx="5214942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"Приведение эксплуатационных характеристик муниципального жилищного фонда на территории города Астрахани в соответствие с требованиями государственных стандартов, норм и правил"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Капитальное  строительство и реконструкция объектов собственности МО " Город Астрахань" – 10,0 млн. рублей;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85720" y="5000636"/>
            <a:ext cx="8572500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"Реализация Генерального плана развития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Мероприятие "Жилищный фонд"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741,6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 </a:t>
            </a:r>
          </a:p>
        </p:txBody>
      </p:sp>
      <p:pic>
        <p:nvPicPr>
          <p:cNvPr id="8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428875"/>
            <a:ext cx="2349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культуры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857364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245,5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культурно - досуговой деятельности на территории МО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"Город Астрахань 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38,1 млн.рублей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дополнительного образования"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157,6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библиотечной системы"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48,7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Основное мероприятие "Обеспечение эффективности управления в сфере культуры МО "Город Астрахань"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5417" t="33333" r="52604" b="45000"/>
          <a:stretch>
            <a:fillRect/>
          </a:stretch>
        </p:blipFill>
        <p:spPr bwMode="auto">
          <a:xfrm>
            <a:off x="1214414" y="1857364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«Повышение уровня благоустройства и улучшение санитарного состояния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8" y="235743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532,7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42910" y="4286256"/>
            <a:ext cx="764381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"Благоустройство территорий города для обеспечения отдыха и досуга жителей"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476,8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"Благоустройство"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6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22860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214290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«Энергосбережение и повышение энергетической эффективности в городе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173,3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472" y="4286256"/>
            <a:ext cx="8143904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в системах коммунальной инфраструктуры" – 173,3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2" descr="D:\Дизайн ЦСА\ф.с. А.О\ОБЛАКО\4. Дополнительные элементы\Благоустройство\Электриче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2000250"/>
            <a:ext cx="1830806" cy="17145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«Охрана окружающей среды»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332,5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«Реализация регионального проекта «Оздоровление Волги» – 694,7 млн.рублей;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" Улучшение экологической обстановки на территории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637,8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6" descr="D:\Дизайн ЦСА\ф.с. А.О\ОБЛАКО\4. Дополнительные элементы\Благоустройство\Озелене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714500"/>
            <a:ext cx="1714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«Безопасность»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75" y="1428750"/>
            <a:ext cx="47863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38,4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8625" y="3429000"/>
            <a:ext cx="8143875" cy="333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Подпрограмма " Снижение рисков и смягчение последствий чрезвычайных ситуаций природного и техногенного характера на территории муниципального образования " Город Астрахань " – 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Построение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аппаратно-программного комплекса "Безопасный город" на территории муниципального образования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Город Астрахань 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30,5 млн.рублей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Профилактика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правонарушений, коррупции, экстремизма и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терроризма 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Подпрограмма «Развитие гражданской обороны в муниципальном образовании «Город Астрахань» - 0,6 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 Профилактика безнадзорности и правонарушений несовершеннолетних и защите их прав " – 4,5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 Транспортное обеспечение мероприятий " – 1,1 млн.рублей.  </a:t>
            </a:r>
            <a:endParaRPr lang="ru-RU" sz="15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714744" y="1785926"/>
            <a:ext cx="457203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Пожарная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безопасность муниципального образования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Город Астрахань 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Объект 4" descr="Предупреждение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1785938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1429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субъектов малого и среднего предпринимательства и повышение инвестиционной привлекательности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2285992"/>
            <a:ext cx="4786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28625" y="4572000"/>
            <a:ext cx="74295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«Создание благоприятных условий для ведения предпринимательской деятельности и повышения инвестиционной привлекательности города Астрахани»"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11" descr="D:\Дизайн ЦСА\ф.с. А.О\ОБЛАКО\4. Дополнительные элементы\1. Логотипы\Экономи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" y="2071688"/>
            <a:ext cx="23510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142852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«Организация муниципального управления»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100010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158,2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5720" y="3786190"/>
            <a:ext cx="8643998" cy="25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"Проведение общественно - значимых мероприятий и встреч делегаций" – 3,8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"Развитие муниципальной службы" – 0,5 млн.рублей;</a:t>
            </a:r>
          </a:p>
          <a:p>
            <a:pPr>
              <a:spcAft>
                <a:spcPts val="3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"Развитие молодежной политики города Астрахани"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Основное мероприятие "Организация бесперебойного транспортного обслуживания деятельности администрации муниципального образования "Город Астрахань" – 76,7 млн. рублей;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Основное мероприятие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 Рассмотрение административных протоколов"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2,0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 Разработка сметной документации на капитальный и текущий ремонт объектов муниципальной собственности; разработка сметной документации на проектно-изыскательские работы " – 12,8 млн. рублей; 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"Удовлетворение потребностей населения в архивной информации" – 13,7 млн.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571612"/>
            <a:ext cx="4786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71934" y="1357299"/>
            <a:ext cx="4857784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общественных связей" - 0,6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"Астрахань – город межнациональной дружбы и согласия" – 0,3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"Молодежь города" – 1,7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"Информационный город" – 11,3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"Обеспечение доступа к информации о деятельности администрации муниципального образования "Город Астрахань" – 20,2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1250" t="31667" r="50000" b="44166"/>
          <a:stretch>
            <a:fillRect/>
          </a:stretch>
        </p:blipFill>
        <p:spPr bwMode="auto">
          <a:xfrm>
            <a:off x="642910" y="1214422"/>
            <a:ext cx="3000396" cy="241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55,8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2938" y="4143375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Подпрограмма "Ведение бухгалтерского и налогового учета в муниципальных учреждениях"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938" t="34167" r="52604" b="45000"/>
          <a:stretch>
            <a:fillRect/>
          </a:stretch>
        </p:blipFill>
        <p:spPr bwMode="auto">
          <a:xfrm>
            <a:off x="1142976" y="1643050"/>
            <a:ext cx="1928826" cy="219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«Распоряжение и управление муниципальным имуществом и земельными участками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89,6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000500" y="2786063"/>
            <a:ext cx="4786313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"Управление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имуществом и земельными участками"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48,1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"Техническое обслуживание зданий администрации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22,1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Обеспечивающая подпрограмма "Обеспечение эффективности управления"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«Формирование современной городской среды на территории муниципального образования «Город Астрахань» на 2018-2022 годы»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2571744"/>
            <a:ext cx="4572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215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8596" y="5214950"/>
            <a:ext cx="85011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«Повышение качества и комфорта городской среды"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38,1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00562" y="3286124"/>
            <a:ext cx="4357718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«Формирование комфортной городской среды (Астраханская область)"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177,8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3557" t="39732" r="52349" b="44161"/>
          <a:stretch>
            <a:fillRect/>
          </a:stretch>
        </p:blipFill>
        <p:spPr bwMode="auto">
          <a:xfrm>
            <a:off x="928662" y="2571744"/>
            <a:ext cx="2786082" cy="199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Ведомственная целевая программ «Строительство, реконструкция и капитальный ремонт объектов образования, физической культуры и спорта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2214554"/>
            <a:ext cx="45720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836,0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4857760"/>
            <a:ext cx="850112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"Повышение уровня обеспеченности населения МО "Город Астрахань" объектами образования, физической культуры и спорта"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351,6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57686" y="2928934"/>
            <a:ext cx="4572032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национальных проектов в рамках государственной программы «Развитие образования Астраханской области"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484,4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7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28875"/>
            <a:ext cx="21621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«Переселение граждан города Астрахани из аварийного жилищного фонда в 2019-2025 годах»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4810" y="1714488"/>
            <a:ext cx="4714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217,2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5143512"/>
            <a:ext cx="850112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«Обеспечение устойчивого сокращения непригодного для проживания жилищного фонда (Астраханская область)" (межбюджетные трансферты за счет средств бюджета Астраханской области) – 198,6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14810" y="2214554"/>
            <a:ext cx="45720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«Обеспечение устойчивого сокращения непригодного для проживания жилищного фонда (Астраханская область)" (софинансирование расходов за счет средств местного бюджета) –  18,6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46100" y="196850"/>
            <a:ext cx="8267700" cy="92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Муниципальный долг МО «Город Астрахань»</a:t>
            </a:r>
            <a:endParaRPr lang="en-GB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286644" y="857232"/>
            <a:ext cx="1584325" cy="24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en-GB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en-GB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/>
        </p:nvGraphicFramePr>
        <p:xfrm>
          <a:off x="357158" y="1285860"/>
          <a:ext cx="8501122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1429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Открытые государственные информационные ресурсы 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428736"/>
            <a:ext cx="8001056" cy="1066205"/>
          </a:xfrm>
          <a:prstGeom prst="roundRect">
            <a:avLst>
              <a:gd name="adj" fmla="val 23448"/>
            </a:avLst>
          </a:prstGeom>
          <a:solidFill>
            <a:schemeClr val="bg1"/>
          </a:solidFill>
          <a:ln w="38100" cap="rnd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Информацию о проводимых публичных слушаниях можно найти на сайте финансово-казначейского управления администрации </a:t>
            </a:r>
          </a:p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МО «Город Астрахань»</a:t>
            </a:r>
            <a:endParaRPr lang="ru-RU" b="1" i="1" u="sng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5500702"/>
            <a:ext cx="328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http://astrgorod.ru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2" name="Рисунок 11" descr="logo.jp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286388"/>
            <a:ext cx="4075488" cy="10460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Рисунок 12" descr="фо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496"/>
            <a:ext cx="8358246" cy="230238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571875"/>
            <a:ext cx="8229600" cy="3000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9" name="Picture 4" descr="C:\Users\KLukovnikova\Desktop\СИПСОНЫ\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85750"/>
            <a:ext cx="37147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6773</TotalTime>
  <Words>2344</Words>
  <Application>Microsoft Office PowerPoint</Application>
  <PresentationFormat>Экран (4:3)</PresentationFormat>
  <Paragraphs>271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Структура расходов бюджета МО «Город Астрахань» в 2022 годах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gRodionova</dc:creator>
  <cp:lastModifiedBy>gRodionova</cp:lastModifiedBy>
  <cp:revision>672</cp:revision>
  <dcterms:modified xsi:type="dcterms:W3CDTF">2022-06-07T07:04:45Z</dcterms:modified>
</cp:coreProperties>
</file>