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8" r:id="rId1"/>
  </p:sldMasterIdLst>
  <p:notesMasterIdLst>
    <p:notesMasterId r:id="rId40"/>
  </p:notesMasterIdLst>
  <p:sldIdLst>
    <p:sldId id="256" r:id="rId2"/>
    <p:sldId id="313" r:id="rId3"/>
    <p:sldId id="257" r:id="rId4"/>
    <p:sldId id="301" r:id="rId5"/>
    <p:sldId id="293" r:id="rId6"/>
    <p:sldId id="265" r:id="rId7"/>
    <p:sldId id="266" r:id="rId8"/>
    <p:sldId id="289" r:id="rId9"/>
    <p:sldId id="302" r:id="rId10"/>
    <p:sldId id="258" r:id="rId11"/>
    <p:sldId id="267" r:id="rId12"/>
    <p:sldId id="259" r:id="rId13"/>
    <p:sldId id="270" r:id="rId14"/>
    <p:sldId id="268" r:id="rId15"/>
    <p:sldId id="290" r:id="rId16"/>
    <p:sldId id="297" r:id="rId17"/>
    <p:sldId id="294" r:id="rId18"/>
    <p:sldId id="311" r:id="rId19"/>
    <p:sldId id="303" r:id="rId20"/>
    <p:sldId id="296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99" r:id="rId35"/>
    <p:sldId id="305" r:id="rId36"/>
    <p:sldId id="312" r:id="rId37"/>
    <p:sldId id="272" r:id="rId38"/>
    <p:sldId id="307" r:id="rId39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D5FF"/>
    <a:srgbClr val="65E5FF"/>
    <a:srgbClr val="3333CC"/>
    <a:srgbClr val="000099"/>
    <a:srgbClr val="FF9966"/>
    <a:srgbClr val="003399"/>
    <a:srgbClr val="FF66FF"/>
    <a:srgbClr val="99FF66"/>
    <a:srgbClr val="6600FF"/>
    <a:srgbClr val="4BE1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130" autoAdjust="0"/>
    <p:restoredTop sz="94660"/>
  </p:normalViewPr>
  <p:slideViewPr>
    <p:cSldViewPr>
      <p:cViewPr varScale="1">
        <p:scale>
          <a:sx n="110" d="100"/>
          <a:sy n="110" d="100"/>
        </p:scale>
        <p:origin x="-18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DFomin\&#1056;&#1072;&#1073;&#1086;&#1095;&#1080;&#1081;%20&#1089;&#1090;&#1086;&#1083;\&#1041;&#1102;&#1076;&#1078;&#1077;&#1090;%20&#1076;&#1083;&#1103;%20&#1075;&#1088;&#1072;&#1078;&#1076;&#1072;&#1085;\narod_byudzhet-2015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niii\Otdel%20doxod\2020-2022\&#1076;&#1083;&#1103;%20&#1087;&#1086;&#1103;&#1089;&#1085;&#1080;&#1090;&#1077;&#1083;&#1100;&#1085;&#1086;&#1081;%20&#1080;%20&#1089;&#1083;&#1072;&#1081;&#1076;&#1086;&#1074;.xls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iii\Otdel%20doxod\2020-2022\&#1076;&#1083;&#1103;%20&#1087;&#1086;&#1103;&#1089;&#1085;&#1080;&#1090;&#1077;&#1083;&#1100;&#1085;&#1086;&#1081;%20&#1080;%20&#1089;&#1083;&#1072;&#1081;&#1076;&#1086;&#1074;.xls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finiii\Otdel%20probud\2018\&#1041;&#1102;&#1076;&#1078;&#1077;&#1090;%20&#1076;&#1083;&#1103;%20&#1075;&#1088;&#1072;&#1078;&#1076;&#1072;&#1085;%202018\&#1050;&#1085;&#1080;&#1075;&#1072;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iii\Otdel%20probud\2023-2025\&#1057;&#1083;&#1072;&#1081;&#1076;&#1099;\&#1076;&#1072;&#1085;&#1085;&#1099;&#1077;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finiii\Otdel%20probud\2017\&#1041;&#1102;&#1076;&#1078;&#1077;&#1090;%20&#1076;&#1083;&#1103;%20&#1075;&#1088;&#1072;&#1078;&#1076;&#1072;&#1085;%202017\&#1058;&#1072;&#1073;&#1083;&#1080;&#1094;&#1099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iii\Otdel%20probud\2024-2026\&#1057;&#1083;&#1072;&#1081;&#1076;&#1099;\&#1076;&#1072;&#1085;&#1085;&#1099;&#1077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  <a:latin typeface="Comic Sans MS" pitchFamily="66" charset="0"/>
              </a:defRPr>
            </a:pPr>
            <a:r>
              <a:rPr lang="ru-RU" sz="3600" dirty="0">
                <a:solidFill>
                  <a:schemeClr val="tx1"/>
                </a:solidFill>
                <a:effectLst/>
                <a:latin typeface="Century" pitchFamily="18" charset="0"/>
                <a:cs typeface="Times New Roman" pitchFamily="18" charset="0"/>
              </a:rPr>
              <a:t>Бюджет на </a:t>
            </a:r>
            <a:r>
              <a:rPr lang="ru-RU" sz="3600" dirty="0" smtClean="0">
                <a:solidFill>
                  <a:schemeClr val="tx1"/>
                </a:solidFill>
                <a:effectLst/>
                <a:latin typeface="Century" pitchFamily="18" charset="0"/>
                <a:cs typeface="Times New Roman" pitchFamily="18" charset="0"/>
              </a:rPr>
              <a:t>2024 год</a:t>
            </a:r>
            <a:endParaRPr lang="ru-RU" sz="3600" dirty="0">
              <a:solidFill>
                <a:schemeClr val="tx1"/>
              </a:solidFill>
              <a:effectLst/>
              <a:latin typeface="Century" pitchFamily="18" charset="0"/>
              <a:cs typeface="Times New Roman" pitchFamily="18" charset="0"/>
            </a:endParaRPr>
          </a:p>
        </c:rich>
      </c:tx>
      <c:layout/>
    </c:title>
    <c:view3D>
      <c:rotX val="0"/>
      <c:rotY val="0"/>
      <c:perspective val="30"/>
    </c:view3D>
    <c:floor>
      <c:spPr>
        <a:noFill/>
        <a:ln w="9525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2196094377837207E-2"/>
          <c:y val="0.18166623814024688"/>
          <c:w val="0.93055555555555569"/>
          <c:h val="0.69372711216596961"/>
        </c:manualLayout>
      </c:layout>
      <c:bar3DChart>
        <c:barDir val="col"/>
        <c:grouping val="stacked"/>
        <c:ser>
          <c:idx val="0"/>
          <c:order val="0"/>
          <c:spPr>
            <a:solidFill>
              <a:schemeClr val="lt1"/>
            </a:solidFill>
            <a:ln w="25400" cap="flat" cmpd="sng" algn="ctr">
              <a:solidFill>
                <a:schemeClr val="accent5"/>
              </a:solidFill>
              <a:prstDash val="solid"/>
            </a:ln>
            <a:effectLst/>
          </c:spPr>
          <c:dPt>
            <c:idx val="0"/>
            <c:spPr>
              <a:solidFill>
                <a:srgbClr val="3333CC"/>
              </a:solidFill>
              <a:ln w="25400" cap="flat" cmpd="sng" algn="ctr">
                <a:solidFill>
                  <a:srgbClr val="00B050"/>
                </a:solidFill>
                <a:prstDash val="solid"/>
              </a:ln>
              <a:effectLst/>
            </c:spPr>
          </c:dPt>
          <c:dPt>
            <c:idx val="1"/>
            <c:spPr>
              <a:solidFill>
                <a:srgbClr val="65E5FF"/>
              </a:solidFill>
              <a:ln w="25400" cap="flat" cmpd="sng" algn="ctr">
                <a:solidFill>
                  <a:schemeClr val="accent5"/>
                </a:solidFill>
                <a:prstDash val="solid"/>
              </a:ln>
              <a:effectLst/>
            </c:spPr>
          </c:dPt>
          <c:dPt>
            <c:idx val="2"/>
            <c:spPr>
              <a:solidFill>
                <a:srgbClr val="FF00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c:spPr>
          </c:dPt>
          <c:dLbls>
            <c:dLbl>
              <c:idx val="0"/>
              <c:layout>
                <c:manualLayout>
                  <c:x val="1.0200292905598736E-2"/>
                  <c:y val="-7.7939485273938111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15 967,6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solidFill>
                  <a:sysClr val="window" lastClr="FFFFFF"/>
                </a:solidFill>
              </c:spPr>
              <c:showVal val="1"/>
            </c:dLbl>
            <c:dLbl>
              <c:idx val="1"/>
              <c:layout>
                <c:manualLayout>
                  <c:x val="3.0509087554541243E-3"/>
                  <c:y val="-7.0074135495722681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600" b="1" dirty="0" smtClean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16 277,9</a:t>
                    </a:r>
                  </a:p>
                </c:rich>
              </c:tx>
              <c:spPr>
                <a:solidFill>
                  <a:sysClr val="window" lastClr="FFFFFF"/>
                </a:solidFill>
                <a:ln>
                  <a:solidFill>
                    <a:sysClr val="windowText" lastClr="000000"/>
                  </a:solidFill>
                </a:ln>
              </c:spPr>
            </c:dLbl>
            <c:dLbl>
              <c:idx val="2"/>
              <c:layout>
                <c:manualLayout>
                  <c:x val="0"/>
                  <c:y val="0.1036595992251599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-</a:t>
                    </a:r>
                    <a:r>
                      <a:rPr lang="ru-RU" dirty="0" smtClean="0"/>
                      <a:t>310,3</a:t>
                    </a:r>
                    <a:endParaRPr lang="en-US" dirty="0"/>
                  </a:p>
                </c:rich>
              </c:tx>
              <c:showVal val="1"/>
            </c:dLbl>
            <c:spPr>
              <a:solidFill>
                <a:sysClr val="window" lastClr="FFFFFF"/>
              </a:solidFill>
            </c:spPr>
            <c:txPr>
              <a:bodyPr/>
              <a:lstStyle/>
              <a:p>
                <a:pPr>
                  <a:defRPr sz="1600" b="1">
                    <a:solidFill>
                      <a:sysClr val="windowText" lastClr="000000"/>
                    </a:solidFill>
                    <a:latin typeface="Comic Sans MS" pitchFamily="66" charset="0"/>
                  </a:defRPr>
                </a:pPr>
                <a:endParaRPr lang="ru-RU"/>
              </a:p>
            </c:txPr>
            <c:showVal val="1"/>
          </c:dLbls>
          <c:cat>
            <c:strRef>
              <c:f>бюджет!$E$9:$E$11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</c:v>
                </c:pt>
              </c:strCache>
            </c:strRef>
          </c:cat>
          <c:val>
            <c:numRef>
              <c:f>бюджет!$F$9:$F$11</c:f>
              <c:numCache>
                <c:formatCode>#,##0.0</c:formatCode>
                <c:ptCount val="3"/>
                <c:pt idx="0">
                  <c:v>7246.0452000000014</c:v>
                </c:pt>
                <c:pt idx="1">
                  <c:v>7432.5512000000044</c:v>
                </c:pt>
                <c:pt idx="2">
                  <c:v>-186.506</c:v>
                </c:pt>
              </c:numCache>
            </c:numRef>
          </c:val>
        </c:ser>
        <c:dLbls>
          <c:showVal val="1"/>
        </c:dLbls>
        <c:gapWidth val="118"/>
        <c:shape val="cylinder"/>
        <c:axId val="117700480"/>
        <c:axId val="117702016"/>
        <c:axId val="0"/>
      </c:bar3DChart>
      <c:catAx>
        <c:axId val="11770048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2400" b="0" i="0" baseline="0">
                <a:solidFill>
                  <a:schemeClr val="tx1"/>
                </a:solidFill>
                <a:effectLst>
                  <a:glow rad="63500">
                    <a:srgbClr val="00349E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17702016"/>
        <c:crosses val="autoZero"/>
        <c:auto val="1"/>
        <c:lblAlgn val="ctr"/>
        <c:lblOffset val="50"/>
      </c:catAx>
      <c:valAx>
        <c:axId val="117702016"/>
        <c:scaling>
          <c:orientation val="minMax"/>
        </c:scaling>
        <c:delete val="1"/>
        <c:axPos val="l"/>
        <c:numFmt formatCode="#,##0.0" sourceLinked="1"/>
        <c:tickLblPos val="none"/>
        <c:crossAx val="117700480"/>
        <c:crosses val="autoZero"/>
        <c:crossBetween val="between"/>
      </c:valAx>
      <c:spPr>
        <a:ln>
          <a:solidFill>
            <a:schemeClr val="bg1"/>
          </a:solidFill>
        </a:ln>
      </c:spPr>
    </c:plotArea>
    <c:plotVisOnly val="1"/>
    <c:dispBlanksAs val="gap"/>
  </c:chart>
  <c:spPr>
    <a:solidFill>
      <a:schemeClr val="bg1"/>
    </a:solidFill>
    <a:ln>
      <a:solidFill>
        <a:schemeClr val="bg1"/>
      </a:solidFill>
    </a:ln>
  </c:sp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0461971814891312"/>
          <c:y val="0.13198987397213921"/>
          <c:w val="0.72440528735041165"/>
          <c:h val="0.9101497528048636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 prstMaterial="metal">
              <a:bevelT w="88900" h="88900"/>
            </a:sp3d>
          </c:spPr>
          <c:explosion val="6"/>
          <c:dPt>
            <c:idx val="0"/>
            <c:spPr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Pt>
            <c:idx val="1"/>
            <c:spPr>
              <a:solidFill>
                <a:schemeClr val="bg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Pt>
            <c:idx val="2"/>
            <c:spPr>
              <a:solidFill>
                <a:schemeClr val="accent1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Lbls>
            <c:dLbl>
              <c:idx val="0"/>
              <c:layout>
                <c:manualLayout>
                  <c:x val="-7.4927361054813943E-3"/>
                  <c:y val="1.8025940046728733E-2"/>
                </c:manualLayout>
              </c:layout>
              <c:tx>
                <c:rich>
                  <a:bodyPr anchor="ctr" anchorCtr="1"/>
                  <a:lstStyle/>
                  <a:p>
                    <a:pPr>
                      <a:defRPr sz="1700" b="1">
                        <a:solidFill>
                          <a:schemeClr val="tx1"/>
                        </a:solidFill>
                        <a:effectLst>
                          <a:glow rad="63500">
                            <a:srgbClr val="F0A22E">
                              <a:satMod val="175000"/>
                              <a:alpha val="40000"/>
                            </a:srgb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700" b="1" dirty="0" smtClean="0">
                        <a:effectLst>
                          <a:glow rad="63500">
                            <a:srgbClr val="F0A22E">
                              <a:satMod val="175000"/>
                              <a:alpha val="40000"/>
                            </a:srgb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rPr>
                      <a:t>31,8%</a:t>
                    </a:r>
                    <a:endParaRPr lang="ru-RU" sz="1700" b="1" dirty="0">
                      <a:effectLst>
                        <a:glow rad="63500">
                          <a:srgbClr val="F0A22E">
                            <a:satMod val="175000"/>
                            <a:alpha val="40000"/>
                          </a:srgbClr>
                        </a:glow>
                      </a:effectLst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31750"/>
                </a:sp3d>
              </c:spPr>
              <c:showPercent val="1"/>
            </c:dLbl>
            <c:dLbl>
              <c:idx val="1"/>
              <c:layout>
                <c:manualLayout>
                  <c:x val="-8.9722631038951992E-2"/>
                  <c:y val="1.1402668876524798E-2"/>
                </c:manualLayout>
              </c:layout>
              <c:tx>
                <c:rich>
                  <a:bodyPr/>
                  <a:lstStyle/>
                  <a:p>
                    <a:r>
                      <a:rPr lang="ru-RU" sz="1700" b="1" dirty="0" smtClean="0">
                        <a:effectLst>
                          <a:glow rad="63500">
                            <a:srgbClr val="F0A22E">
                              <a:satMod val="175000"/>
                              <a:alpha val="40000"/>
                            </a:srgb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rPr>
                      <a:t>2,7%</a:t>
                    </a:r>
                    <a:endParaRPr lang="ru-RU" sz="1700" b="1" dirty="0">
                      <a:effectLst>
                        <a:glow rad="63500">
                          <a:srgbClr val="F0A22E">
                            <a:satMod val="175000"/>
                            <a:alpha val="40000"/>
                          </a:srgbClr>
                        </a:glow>
                      </a:effectLst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Percent val="1"/>
            </c:dLbl>
            <c:dLbl>
              <c:idx val="2"/>
              <c:layout>
                <c:manualLayout>
                  <c:x val="-2.3188469305404923E-2"/>
                  <c:y val="-2.4242439667503196E-2"/>
                </c:manualLayout>
              </c:layout>
              <c:tx>
                <c:rich>
                  <a:bodyPr/>
                  <a:lstStyle/>
                  <a:p>
                    <a:r>
                      <a:rPr lang="ru-RU" sz="1700" b="1" dirty="0" smtClean="0">
                        <a:effectLst>
                          <a:glow rad="63500">
                            <a:srgbClr val="F0A22E">
                              <a:satMod val="175000"/>
                              <a:alpha val="40000"/>
                            </a:srgb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rPr>
                      <a:t>65,5%</a:t>
                    </a:r>
                    <a:endParaRPr lang="ru-RU" sz="1700" b="1" dirty="0">
                      <a:effectLst>
                        <a:glow rad="63500">
                          <a:srgbClr val="F0A22E">
                            <a:satMod val="175000"/>
                            <a:alpha val="40000"/>
                          </a:srgbClr>
                        </a:glow>
                      </a:effectLst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Percent val="1"/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700" b="1">
                    <a:solidFill>
                      <a:schemeClr val="tx1"/>
                    </a:solidFill>
                    <a:effectLst>
                      <a:glow rad="63500">
                        <a:srgbClr val="F0A22E">
                          <a:satMod val="175000"/>
                          <a:alpha val="40000"/>
                        </a:srgbClr>
                      </a:glo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Лист1!$A$2:$A$4</c:f>
              <c:strCache>
                <c:ptCount val="3"/>
                <c:pt idx="0">
                  <c:v>НАЛОГОВЫЕ ДОХОДЫ </c:v>
                </c:pt>
                <c:pt idx="1">
                  <c:v>НЕНАЛОГОВЫЕ ДОХОДЫ 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4620</c:v>
                </c:pt>
                <c:pt idx="1">
                  <c:v>399.1</c:v>
                </c:pt>
                <c:pt idx="2">
                  <c:v>8694.1</c:v>
                </c:pt>
              </c:numCache>
            </c:numRef>
          </c:val>
        </c:ser>
        <c:firstSliceAng val="128"/>
        <c:holeSize val="10"/>
      </c:doughnutChart>
    </c:plotArea>
    <c:plotVisOnly val="1"/>
  </c:chart>
  <c:spPr>
    <a:solidFill>
      <a:schemeClr val="bg1"/>
    </a:solidFill>
    <a:ln>
      <a:solidFill>
        <a:schemeClr val="bg1"/>
      </a:solidFill>
    </a:ln>
  </c:spPr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lrMapOvr bg1="lt1" tx1="dk1" bg2="lt2" tx2="dk2" accent1="accent1" accent2="accent2" accent3="accent3" accent4="accent4" accent5="accent5" accent6="accent6" hlink="hlink" folHlink="folHlink"/>
  <c:chart>
    <c:view3D>
      <c:rotX val="75"/>
      <c:rotY val="160"/>
      <c:perspective val="120"/>
    </c:view3D>
    <c:plotArea>
      <c:layout>
        <c:manualLayout>
          <c:layoutTarget val="inner"/>
          <c:xMode val="edge"/>
          <c:yMode val="edge"/>
          <c:x val="4.717793092895912E-4"/>
          <c:y val="1.6706394755892223E-2"/>
          <c:w val="0.77817225155982594"/>
          <c:h val="0.76075315953031064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 prst="coolSlant"/>
            </a:sp3d>
          </c:spPr>
          <c:explosion val="17"/>
          <c:dPt>
            <c:idx val="0"/>
            <c:spPr>
              <a:solidFill>
                <a:srgbClr val="00349E">
                  <a:lumMod val="40000"/>
                  <a:lumOff val="6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coolSlant"/>
              </a:sp3d>
            </c:spPr>
          </c:dPt>
          <c:dPt>
            <c:idx val="1"/>
            <c:spPr>
              <a:solidFill>
                <a:srgbClr val="00349E">
                  <a:lumMod val="60000"/>
                  <a:lumOff val="4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coolSlant"/>
              </a:sp3d>
            </c:spPr>
          </c:dPt>
          <c:dPt>
            <c:idx val="2"/>
            <c:spPr>
              <a:solidFill>
                <a:srgbClr val="005BD3">
                  <a:lumMod val="20000"/>
                  <a:lumOff val="8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coolSlant"/>
              </a:sp3d>
            </c:spPr>
          </c:dPt>
          <c:dPt>
            <c:idx val="3"/>
            <c:spPr>
              <a:solidFill>
                <a:srgbClr val="005BD3">
                  <a:lumMod val="40000"/>
                  <a:lumOff val="6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coolSlant"/>
              </a:sp3d>
            </c:spPr>
          </c:dPt>
          <c:dPt>
            <c:idx val="6"/>
            <c:spPr>
              <a:solidFill>
                <a:srgbClr val="005BD3">
                  <a:lumMod val="60000"/>
                  <a:lumOff val="4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coolSlant"/>
              </a:sp3d>
            </c:spPr>
          </c:dPt>
          <c:dLbls>
            <c:dLbl>
              <c:idx val="0"/>
              <c:layout>
                <c:manualLayout>
                  <c:x val="0.18256558134326409"/>
                  <c:y val="1.2664902389253779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/>
                      <a:t>НДФЛ
</a:t>
                    </a:r>
                    <a:r>
                      <a:rPr lang="ru-RU" dirty="0" smtClean="0"/>
                      <a:t>62,3</a:t>
                    </a:r>
                    <a:endParaRPr lang="ru-RU" dirty="0"/>
                  </a:p>
                </c:rich>
              </c:tx>
              <c:spPr>
                <a:solidFill>
                  <a:schemeClr val="bg1"/>
                </a:solidFill>
                <a:effectLst>
                  <a:softEdge rad="31750"/>
                </a:effectLst>
              </c:spPr>
              <c:dLblPos val="bestFit"/>
              <c:showVal val="1"/>
              <c:showCatName val="1"/>
              <c:separator>
</c:separator>
            </c:dLbl>
            <c:dLbl>
              <c:idx val="1"/>
              <c:layout>
                <c:manualLayout>
                  <c:x val="-9.5854120589417252E-2"/>
                  <c:y val="0.1329814750871663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/>
                      <a:t>УСН
</a:t>
                    </a:r>
                    <a:r>
                      <a:rPr lang="ru-RU" dirty="0" smtClean="0"/>
                      <a:t>17,7</a:t>
                    </a:r>
                    <a:endParaRPr lang="ru-RU" dirty="0"/>
                  </a:p>
                </c:rich>
              </c:tx>
              <c:spPr>
                <a:solidFill>
                  <a:schemeClr val="bg1"/>
                </a:solidFill>
              </c:spPr>
              <c:dLblPos val="bestFit"/>
              <c:showVal val="1"/>
              <c:showCatName val="1"/>
              <c:separator>
</c:separator>
            </c:dLbl>
            <c:dLbl>
              <c:idx val="2"/>
              <c:layout>
                <c:manualLayout>
                  <c:x val="-3.3889249391357568E-2"/>
                  <c:y val="-0.18423428633736136"/>
                </c:manualLayout>
              </c:layout>
              <c:dLblPos val="bestFit"/>
              <c:showVal val="1"/>
              <c:showCatName val="1"/>
              <c:separator>
</c:separator>
            </c:dLbl>
            <c:dLbl>
              <c:idx val="3"/>
              <c:layout>
                <c:manualLayout>
                  <c:x val="0.14882724589265109"/>
                  <c:y val="-0.1829899242773638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Земельный налог
</a:t>
                    </a:r>
                    <a:r>
                      <a:rPr lang="ru-RU" dirty="0" smtClean="0"/>
                      <a:t>2,3</a:t>
                    </a:r>
                    <a:endParaRPr lang="ru-RU" dirty="0"/>
                  </a:p>
                </c:rich>
              </c:tx>
              <c:dLblPos val="bestFit"/>
              <c:showVal val="1"/>
              <c:showCatName val="1"/>
              <c:separator>
</c:separator>
            </c:dLbl>
            <c:dLbl>
              <c:idx val="4"/>
              <c:layout>
                <c:manualLayout>
                  <c:x val="0.14159920989439295"/>
                  <c:y val="-8.5279322076854278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/>
                      <a:t>Доходы от аренды земельных участков и муниципального имущества
</a:t>
                    </a:r>
                    <a:r>
                      <a:rPr lang="ru-RU" sz="1600" dirty="0" smtClean="0"/>
                      <a:t>5,8</a:t>
                    </a:r>
                    <a:endParaRPr lang="ru-RU" sz="1600" dirty="0"/>
                  </a:p>
                </c:rich>
              </c:tx>
              <c:dLblPos val="bestFit"/>
              <c:showVal val="1"/>
              <c:showCatName val="1"/>
              <c:separator>
</c:separator>
            </c:dLbl>
            <c:dLbl>
              <c:idx val="5"/>
              <c:layout>
                <c:manualLayout>
                  <c:x val="6.7137078499697449E-3"/>
                  <c:y val="8.9346337862349537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Доходы от продажи земельных участков и муниципального имущества
</a:t>
                    </a:r>
                    <a:r>
                      <a:rPr lang="ru-RU" dirty="0" smtClean="0"/>
                      <a:t>1,4</a:t>
                    </a:r>
                    <a:endParaRPr lang="ru-RU" dirty="0"/>
                  </a:p>
                </c:rich>
              </c:tx>
              <c:dLblPos val="bestFit"/>
              <c:showVal val="1"/>
              <c:showCatName val="1"/>
              <c:separator>
</c:separator>
            </c:dLbl>
            <c:dLbl>
              <c:idx val="6"/>
              <c:layout>
                <c:manualLayout>
                  <c:x val="-0.18826225829279708"/>
                  <c:y val="5.4405818431966978E-2"/>
                </c:manualLayout>
              </c:layout>
              <c:dLblPos val="bestFit"/>
              <c:showVal val="1"/>
              <c:showCatName val="1"/>
              <c:separator>
</c:separator>
            </c:dLbl>
            <c:dLbl>
              <c:idx val="7"/>
              <c:layout>
                <c:manualLayout>
                  <c:x val="-5.5257239377735384E-2"/>
                  <c:y val="4.072663630912942E-2"/>
                </c:manualLayout>
              </c:layout>
              <c:dLblPos val="bestFit"/>
              <c:showVal val="1"/>
              <c:showCatName val="1"/>
              <c:separator>
</c:separator>
            </c:dLbl>
            <c:dLbl>
              <c:idx val="8"/>
              <c:layout>
                <c:manualLayout>
                  <c:x val="-0.11234805005739235"/>
                  <c:y val="3.1662255973134448E-2"/>
                </c:manualLayout>
              </c:layout>
              <c:dLblPos val="bestFit"/>
              <c:showVal val="1"/>
              <c:showCatName val="1"/>
              <c:separator>
</c:separator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Val val="1"/>
            <c:showCatName val="1"/>
            <c:separator>
</c:separator>
            <c:showLeaderLines val="1"/>
          </c:dLbls>
          <c:cat>
            <c:strRef>
              <c:f>'Доли 2019 и 2020 '!$A$7:$A$15</c:f>
              <c:strCache>
                <c:ptCount val="7"/>
                <c:pt idx="0">
                  <c:v>НДФЛ</c:v>
                </c:pt>
                <c:pt idx="1">
                  <c:v>УСН</c:v>
                </c:pt>
                <c:pt idx="2">
                  <c:v>Налог на имущество физических лиц</c:v>
                </c:pt>
                <c:pt idx="3">
                  <c:v>Земельный налог</c:v>
                </c:pt>
                <c:pt idx="4">
                  <c:v>Доходы от аренды земельных участков и муниципального имущества</c:v>
                </c:pt>
                <c:pt idx="5">
                  <c:v>Доходы от продажи земельных участков и муниципального имущества</c:v>
                </c:pt>
                <c:pt idx="6">
                  <c:v>Прочие</c:v>
                </c:pt>
              </c:strCache>
            </c:strRef>
          </c:cat>
          <c:val>
            <c:numRef>
              <c:f>'Доли 2019 и 2020 '!$E$7:$E$15</c:f>
              <c:numCache>
                <c:formatCode>#,##0.0</c:formatCode>
                <c:ptCount val="9"/>
                <c:pt idx="0">
                  <c:v>59.306988769131195</c:v>
                </c:pt>
                <c:pt idx="1">
                  <c:v>18.629060151933921</c:v>
                </c:pt>
                <c:pt idx="2">
                  <c:v>3.9062973199570279</c:v>
                </c:pt>
                <c:pt idx="3">
                  <c:v>3.1777891478502602</c:v>
                </c:pt>
                <c:pt idx="4">
                  <c:v>4.9688146540044391</c:v>
                </c:pt>
                <c:pt idx="5">
                  <c:v>1.1279683061886137</c:v>
                </c:pt>
                <c:pt idx="6">
                  <c:v>8.883081650934523</c:v>
                </c:pt>
              </c:numCache>
            </c:numRef>
          </c:val>
        </c:ser>
      </c:pie3DChart>
    </c:plotArea>
    <c:plotVisOnly val="1"/>
  </c:chart>
  <c:spPr>
    <a:scene3d>
      <a:camera prst="orthographicFront"/>
      <a:lightRig rig="threePt" dir="t"/>
    </a:scene3d>
    <a:sp3d prstMaterial="plastic">
      <a:bevelT w="165100" prst="coolSlant"/>
      <a:bevelB/>
    </a:sp3d>
  </c:sp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explosion val="25"/>
          <c:dPt>
            <c:idx val="0"/>
            <c:spPr>
              <a:solidFill>
                <a:srgbClr val="65E5FF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spPr>
              <a:solidFill>
                <a:schemeClr val="accent4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spPr>
              <a:solidFill>
                <a:schemeClr val="accent1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-0.17571926786655914"/>
                  <c:y val="-7.949032919435458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1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5 %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0.15636491355041987"/>
                  <c:y val="-5.941295201088257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52,3 %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6.7010080289236648E-2"/>
                  <c:y val="0.1174471819034955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6,2%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28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'Доли 2019 и 2020 '!$A$40:$A$42</c:f>
              <c:strCache>
                <c:ptCount val="3"/>
                <c:pt idx="0">
                  <c:v>Субсидии</c:v>
                </c:pt>
                <c:pt idx="1">
                  <c:v>Субвенции</c:v>
                </c:pt>
                <c:pt idx="2">
                  <c:v>Иные межбюджетные трансферты</c:v>
                </c:pt>
              </c:strCache>
            </c:strRef>
          </c:cat>
          <c:val>
            <c:numRef>
              <c:f>'Доли 2019 и 2020 '!$B$40:$B$42</c:f>
              <c:numCache>
                <c:formatCode>#,##0.0</c:formatCode>
                <c:ptCount val="3"/>
                <c:pt idx="0">
                  <c:v>48.3</c:v>
                </c:pt>
                <c:pt idx="1">
                  <c:v>43</c:v>
                </c:pt>
                <c:pt idx="2">
                  <c:v>8.7000000000000011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>
            <a:defRPr sz="18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9.7858642292245248E-3"/>
          <c:y val="2.1382106664242239E-2"/>
          <c:w val="0.96411849782617765"/>
          <c:h val="0.75956097652490062"/>
        </c:manualLayout>
      </c:layout>
      <c:bar3DChart>
        <c:barDir val="col"/>
        <c:grouping val="clustered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spPr>
              <a:solidFill>
                <a:schemeClr val="accent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spPr>
              <a:solidFill>
                <a:schemeClr val="accent3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cat>
            <c:strRef>
              <c:f>'Структура доходов на человека'!$D$29:$D$30</c:f>
              <c:strCache>
                <c:ptCount val="2"/>
                <c:pt idx="0">
                  <c:v>Всего доходов</c:v>
                </c:pt>
                <c:pt idx="1">
                  <c:v>в том числе налоговые и неналоговые доходы</c:v>
                </c:pt>
              </c:strCache>
            </c:strRef>
          </c:cat>
          <c:val>
            <c:numRef>
              <c:f>'Структура доходов на человека'!$E$29:$E$30</c:f>
              <c:numCache>
                <c:formatCode>_-* #,##0.00\ _₽_-;\-* #,##0.00\ _₽_-;_-* "-"??\ _₽_-;_-@_-</c:formatCode>
                <c:ptCount val="2"/>
                <c:pt idx="0">
                  <c:v>14871.63641467066</c:v>
                </c:pt>
                <c:pt idx="1">
                  <c:v>7891.2125748503313</c:v>
                </c:pt>
              </c:numCache>
            </c:numRef>
          </c:val>
        </c:ser>
        <c:shape val="cylinder"/>
        <c:axId val="128006784"/>
        <c:axId val="128016768"/>
        <c:axId val="0"/>
      </c:bar3DChart>
      <c:catAx>
        <c:axId val="128006784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8016768"/>
        <c:crosses val="autoZero"/>
        <c:auto val="1"/>
        <c:lblAlgn val="ctr"/>
        <c:lblOffset val="100"/>
      </c:catAx>
      <c:valAx>
        <c:axId val="128016768"/>
        <c:scaling>
          <c:orientation val="minMax"/>
        </c:scaling>
        <c:delete val="1"/>
        <c:axPos val="l"/>
        <c:majorGridlines/>
        <c:numFmt formatCode="_-* #,##0.00\ _₽_-;\-* #,##0.00\ _₽_-;_-* &quot;-&quot;??\ _₽_-;_-@_-" sourceLinked="1"/>
        <c:tickLblPos val="none"/>
        <c:crossAx val="128006784"/>
        <c:crosses val="autoZero"/>
        <c:crossBetween val="between"/>
      </c:valAx>
    </c:plotArea>
    <c:plotVisOnly val="1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3.1658834732445455E-2"/>
          <c:y val="8.4835535886478242E-2"/>
          <c:w val="0.89857513167236258"/>
          <c:h val="1"/>
        </c:manualLayout>
      </c:layout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explosion val="1"/>
          <c:dPt>
            <c:idx val="2"/>
            <c:spPr>
              <a:solidFill>
                <a:srgbClr val="FF9966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spPr>
              <a:solidFill>
                <a:schemeClr val="accent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spPr>
              <a:solidFill>
                <a:schemeClr val="accent5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elete val="1"/>
          </c:dLbls>
          <c:cat>
            <c:strRef>
              <c:f>Лист1!$A$104:$A$114</c:f>
              <c:strCache>
                <c:ptCount val="11"/>
                <c:pt idx="0">
                  <c:v>общегосуд расх</c:v>
                </c:pt>
                <c:pt idx="2">
                  <c:v>национ эконом</c:v>
                </c:pt>
                <c:pt idx="3">
                  <c:v>ЖКХ</c:v>
                </c:pt>
                <c:pt idx="4">
                  <c:v>Охрана окр среды</c:v>
                </c:pt>
                <c:pt idx="5">
                  <c:v>обр</c:v>
                </c:pt>
                <c:pt idx="6">
                  <c:v>культура</c:v>
                </c:pt>
                <c:pt idx="7">
                  <c:v>соц политика</c:v>
                </c:pt>
                <c:pt idx="8">
                  <c:v>физ-ра</c:v>
                </c:pt>
                <c:pt idx="9">
                  <c:v>обслуж мун долга</c:v>
                </c:pt>
                <c:pt idx="10">
                  <c:v>национ безоп</c:v>
                </c:pt>
              </c:strCache>
            </c:strRef>
          </c:cat>
          <c:val>
            <c:numRef>
              <c:f>Лист1!$C$104:$C$114</c:f>
              <c:numCache>
                <c:formatCode>General</c:formatCode>
                <c:ptCount val="11"/>
                <c:pt idx="0" formatCode="0.0">
                  <c:v>8.4765822328065585</c:v>
                </c:pt>
                <c:pt idx="2" formatCode="0.0">
                  <c:v>13.7057083062712</c:v>
                </c:pt>
                <c:pt idx="3" formatCode="0.0">
                  <c:v>22.297755646965427</c:v>
                </c:pt>
                <c:pt idx="4" formatCode="0.0">
                  <c:v>7.4309013494984475</c:v>
                </c:pt>
                <c:pt idx="5" formatCode="0.0">
                  <c:v>45.303456736667314</c:v>
                </c:pt>
                <c:pt idx="6" formatCode="0.0">
                  <c:v>0.7137186981309086</c:v>
                </c:pt>
                <c:pt idx="7" formatCode="0.0">
                  <c:v>0.76639965360467954</c:v>
                </c:pt>
                <c:pt idx="8" formatCode="0.0">
                  <c:v>5.7732553943855257E-2</c:v>
                </c:pt>
                <c:pt idx="9" formatCode="0.0">
                  <c:v>1.0103196940174615</c:v>
                </c:pt>
                <c:pt idx="10" formatCode="0.0">
                  <c:v>0.23742512809410404</c:v>
                </c:pt>
              </c:numCache>
            </c:numRef>
          </c:val>
        </c:ser>
        <c:dLbls>
          <c:showVal val="1"/>
          <c:showCatName val="1"/>
        </c:dLbls>
        <c:firstSliceAng val="220"/>
      </c:pieChart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1.7004711899768491E-2"/>
          <c:y val="4.1607273797305555E-2"/>
          <c:w val="0.80696301029440665"/>
          <c:h val="0.6822717273660307"/>
        </c:manualLayout>
      </c:layout>
      <c:bar3DChart>
        <c:barDir val="col"/>
        <c:grouping val="percentStacked"/>
        <c:ser>
          <c:idx val="0"/>
          <c:order val="0"/>
          <c:tx>
            <c:strRef>
              <c:f>Программы!$C$21</c:f>
              <c:strCache>
                <c:ptCount val="1"/>
                <c:pt idx="0">
                  <c:v>Программы</c:v>
                </c:pt>
              </c:strCache>
            </c:strRef>
          </c:tx>
          <c:spPr>
            <a:solidFill>
              <a:srgbClr val="65E5FF"/>
            </a:solidFill>
            <a:scene3d>
              <a:camera prst="orthographicFront"/>
              <a:lightRig rig="threePt" dir="t"/>
            </a:scene3d>
            <a:sp3d prstMaterial="dkEdge">
              <a:bevelT w="127000" h="127000"/>
              <a:bevelB w="127000" h="127000"/>
            </a:sp3d>
          </c:spPr>
          <c:dPt>
            <c:idx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 prstMaterial="dkEdge">
                <a:bevelT w="127000" h="127000"/>
                <a:bevelB w="127000" h="127000"/>
              </a:sp3d>
            </c:spPr>
          </c:dPt>
          <c:dPt>
            <c:idx val="1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 prstMaterial="dkEdge">
                <a:bevelT w="127000" h="127000"/>
                <a:bevelB w="127000" h="127000"/>
              </a:sp3d>
            </c:spPr>
          </c:dPt>
          <c:val>
            <c:numRef>
              <c:f>Программы!$D$21:$E$21</c:f>
              <c:numCache>
                <c:formatCode>General</c:formatCode>
                <c:ptCount val="2"/>
                <c:pt idx="0" formatCode="#,##0.0">
                  <c:v>6171.7292000000034</c:v>
                </c:pt>
                <c:pt idx="1">
                  <c:v>6994.2</c:v>
                </c:pt>
              </c:numCache>
            </c:numRef>
          </c:val>
        </c:ser>
        <c:ser>
          <c:idx val="1"/>
          <c:order val="1"/>
          <c:tx>
            <c:strRef>
              <c:f>Программы!$C$22</c:f>
              <c:strCache>
                <c:ptCount val="1"/>
                <c:pt idx="0">
                  <c:v>Непрограммные расходы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 prstMaterial="dkEdge">
              <a:bevelT w="127000" h="127000"/>
              <a:bevelB w="127000" h="127000"/>
            </a:sp3d>
          </c:spPr>
          <c:val>
            <c:numRef>
              <c:f>Программы!$D$22:$E$22</c:f>
              <c:numCache>
                <c:formatCode>General</c:formatCode>
                <c:ptCount val="2"/>
                <c:pt idx="0" formatCode="#,##0.0">
                  <c:v>1252.1815999999997</c:v>
                </c:pt>
                <c:pt idx="1">
                  <c:v>1170.5</c:v>
                </c:pt>
              </c:numCache>
            </c:numRef>
          </c:val>
        </c:ser>
        <c:shape val="box"/>
        <c:axId val="128100608"/>
        <c:axId val="128106496"/>
        <c:axId val="0"/>
      </c:bar3DChart>
      <c:catAx>
        <c:axId val="128100608"/>
        <c:scaling>
          <c:orientation val="minMax"/>
        </c:scaling>
        <c:delete val="1"/>
        <c:axPos val="b"/>
        <c:tickLblPos val="none"/>
        <c:crossAx val="128106496"/>
        <c:crosses val="autoZero"/>
        <c:auto val="1"/>
        <c:lblAlgn val="ctr"/>
        <c:lblOffset val="100"/>
      </c:catAx>
      <c:valAx>
        <c:axId val="128106496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tickLblPos val="none"/>
        <c:crossAx val="128100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673379584483086"/>
          <c:y val="0.27929262273550104"/>
          <c:w val="0.30326620415516931"/>
          <c:h val="0.18126429533523983"/>
        </c:manualLayout>
      </c:layout>
      <c:txPr>
        <a:bodyPr/>
        <a:lstStyle/>
        <a:p>
          <a:pPr>
            <a:defRPr sz="16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chemeClr val="bg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-3.1464873185412328E-3"/>
                  <c:y val="-4.0403757613085983E-2"/>
                </c:manualLayout>
              </c:layout>
              <c:showVal val="1"/>
            </c:dLbl>
            <c:dLbl>
              <c:idx val="1"/>
              <c:layout>
                <c:manualLayout>
                  <c:x val="3.1464873185412328E-3"/>
                  <c:y val="-3.5016589931341165E-2"/>
                </c:manualLayout>
              </c:layout>
              <c:showVal val="1"/>
            </c:dLbl>
            <c:dLbl>
              <c:idx val="2"/>
              <c:layout>
                <c:manualLayout>
                  <c:x val="-9.2479097107007677E-3"/>
                  <c:y val="-1.0774335363489601E-2"/>
                </c:manualLayout>
              </c:layout>
              <c:showVal val="1"/>
            </c:dLbl>
            <c:dLbl>
              <c:idx val="3"/>
              <c:layout>
                <c:manualLayout>
                  <c:x val="-6.2929746370824075E-3"/>
                  <c:y val="-2.1548670726979458E-2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-2.1548670726979458E-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-2.6935838408724443E-2"/>
                </c:manualLayout>
              </c:layout>
              <c:showVal val="1"/>
            </c:dLbl>
            <c:dLbl>
              <c:idx val="6"/>
              <c:layout>
                <c:manualLayout>
                  <c:x val="4.7197309778118125E-3"/>
                  <c:y val="-2.1548670726979458E-2"/>
                </c:manualLayout>
              </c:layout>
              <c:showVal val="1"/>
            </c:dLbl>
            <c:dLbl>
              <c:idx val="7"/>
              <c:layout>
                <c:manualLayout>
                  <c:x val="4.7197309778118125E-3"/>
                  <c:y val="-4.0403757613085983E-2"/>
                </c:manualLayout>
              </c:layout>
              <c:showVal val="1"/>
            </c:dLbl>
            <c:dLbl>
              <c:idx val="8"/>
              <c:layout>
                <c:manualLayout>
                  <c:x val="3.1464873185412328E-3"/>
                  <c:y val="-4.5790925294830934E-2"/>
                </c:manualLayout>
              </c:layout>
              <c:showVal val="1"/>
            </c:dLbl>
            <c:dLbl>
              <c:idx val="9"/>
              <c:layout>
                <c:manualLayout>
                  <c:x val="1.5732436592706047E-3"/>
                  <c:y val="-2.9629422249596433E-2"/>
                </c:manualLayout>
              </c:layout>
              <c:showVal val="1"/>
            </c:dLbl>
            <c:dLbl>
              <c:idx val="10"/>
              <c:layout>
                <c:manualLayout>
                  <c:x val="9.4394619556237239E-3"/>
                  <c:y val="-2.6935838408724443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Лист1!$A$124:$A$134</c:f>
              <c:strCache>
                <c:ptCount val="11"/>
                <c:pt idx="0">
                  <c:v>по состоянию на 01.01.2014</c:v>
                </c:pt>
                <c:pt idx="1">
                  <c:v>по состоянию на 01.01.2015</c:v>
                </c:pt>
                <c:pt idx="2">
                  <c:v>по состоянию на 01.01.2016</c:v>
                </c:pt>
                <c:pt idx="3">
                  <c:v>по состоянию на 01.01.2017</c:v>
                </c:pt>
                <c:pt idx="4">
                  <c:v>по состоянию на 01.01.2018</c:v>
                </c:pt>
                <c:pt idx="5">
                  <c:v>по состоянию на 01.01.2019</c:v>
                </c:pt>
                <c:pt idx="6">
                  <c:v>по состоянию на 01.01.2020</c:v>
                </c:pt>
                <c:pt idx="7">
                  <c:v>по состоянию на 01.01.2021</c:v>
                </c:pt>
                <c:pt idx="8">
                  <c:v>по состоянию на 01.01.2022</c:v>
                </c:pt>
                <c:pt idx="9">
                  <c:v>по состоянию на 01.01.2023</c:v>
                </c:pt>
                <c:pt idx="10">
                  <c:v>по состоянию на 01.01.2024</c:v>
                </c:pt>
              </c:strCache>
            </c:strRef>
          </c:cat>
          <c:val>
            <c:numRef>
              <c:f>Лист1!$B$124:$B$134</c:f>
              <c:numCache>
                <c:formatCode>_-* #,##0.0\ _₽_-;\-* #,##0.0\ _₽_-;_-* "-"??\ _₽_-;_-@_-</c:formatCode>
                <c:ptCount val="11"/>
                <c:pt idx="0">
                  <c:v>2635.2</c:v>
                </c:pt>
                <c:pt idx="1">
                  <c:v>2426.8000000000002</c:v>
                </c:pt>
                <c:pt idx="2">
                  <c:v>2267.6</c:v>
                </c:pt>
                <c:pt idx="3">
                  <c:v>2267.6</c:v>
                </c:pt>
                <c:pt idx="4">
                  <c:v>2267.5</c:v>
                </c:pt>
                <c:pt idx="5">
                  <c:v>2230.5</c:v>
                </c:pt>
                <c:pt idx="6">
                  <c:v>2035.7</c:v>
                </c:pt>
                <c:pt idx="7">
                  <c:v>1777.9</c:v>
                </c:pt>
                <c:pt idx="8">
                  <c:v>1602.2</c:v>
                </c:pt>
                <c:pt idx="9">
                  <c:v>1443.7</c:v>
                </c:pt>
                <c:pt idx="10">
                  <c:v>918.9</c:v>
                </c:pt>
              </c:numCache>
            </c:numRef>
          </c:val>
        </c:ser>
        <c:dLbls>
          <c:showVal val="1"/>
        </c:dLbls>
        <c:shape val="box"/>
        <c:axId val="128361984"/>
        <c:axId val="128363520"/>
        <c:axId val="0"/>
      </c:bar3DChart>
      <c:catAx>
        <c:axId val="128361984"/>
        <c:scaling>
          <c:orientation val="minMax"/>
        </c:scaling>
        <c:axPos val="b"/>
        <c:majorTickMark val="none"/>
        <c:tickLblPos val="nextTo"/>
        <c:crossAx val="128363520"/>
        <c:crosses val="autoZero"/>
        <c:auto val="1"/>
        <c:lblAlgn val="ctr"/>
        <c:lblOffset val="100"/>
      </c:catAx>
      <c:valAx>
        <c:axId val="128363520"/>
        <c:scaling>
          <c:orientation val="minMax"/>
        </c:scaling>
        <c:delete val="1"/>
        <c:axPos val="l"/>
        <c:numFmt formatCode="_-* #,##0.0\ _₽_-;\-* #,##0.0\ _₽_-;_-* &quot;-&quot;??\ _₽_-;_-@_-" sourceLinked="1"/>
        <c:tickLblPos val="nextTo"/>
        <c:crossAx val="128361984"/>
        <c:crosses val="autoZero"/>
        <c:crossBetween val="between"/>
      </c:valAx>
    </c:plotArea>
    <c:plotVisOnly val="1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0.82787</cdr:x>
      <cdr:y>0.12743</cdr:y>
    </cdr:from>
    <cdr:to>
      <cdr:x>1</cdr:x>
      <cdr:y>0.24078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15238" y="500066"/>
          <a:ext cx="1500198" cy="4448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800" dirty="0" smtClean="0">
              <a:effectLst>
                <a:glow rad="63500">
                  <a:schemeClr val="accent6">
                    <a:satMod val="175000"/>
                    <a:alpha val="40000"/>
                  </a:schemeClr>
                </a:glow>
                <a:innerShdw blurRad="114300">
                  <a:prstClr val="black"/>
                </a:innerShdw>
              </a:effectLst>
              <a:latin typeface="Times New Roman" pitchFamily="18" charset="0"/>
              <a:cs typeface="Times New Roman" pitchFamily="18" charset="0"/>
            </a:rPr>
            <a:t>млн. рублей</a:t>
          </a:r>
          <a:endParaRPr lang="ru-RU" sz="1800" dirty="0">
            <a:effectLst>
              <a:glow rad="63500">
                <a:schemeClr val="accent6">
                  <a:satMod val="175000"/>
                  <a:alpha val="40000"/>
                </a:schemeClr>
              </a:glow>
              <a:innerShdw blurRad="114300">
                <a:prstClr val="black"/>
              </a:innerShdw>
            </a:effectLst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0.19266</cdr:x>
      <cdr:y>0.02062</cdr:y>
    </cdr:from>
    <cdr:to>
      <cdr:x>0.41284</cdr:x>
      <cdr:y>0.12371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500198" y="85716"/>
          <a:ext cx="1714512" cy="42861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34 350,9</a:t>
          </a:r>
          <a:endParaRPr lang="ru-RU" sz="2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0.59633</cdr:x>
      <cdr:y>0.24398</cdr:y>
    </cdr:from>
    <cdr:to>
      <cdr:x>0.77982</cdr:x>
      <cdr:y>0.36426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4643470" y="1014410"/>
          <a:ext cx="1428812" cy="50007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11 863,5</a:t>
          </a:r>
          <a:endParaRPr lang="ru-RU" sz="2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0.15126</cdr:x>
      <cdr:y>0.79365</cdr:y>
    </cdr:from>
    <cdr:to>
      <cdr:x>0.35126</cdr:x>
      <cdr:y>0.94259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85884" y="3571900"/>
          <a:ext cx="1700224" cy="6703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Исполнено              за 2023 год</a:t>
          </a:r>
        </a:p>
      </cdr:txBody>
    </cdr:sp>
  </cdr:relSizeAnchor>
  <cdr:relSizeAnchor xmlns:cdr="http://schemas.openxmlformats.org/drawingml/2006/chartDrawing">
    <cdr:from>
      <cdr:x>0.52101</cdr:x>
      <cdr:y>0.79365</cdr:y>
    </cdr:from>
    <cdr:to>
      <cdr:x>0.65144</cdr:x>
      <cdr:y>0.94259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429156" y="3571900"/>
          <a:ext cx="1108802" cy="6703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План на 2024 год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0.03361</cdr:x>
      <cdr:y>0.33333</cdr:y>
    </cdr:from>
    <cdr:to>
      <cdr:x>0.15966</cdr:x>
      <cdr:y>0.44444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285752" y="1500198"/>
          <a:ext cx="1071570" cy="50006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13 857,0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0.11765</cdr:x>
      <cdr:y>0.1746</cdr:y>
    </cdr:from>
    <cdr:to>
      <cdr:x>0.18487</cdr:x>
      <cdr:y>0.33333</cdr:y>
    </cdr:to>
    <cdr:sp macro="" textlink="">
      <cdr:nvSpPr>
        <cdr:cNvPr id="7" name="Прямая соединительная линия 6"/>
        <cdr:cNvSpPr/>
      </cdr:nvSpPr>
      <cdr:spPr>
        <a:xfrm xmlns:a="http://schemas.openxmlformats.org/drawingml/2006/main" rot="5400000">
          <a:off x="1000132" y="785818"/>
          <a:ext cx="571505" cy="71438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0.11765</cdr:x>
      <cdr:y>0.42857</cdr:y>
    </cdr:from>
    <cdr:to>
      <cdr:x>0.18487</cdr:x>
      <cdr:y>0.65079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 rot="16200000" flipV="1">
          <a:off x="1000131" y="1928826"/>
          <a:ext cx="571505" cy="100013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CF58EDC7-6318-46BE-B9A0-A91CAEA0C6E6}" type="datetimeFigureOut">
              <a:rPr lang="ru-RU" smtClean="0"/>
              <a:pPr/>
              <a:t>04.07.2024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0763" tIns="45382" rIns="90763" bIns="4538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F4E2D049-9E5D-4067-8F75-FACB62C3B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59BBC9-1F51-4846-883E-D57DFAA391DB}" type="slidenum">
              <a:rPr lang="en-GB"/>
              <a:pPr>
                <a:defRPr/>
              </a:pPr>
              <a:t>36</a:t>
            </a:fld>
            <a:endParaRPr lang="en-GB"/>
          </a:p>
        </p:txBody>
      </p:sp>
      <p:sp>
        <p:nvSpPr>
          <p:cNvPr id="11267" name="Text Box 1"/>
          <p:cNvSpPr txBox="1">
            <a:spLocks noChangeArrowheads="1"/>
          </p:cNvSpPr>
          <p:nvPr/>
        </p:nvSpPr>
        <p:spPr bwMode="auto">
          <a:xfrm>
            <a:off x="895350" y="741363"/>
            <a:ext cx="4948238" cy="36972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876" tIns="45438" rIns="90876" bIns="45438" anchor="ctr"/>
          <a:lstStyle/>
          <a:p>
            <a:endParaRPr lang="ru-RU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3100" y="4684713"/>
            <a:ext cx="5373688" cy="4425950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04.07.2024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04.07.2024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7.png"/><Relationship Id="rId28" Type="http://schemas.openxmlformats.org/officeDocument/2006/relationships/image" Target="../media/image506.svg"/><Relationship Id="rId22" Type="http://schemas.openxmlformats.org/officeDocument/2006/relationships/image" Target="../media/image50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0.svg"/><Relationship Id="rId18" Type="http://schemas.openxmlformats.org/officeDocument/2006/relationships/image" Target="../media/image496.svg"/><Relationship Id="rId33" Type="http://schemas.openxmlformats.org/officeDocument/2006/relationships/image" Target="../media/image3.png"/><Relationship Id="rId2" Type="http://schemas.openxmlformats.org/officeDocument/2006/relationships/image" Target="../media/image15.png"/><Relationship Id="rId29" Type="http://schemas.openxmlformats.org/officeDocument/2006/relationships/image" Target="../media/image5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8.svg"/><Relationship Id="rId32" Type="http://schemas.openxmlformats.org/officeDocument/2006/relationships/image" Target="../media/image150.svg"/><Relationship Id="rId23" Type="http://schemas.openxmlformats.org/officeDocument/2006/relationships/image" Target="../media/image16.png"/><Relationship Id="rId28" Type="http://schemas.openxmlformats.org/officeDocument/2006/relationships/image" Target="../media/image18.png"/><Relationship Id="rId31" Type="http://schemas.openxmlformats.org/officeDocument/2006/relationships/image" Target="../media/image20.png"/><Relationship Id="rId22" Type="http://schemas.openxmlformats.org/officeDocument/2006/relationships/image" Target="../media/image46.svg"/><Relationship Id="rId27" Type="http://schemas.openxmlformats.org/officeDocument/2006/relationships/image" Target="../media/image17.png"/><Relationship Id="rId30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1" Type="http://schemas.openxmlformats.org/officeDocument/2006/relationships/image" Target="../media/image26.png"/><Relationship Id="rId2" Type="http://schemas.openxmlformats.org/officeDocument/2006/relationships/chart" Target="../charts/chart1.xml"/><Relationship Id="rId20" Type="http://schemas.openxmlformats.org/officeDocument/2006/relationships/image" Target="../media/image498.svg"/><Relationship Id="rId16" Type="http://schemas.openxmlformats.org/officeDocument/2006/relationships/image" Target="../media/image494.svg"/><Relationship Id="rId29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8" Type="http://schemas.openxmlformats.org/officeDocument/2006/relationships/image" Target="../media/image506.svg"/><Relationship Id="rId2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76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1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5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24" Type="http://schemas.openxmlformats.org/officeDocument/2006/relationships/image" Target="../media/image48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20" Type="http://schemas.openxmlformats.org/officeDocument/2006/relationships/image" Target="../media/image498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astrgorod.ru/" TargetMode="External"/><Relationship Id="rId2" Type="http://schemas.openxmlformats.org/officeDocument/2006/relationships/hyperlink" Target="http://administration.astrgorod.ru/node/2628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3.png"/><Relationship Id="rId4" Type="http://schemas.openxmlformats.org/officeDocument/2006/relationships/image" Target="../media/image44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DFomin\Рабочий стол\Бюджет для граждан\Картинки\Герб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2285992"/>
            <a:ext cx="1905000" cy="23241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00034" y="1714488"/>
            <a:ext cx="57150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  <a:latin typeface="Century" pitchFamily="18" charset="0"/>
              </a:rPr>
              <a:t>БЮДЖЕТ ДЛЯ ГРАЖДАН</a:t>
            </a:r>
            <a:endParaRPr lang="ru-RU" sz="6600" b="1" dirty="0">
              <a:solidFill>
                <a:schemeClr val="accent1">
                  <a:lumMod val="75000"/>
                </a:schemeClr>
              </a:solidFill>
              <a:latin typeface="Century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1429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Century" pitchFamily="18" charset="0"/>
              </a:rPr>
              <a:t>Муниципальное образование</a:t>
            </a:r>
          </a:p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Century" pitchFamily="18" charset="0"/>
              </a:rPr>
              <a:t> «Городской округ город Астрахань»</a:t>
            </a:r>
            <a:endParaRPr lang="ru-RU" sz="2800" dirty="0">
              <a:solidFill>
                <a:schemeClr val="accent1">
                  <a:lumMod val="75000"/>
                </a:schemeClr>
              </a:solidFill>
              <a:latin typeface="Century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86182" y="5715016"/>
            <a:ext cx="1500198" cy="46166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2024 год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643570" y="5072074"/>
            <a:ext cx="2928958" cy="857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Номинация: фокус-взгляд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4643446"/>
            <a:ext cx="72866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Информационный сборник, который познакомит граждан города с основными положениями главного финансового документа муниципального образования «Городской округ город Астрахань»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муниципального округа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«Бюджет для граждан» нацелен на широкий круг пользователей – всех граждан муниципального образования «Городской округ город Астрахань», интересы которых в той или иной мере затронуты бюджетом.</a:t>
            </a: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finiii\Otdel probud\2024\Бюджет для граждан 2024\Картинки\бюджет для граждан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071546"/>
            <a:ext cx="7643866" cy="29940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14348" y="3970856"/>
            <a:ext cx="7786742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  <a:headEnd/>
            <a:tailEnd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Бюджет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муниципального образования «Городской округ город Астрахань»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форма  образования и расходования денежных средств, предназначенных для финансового обеспечения задач и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функций города Астрахани.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29058" y="500042"/>
            <a:ext cx="464347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6000" b="1" dirty="0" smtClean="0">
                <a:solidFill>
                  <a:srgbClr val="002060"/>
                </a:solidFill>
                <a:latin typeface="Century" pitchFamily="18" charset="0"/>
                <a:ea typeface="Calibri" pitchFamily="34" charset="0"/>
                <a:cs typeface="Times New Roman" pitchFamily="18" charset="0"/>
              </a:rPr>
              <a:t>ЧТО ТАКОЕ БЮДЖЕТ?</a:t>
            </a:r>
          </a:p>
        </p:txBody>
      </p:sp>
      <p:pic>
        <p:nvPicPr>
          <p:cNvPr id="7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https://spvkusa.ru/image/catalog/deng8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071546"/>
            <a:ext cx="2723311" cy="230128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214290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Century" pitchFamily="18" charset="0"/>
              </a:rPr>
              <a:t>Бюджет      </a:t>
            </a:r>
            <a:endParaRPr lang="ru-RU" sz="3600" b="1" dirty="0">
              <a:latin typeface="Century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1714488"/>
            <a:ext cx="457203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              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поступающие в бюджет денежные средства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43438" y="1500174"/>
            <a:ext cx="4286280" cy="785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–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денежные средства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1000100" y="2357430"/>
            <a:ext cx="2246312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Налоговые доходы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42910" y="3214686"/>
            <a:ext cx="3714776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Поступления от уплаты налогов предусмотренных налоговым законодательством РФ федеральные, региональные и местные налоги и сборы, а также пени и штрафы.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AutoShape 2"/>
          <p:cNvSpPr>
            <a:spLocks noChangeArrowheads="1"/>
          </p:cNvSpPr>
          <p:nvPr/>
        </p:nvSpPr>
        <p:spPr bwMode="auto">
          <a:xfrm>
            <a:off x="1071538" y="4143380"/>
            <a:ext cx="2246312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Неналоговые доходы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14348" y="4857760"/>
            <a:ext cx="3714776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Иные поступления предусмотренные налоговым законодательством Российской Федерации.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AutoShape 2"/>
          <p:cNvSpPr>
            <a:spLocks noChangeArrowheads="1"/>
          </p:cNvSpPr>
          <p:nvPr/>
        </p:nvSpPr>
        <p:spPr bwMode="auto">
          <a:xfrm>
            <a:off x="928662" y="5572140"/>
            <a:ext cx="2500330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Безвозмездные поступления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85786" y="6072206"/>
            <a:ext cx="3714776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Поступления из вышестоящих бюджетов.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AutoShape 2"/>
          <p:cNvSpPr>
            <a:spLocks noChangeArrowheads="1"/>
          </p:cNvSpPr>
          <p:nvPr/>
        </p:nvSpPr>
        <p:spPr bwMode="auto">
          <a:xfrm>
            <a:off x="4643438" y="2357430"/>
            <a:ext cx="2246312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Публичные обязательства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AutoShape 2"/>
          <p:cNvSpPr>
            <a:spLocks noChangeArrowheads="1"/>
          </p:cNvSpPr>
          <p:nvPr/>
        </p:nvSpPr>
        <p:spPr bwMode="auto">
          <a:xfrm>
            <a:off x="6786578" y="2857496"/>
            <a:ext cx="2246312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Образование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AutoShape 2"/>
          <p:cNvSpPr>
            <a:spLocks noChangeArrowheads="1"/>
          </p:cNvSpPr>
          <p:nvPr/>
        </p:nvSpPr>
        <p:spPr bwMode="auto">
          <a:xfrm>
            <a:off x="4500562" y="3286124"/>
            <a:ext cx="2246312" cy="57150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Физическая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культура и спорт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AutoShape 2"/>
          <p:cNvSpPr>
            <a:spLocks noChangeArrowheads="1"/>
          </p:cNvSpPr>
          <p:nvPr/>
        </p:nvSpPr>
        <p:spPr bwMode="auto">
          <a:xfrm>
            <a:off x="6500826" y="4000504"/>
            <a:ext cx="2460626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Национальная безопасность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AutoShape 2"/>
          <p:cNvSpPr>
            <a:spLocks noChangeArrowheads="1"/>
          </p:cNvSpPr>
          <p:nvPr/>
        </p:nvSpPr>
        <p:spPr bwMode="auto">
          <a:xfrm>
            <a:off x="4572000" y="4500570"/>
            <a:ext cx="2246312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Национальная экономика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2"/>
          <p:cNvSpPr>
            <a:spLocks noChangeArrowheads="1"/>
          </p:cNvSpPr>
          <p:nvPr/>
        </p:nvSpPr>
        <p:spPr bwMode="auto">
          <a:xfrm>
            <a:off x="7429520" y="4572008"/>
            <a:ext cx="1531932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ЖКХ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AutoShape 2"/>
          <p:cNvSpPr>
            <a:spLocks noChangeArrowheads="1"/>
          </p:cNvSpPr>
          <p:nvPr/>
        </p:nvSpPr>
        <p:spPr bwMode="auto">
          <a:xfrm>
            <a:off x="5286380" y="5072074"/>
            <a:ext cx="2428892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Культура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AutoShape 2"/>
          <p:cNvSpPr>
            <a:spLocks noChangeArrowheads="1"/>
          </p:cNvSpPr>
          <p:nvPr/>
        </p:nvSpPr>
        <p:spPr bwMode="auto">
          <a:xfrm>
            <a:off x="6572264" y="5643578"/>
            <a:ext cx="2389188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Капитальное строительство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AutoShape 2"/>
          <p:cNvSpPr>
            <a:spLocks noChangeArrowheads="1"/>
          </p:cNvSpPr>
          <p:nvPr/>
        </p:nvSpPr>
        <p:spPr bwMode="auto">
          <a:xfrm>
            <a:off x="4643438" y="6215082"/>
            <a:ext cx="2571768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Охрана окружающей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среды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2" name="Рисунок 31" descr="Стрелка: изгиб по часовой стрелке">
            <a:extLst>
              <a:ext uri="{FF2B5EF4-FFF2-40B4-BE49-F238E27FC236}">
                <a16:creationId xmlns="" xmlns:a16="http://schemas.microsoft.com/office/drawing/2014/main" id="{4F1E871A-CD53-4581-98FE-F5FCC2A155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rot="8213942">
            <a:off x="5832593" y="474751"/>
            <a:ext cx="914400" cy="914400"/>
          </a:xfrm>
          <a:prstGeom prst="rect">
            <a:avLst/>
          </a:prstGeom>
        </p:spPr>
      </p:pic>
      <p:pic>
        <p:nvPicPr>
          <p:cNvPr id="33" name="Рисунок 32" descr="Стрелка: изгиб против часовой стрелки">
            <a:extLst>
              <a:ext uri="{FF2B5EF4-FFF2-40B4-BE49-F238E27FC236}">
                <a16:creationId xmlns="" xmlns:a16="http://schemas.microsoft.com/office/drawing/2014/main" id="{11060C00-8D07-4B3E-AF4B-09A628B0D66D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 rot="15851829">
            <a:off x="2258429" y="615363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857224" y="642918"/>
            <a:ext cx="73122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Участие гражданина в бюджетном процессе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106" name="AutoShape 2"/>
          <p:cNvSpPr>
            <a:spLocks noChangeArrowheads="1"/>
          </p:cNvSpPr>
          <p:nvPr/>
        </p:nvSpPr>
        <p:spPr bwMode="auto">
          <a:xfrm>
            <a:off x="357158" y="2357430"/>
            <a:ext cx="2500330" cy="1285884"/>
          </a:xfrm>
          <a:prstGeom prst="roundRect">
            <a:avLst>
              <a:gd name="adj" fmla="val 16667"/>
            </a:avLst>
          </a:prstGeom>
          <a:ln>
            <a:solidFill>
              <a:schemeClr val="bg2">
                <a:lumMod val="50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ПОМОГАЕТ ФОРМИРОВАТЬ ДОХОДНУЮ ЧАСТЬ БЮДЖЕТА (НАЛОГОВЫЕ ДОХОДЫ)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107" name="AutoShape 3"/>
          <p:cNvSpPr>
            <a:spLocks noChangeArrowheads="1"/>
          </p:cNvSpPr>
          <p:nvPr/>
        </p:nvSpPr>
        <p:spPr bwMode="auto">
          <a:xfrm>
            <a:off x="1142976" y="3857628"/>
            <a:ext cx="785818" cy="571500"/>
          </a:xfrm>
          <a:prstGeom prst="upArrow">
            <a:avLst>
              <a:gd name="adj1" fmla="val 50000"/>
              <a:gd name="adj2" fmla="val 37500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7108" name="AutoShape 4"/>
          <p:cNvSpPr>
            <a:spLocks noChangeArrowheads="1"/>
          </p:cNvSpPr>
          <p:nvPr/>
        </p:nvSpPr>
        <p:spPr bwMode="auto">
          <a:xfrm flipH="1">
            <a:off x="2857488" y="3214686"/>
            <a:ext cx="2857520" cy="1247775"/>
          </a:xfrm>
          <a:prstGeom prst="downArrow">
            <a:avLst>
              <a:gd name="adj1" fmla="val 50000"/>
              <a:gd name="adj2" fmla="val 25000"/>
            </a:avLst>
          </a:prstGeom>
          <a:ln>
            <a:solidFill>
              <a:schemeClr val="bg2">
                <a:lumMod val="50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КАК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ПОЛУЧАТЕЛЬ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СОЦИАЛЬНЫХ ГАРАНТИЙ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5572132" y="1071801"/>
            <a:ext cx="3357554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Каждый житель г. Астрахани является участником формирования бюджета муниципального образования «Городской округ город Астрахань», с одной стороны, как участник производственного процесса, как налогоплательщик, наполняя доходы бюджета, с другой – он получает часть расходов как потребитель общественных услуг.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Популярной</a:t>
            </a:r>
            <a:r>
              <a:rPr lang="en-US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формой участия граждан в управлении являются публичные слушания. Основная цель проводимых публичных слушаний – это обеспечение прозрачности (открытости) при подготовке проекта бюджета и при отчете об исполнении бюджета муниципального образования «Городской округ город Астрахань».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D:\Дизайн ЦСА\ф.с. А.О\ОБЛАКО\4. Дополнительные элементы\1. Логотипы\Образование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50" y="4714884"/>
            <a:ext cx="998078" cy="6732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D:\Дизайн ЦСА\ф.с. А.О\ОБЛАКО\4. Дополнительные элементы\1. Логотипы\Медицин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44" y="5072074"/>
            <a:ext cx="956349" cy="6037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D:\Дизайн ЦСА\ф.с. А.О\ОБЛАКО\4. Дополнительные элементы\1. Логотипы\Благоустройство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14884"/>
            <a:ext cx="1000132" cy="6951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Стрелка вправо 17"/>
          <p:cNvSpPr/>
          <p:nvPr/>
        </p:nvSpPr>
        <p:spPr>
          <a:xfrm>
            <a:off x="357158" y="1285860"/>
            <a:ext cx="2428892" cy="928694"/>
          </a:xfrm>
          <a:prstGeom prst="rightArrow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налогоплательщик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https://uprostim.com/wp-content/uploads/2021/05/image17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5" y="4714884"/>
            <a:ext cx="2071702" cy="1338579"/>
          </a:xfrm>
          <a:prstGeom prst="rect">
            <a:avLst/>
          </a:prstGeom>
          <a:noFill/>
        </p:spPr>
      </p:pic>
      <p:pic>
        <p:nvPicPr>
          <p:cNvPr id="28676" name="Picture 4" descr="\\finiii\Otdel probud\2024\Бюджет для граждан 2024\Картинки\кошелечек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57554" y="1142984"/>
            <a:ext cx="1928826" cy="204876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трелка вправо 24"/>
          <p:cNvSpPr/>
          <p:nvPr/>
        </p:nvSpPr>
        <p:spPr>
          <a:xfrm>
            <a:off x="428596" y="3429000"/>
            <a:ext cx="2285984" cy="928694"/>
          </a:xfrm>
          <a:prstGeom prst="rightArrow">
            <a:avLst/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928662" y="5143512"/>
            <a:ext cx="2285984" cy="928694"/>
          </a:xfrm>
          <a:prstGeom prst="rightArrow">
            <a:avLst/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214282" y="1643050"/>
            <a:ext cx="2071702" cy="928694"/>
          </a:xfrm>
          <a:prstGeom prst="rightArrow">
            <a:avLst/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Трапеция 17"/>
          <p:cNvSpPr/>
          <p:nvPr/>
        </p:nvSpPr>
        <p:spPr>
          <a:xfrm rot="10800000">
            <a:off x="5143504" y="5000636"/>
            <a:ext cx="3714776" cy="1214446"/>
          </a:xfrm>
          <a:prstGeom prst="trapezoid">
            <a:avLst>
              <a:gd name="adj" fmla="val 0"/>
            </a:avLst>
          </a:prstGeom>
          <a:solidFill>
            <a:srgbClr val="FF0000">
              <a:alpha val="9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928662" y="214290"/>
            <a:ext cx="7215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Century" pitchFamily="18" charset="0"/>
              </a:rPr>
              <a:t>Структура бюджетной системы Российской Федерации</a:t>
            </a:r>
            <a:endParaRPr lang="ru-RU" sz="3600" b="1" dirty="0">
              <a:latin typeface="Century" pitchFamily="18" charset="0"/>
            </a:endParaRPr>
          </a:p>
        </p:txBody>
      </p:sp>
      <p:sp>
        <p:nvSpPr>
          <p:cNvPr id="5" name="Трапеция 4"/>
          <p:cNvSpPr/>
          <p:nvPr/>
        </p:nvSpPr>
        <p:spPr>
          <a:xfrm rot="10800000">
            <a:off x="4572000" y="3286124"/>
            <a:ext cx="4286280" cy="1143008"/>
          </a:xfrm>
          <a:prstGeom prst="trapezoid">
            <a:avLst>
              <a:gd name="adj" fmla="val 0"/>
            </a:avLst>
          </a:prstGeom>
          <a:solidFill>
            <a:srgbClr val="0070C0">
              <a:alpha val="9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/>
          <p:cNvSpPr/>
          <p:nvPr/>
        </p:nvSpPr>
        <p:spPr>
          <a:xfrm rot="10800000">
            <a:off x="4000496" y="1571612"/>
            <a:ext cx="4857784" cy="1143008"/>
          </a:xfrm>
          <a:prstGeom prst="trapezoid">
            <a:avLst>
              <a:gd name="adj" fmla="val 0"/>
            </a:avLst>
          </a:prstGeom>
          <a:solidFill>
            <a:schemeClr val="bg1">
              <a:alpha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 extrusionH="12700" contourW="12700">
            <a:bevelT w="127000" h="127000"/>
            <a:bevelB w="127000" h="127000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286248" y="1928802"/>
            <a:ext cx="4286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Федеральный бюджет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3438" y="3429000"/>
            <a:ext cx="4143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Бюджет субъекта РФ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(Астраханская область)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29190" y="4929198"/>
            <a:ext cx="40005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Местный бюджет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(Бюджет МО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«Городской округ город Астрахань»)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7158" y="3643314"/>
            <a:ext cx="2214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 уровень: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85786" y="5357826"/>
            <a:ext cx="22145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 уровень: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57158" y="1857364"/>
            <a:ext cx="19288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 уровень: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 descr="C:\Documents and Settings\DFomin\Рабочий стол\Бюджет для граждан\Картинки\Герб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5000636"/>
            <a:ext cx="1112559" cy="135732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Рисунок 20" descr="Герб_Астраханской_области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571744"/>
            <a:ext cx="1071570" cy="2206764"/>
          </a:xfrm>
          <a:prstGeom prst="rect">
            <a:avLst/>
          </a:prstGeom>
        </p:spPr>
      </p:pic>
      <p:pic>
        <p:nvPicPr>
          <p:cNvPr id="22" name="Рисунок 21" descr="Рерб РФ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7422" y="1500174"/>
            <a:ext cx="1047046" cy="1241591"/>
          </a:xfrm>
          <a:prstGeom prst="rect">
            <a:avLst/>
          </a:prstGeom>
        </p:spPr>
      </p:pic>
      <p:pic>
        <p:nvPicPr>
          <p:cNvPr id="19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14290"/>
            <a:ext cx="807249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Этапы бюджетного процесса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2857496"/>
            <a:ext cx="2428891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Составление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проекта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43174" y="1000108"/>
            <a:ext cx="3286148" cy="13849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Рассмотрение и утверждение бюджета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86446" y="2857496"/>
            <a:ext cx="3143304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и контроль за исполнением бюджета</a:t>
            </a:r>
          </a:p>
        </p:txBody>
      </p:sp>
      <p:pic>
        <p:nvPicPr>
          <p:cNvPr id="14" name="Рисунок 13" descr="Учитель">
            <a:extLst>
              <a:ext uri="{FF2B5EF4-FFF2-40B4-BE49-F238E27FC236}">
                <a16:creationId xmlns="" xmlns:a16="http://schemas.microsoft.com/office/drawing/2014/main" id="{CF4ED9F6-E846-454A-8C89-D087E05746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428992" y="2357430"/>
            <a:ext cx="1714512" cy="1714512"/>
          </a:xfrm>
          <a:prstGeom prst="rect">
            <a:avLst/>
          </a:prstGeom>
        </p:spPr>
      </p:pic>
      <p:pic>
        <p:nvPicPr>
          <p:cNvPr id="16" name="Рисунок 15" descr="Команда">
            <a:extLst>
              <a:ext uri="{FF2B5EF4-FFF2-40B4-BE49-F238E27FC236}">
                <a16:creationId xmlns="" xmlns:a16="http://schemas.microsoft.com/office/drawing/2014/main" id="{BB0A6775-7C3D-47A7-A3C4-3579D304488A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571868" y="4357694"/>
            <a:ext cx="1643074" cy="1643074"/>
          </a:xfrm>
          <a:prstGeom prst="rect">
            <a:avLst/>
          </a:prstGeom>
        </p:spPr>
      </p:pic>
      <p:pic>
        <p:nvPicPr>
          <p:cNvPr id="18" name="Объект 4" descr="Гистограмма">
            <a:extLst>
              <a:ext uri="{FF2B5EF4-FFF2-40B4-BE49-F238E27FC236}">
                <a16:creationId xmlns="" xmlns:a16="http://schemas.microsoft.com/office/drawing/2014/main" id="{0B9E5061-5FA1-43A8-BA1D-BA491ADC880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5074" y="4572008"/>
            <a:ext cx="1500198" cy="1500198"/>
          </a:xfrm>
          <a:prstGeom prst="rect">
            <a:avLst/>
          </a:prstGeom>
        </p:spPr>
      </p:pic>
      <p:pic>
        <p:nvPicPr>
          <p:cNvPr id="20" name="Рисунок 19" descr="Пользователи">
            <a:extLst>
              <a:ext uri="{FF2B5EF4-FFF2-40B4-BE49-F238E27FC236}">
                <a16:creationId xmlns="" xmlns:a16="http://schemas.microsoft.com/office/drawing/2014/main" id="{FDA8A251-C8AF-4F1D-AF4A-D9834866CE90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7500958" y="5643578"/>
            <a:ext cx="914400" cy="914400"/>
          </a:xfrm>
          <a:prstGeom prst="rect">
            <a:avLst/>
          </a:prstGeom>
        </p:spPr>
      </p:pic>
      <p:pic>
        <p:nvPicPr>
          <p:cNvPr id="21" name="Рисунок 20" descr="Стрелка: поворот вправо">
            <a:extLst>
              <a:ext uri="{FF2B5EF4-FFF2-40B4-BE49-F238E27FC236}">
                <a16:creationId xmlns="" xmlns:a16="http://schemas.microsoft.com/office/drawing/2014/main" id="{2825850B-8B5C-4B4F-AB54-C41BF0D00006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16200000">
            <a:off x="928662" y="1357298"/>
            <a:ext cx="1414466" cy="141446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2" name="Рисунок 21" descr="Стрелка: поворот вправо">
            <a:extLst>
              <a:ext uri="{FF2B5EF4-FFF2-40B4-BE49-F238E27FC236}">
                <a16:creationId xmlns="" xmlns:a16="http://schemas.microsoft.com/office/drawing/2014/main" id="{2825850B-8B5C-4B4F-AB54-C41BF0D00006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429388" y="1357298"/>
            <a:ext cx="1414466" cy="1414466"/>
          </a:xfrm>
          <a:prstGeom prst="rect">
            <a:avLst/>
          </a:prstGeom>
        </p:spPr>
      </p:pic>
      <p:pic>
        <p:nvPicPr>
          <p:cNvPr id="23" name="Рисунок 22" descr="Газета">
            <a:extLst>
              <a:ext uri="{FF2B5EF4-FFF2-40B4-BE49-F238E27FC236}">
                <a16:creationId xmlns="" xmlns:a16="http://schemas.microsoft.com/office/drawing/2014/main" id="{9B4EF57A-4F29-430B-927E-22F287700BB7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28596" y="4357694"/>
            <a:ext cx="1857388" cy="1857388"/>
          </a:xfrm>
          <a:prstGeom prst="rect">
            <a:avLst/>
          </a:prstGeom>
        </p:spPr>
      </p:pic>
      <p:pic>
        <p:nvPicPr>
          <p:cNvPr id="1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58" y="357166"/>
            <a:ext cx="8358246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Бюджет муниципального образования «Городской округ город Астрахань» на 2024 год и на плановый период 20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5 и 2026 годов сформирован на основании:</a:t>
            </a:r>
          </a:p>
          <a:p>
            <a:pPr algn="just"/>
            <a:endParaRPr lang="ru-RU" sz="20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действующего законодательства Российской Федерации;</a:t>
            </a:r>
          </a:p>
          <a:p>
            <a:pPr algn="just"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распоряжение администрации муниципального образования «Город Астрахань»  от 05.09.2023 № 1495-р «Об основных направлениях бюджетной и налоговой политики муниципального образования «Город Астрахань» на 2024 год и на плановый период 20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 и 2026 годов».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2714612" y="214290"/>
            <a:ext cx="3714776" cy="428628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СБАЛАНСИРОВАННОСТЬ БЮДЖЕТА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2226" name="Picture 2" descr="https://userscontent2.emaze.com/images/8ff58aac-0c9e-4727-814d-4b9d53a01210/052c40a7-0518-49a4-b53f-9c2464181c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571480"/>
            <a:ext cx="1285884" cy="128588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357422" y="928670"/>
            <a:ext cx="135732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29256" y="928670"/>
            <a:ext cx="135732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3214678" y="1643050"/>
            <a:ext cx="2571768" cy="428628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ПРОФИЦИТ БЮДЖЕТА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43042" y="2285992"/>
            <a:ext cx="100013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28" name="Picture 4" descr="http://luxembourg-travel.ru/sites/default/files/nex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3000372"/>
            <a:ext cx="571504" cy="571505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929058" y="2357430"/>
            <a:ext cx="1071570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786446" y="2357430"/>
            <a:ext cx="3071834" cy="142876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превышении доходов над расходами принимается решение, как их использовать (например, накапливать резервы, остатки, погашать долг).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AutoShape 2"/>
          <p:cNvSpPr>
            <a:spLocks noChangeArrowheads="1"/>
          </p:cNvSpPr>
          <p:nvPr/>
        </p:nvSpPr>
        <p:spPr bwMode="auto">
          <a:xfrm>
            <a:off x="3286116" y="4000504"/>
            <a:ext cx="2571768" cy="428628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latin typeface="Times New Roman" pitchFamily="18" charset="0"/>
                <a:cs typeface="Arial" pitchFamily="34" charset="0"/>
              </a:rPr>
              <a:t>ДЕ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ФИЦИТ БЮДЖЕТА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262" name="AutoShape 38" descr="https://mechtayte.ru/wp-content/uploads/2016/02/kak-zarjadit-koshelek-na-dengi-i-bogatstv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64" name="AutoShape 40" descr="https://mechtayte.ru/wp-content/uploads/2016/02/kak-zarjadit-koshelek-na-dengi-i-bogatstv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66" name="AutoShape 42" descr="https://mechtayte.ru/wp-content/uploads/2016/02/kak-zarjadit-koshelek-na-dengi-i-bogatstv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1714480" y="4429132"/>
            <a:ext cx="100013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929058" y="4572008"/>
            <a:ext cx="1071570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0" name="Picture 4" descr="http://luxembourg-travel.ru/sites/default/files/nex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3143240" y="5143512"/>
            <a:ext cx="571504" cy="571505"/>
          </a:xfrm>
          <a:prstGeom prst="rect">
            <a:avLst/>
          </a:prstGeom>
          <a:noFill/>
        </p:spPr>
      </p:pic>
      <p:sp>
        <p:nvSpPr>
          <p:cNvPr id="51" name="Прямоугольник 50"/>
          <p:cNvSpPr/>
          <p:nvPr/>
        </p:nvSpPr>
        <p:spPr>
          <a:xfrm>
            <a:off x="5857884" y="4643446"/>
            <a:ext cx="3000396" cy="142876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превышении расходов над доходами принимается решение об источниках покрытия дефицита (например, использовать имеющиеся накопления, остатки, взять в долг).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 descr="https://freepngclipart.com/download/money/68900-gold-money-coins-bag-vector-of-coi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52" y="2428868"/>
            <a:ext cx="1714512" cy="1714512"/>
          </a:xfrm>
          <a:prstGeom prst="rect">
            <a:avLst/>
          </a:prstGeom>
          <a:noFill/>
        </p:spPr>
      </p:pic>
      <p:pic>
        <p:nvPicPr>
          <p:cNvPr id="31" name="Picture 2" descr="https://freepngclipart.com/download/money/68900-gold-money-coins-bag-vector-of-coi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4414" y="4500570"/>
            <a:ext cx="1714512" cy="1714512"/>
          </a:xfrm>
          <a:prstGeom prst="rect">
            <a:avLst/>
          </a:prstGeom>
          <a:noFill/>
        </p:spPr>
      </p:pic>
      <p:pic>
        <p:nvPicPr>
          <p:cNvPr id="24580" name="Picture 4" descr="https://gas-kvas.com/grafic/uploads/posts/2024-01/gas-kvas-com-p-dengi-na-prozrachnom-fone-dlya-detei-3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9058" y="2786058"/>
            <a:ext cx="1000132" cy="1000132"/>
          </a:xfrm>
          <a:prstGeom prst="rect">
            <a:avLst/>
          </a:prstGeom>
          <a:noFill/>
        </p:spPr>
      </p:pic>
      <p:pic>
        <p:nvPicPr>
          <p:cNvPr id="32" name="Picture 4" descr="https://gas-kvas.com/grafic/uploads/posts/2024-01/gas-kvas-com-p-dengi-na-prozrachnom-fone-dlya-detei-3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0496" y="4929198"/>
            <a:ext cx="1000132" cy="10001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/>
        </p:nvGraphicFramePr>
        <p:xfrm>
          <a:off x="785786" y="214290"/>
          <a:ext cx="8215370" cy="3924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85720" y="4071942"/>
            <a:ext cx="850112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Доходы – Расходы = Дефицит (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Если расходная часть бюджета превышает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доходную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то бюджет сводится с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дефицитом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Превышение доходов над расходами образует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положительный остаток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бюджета (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 descr="Стрелка: прямо">
            <a:extLst>
              <a:ext uri="{FF2B5EF4-FFF2-40B4-BE49-F238E27FC236}">
                <a16:creationId xmlns:a16="http://schemas.microsoft.com/office/drawing/2014/main" xmlns="" id="{928240EE-CA57-4C7A-8847-409AB29CF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 rot="10800000">
            <a:off x="928662" y="1857364"/>
            <a:ext cx="857256" cy="857256"/>
          </a:xfrm>
          <a:prstGeom prst="rect">
            <a:avLst/>
          </a:prstGeom>
        </p:spPr>
      </p:pic>
      <p:pic>
        <p:nvPicPr>
          <p:cNvPr id="19" name="Рисунок 18" descr="Стрелка: прямо">
            <a:extLst>
              <a:ext uri="{FF2B5EF4-FFF2-40B4-BE49-F238E27FC236}">
                <a16:creationId xmlns:a16="http://schemas.microsoft.com/office/drawing/2014/main" xmlns="" id="{928240EE-CA57-4C7A-8847-409AB29CF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 rot="10800000">
            <a:off x="5429256" y="1928802"/>
            <a:ext cx="857256" cy="857256"/>
          </a:xfrm>
          <a:prstGeom prst="rect">
            <a:avLst/>
          </a:prstGeom>
        </p:spPr>
      </p:pic>
      <p:pic>
        <p:nvPicPr>
          <p:cNvPr id="20" name="Рисунок 19" descr="Стрелка: небольшой изгиб">
            <a:extLst>
              <a:ext uri="{FF2B5EF4-FFF2-40B4-BE49-F238E27FC236}">
                <a16:creationId xmlns:a16="http://schemas.microsoft.com/office/drawing/2014/main" xmlns="" id="{67E9E05D-7A52-437D-81E0-893A9141CA8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 rot="1499877">
            <a:off x="864726" y="1079047"/>
            <a:ext cx="914400" cy="914400"/>
          </a:xfrm>
          <a:prstGeom prst="rect">
            <a:avLst/>
          </a:prstGeom>
        </p:spPr>
      </p:pic>
      <p:pic>
        <p:nvPicPr>
          <p:cNvPr id="21" name="Рисунок 20" descr="Стрелка: небольшой изгиб">
            <a:extLst>
              <a:ext uri="{FF2B5EF4-FFF2-40B4-BE49-F238E27FC236}">
                <a16:creationId xmlns:a16="http://schemas.microsoft.com/office/drawing/2014/main" xmlns="" id="{67E9E05D-7A52-437D-81E0-893A9141CA8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 rot="1499877">
            <a:off x="5436758" y="2722121"/>
            <a:ext cx="914400" cy="914400"/>
          </a:xfrm>
          <a:prstGeom prst="rect">
            <a:avLst/>
          </a:prstGeom>
        </p:spPr>
      </p:pic>
      <p:pic>
        <p:nvPicPr>
          <p:cNvPr id="22" name="Рисунок 21" descr="Стрелка: изгиб против часовой стрелки">
            <a:extLst>
              <a:ext uri="{FF2B5EF4-FFF2-40B4-BE49-F238E27FC236}">
                <a16:creationId xmlns:a16="http://schemas.microsoft.com/office/drawing/2014/main" xmlns="" id="{11060C00-8D07-4B3E-AF4B-09A628B0D66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 rot="5235823">
            <a:off x="5450561" y="1092851"/>
            <a:ext cx="914400" cy="914400"/>
          </a:xfrm>
          <a:prstGeom prst="rect">
            <a:avLst/>
          </a:prstGeom>
        </p:spPr>
      </p:pic>
      <p:pic>
        <p:nvPicPr>
          <p:cNvPr id="23" name="Рисунок 22" descr="Стрелка: изгиб против часовой стрелки">
            <a:extLst>
              <a:ext uri="{FF2B5EF4-FFF2-40B4-BE49-F238E27FC236}">
                <a16:creationId xmlns:a16="http://schemas.microsoft.com/office/drawing/2014/main" xmlns="" id="{11060C00-8D07-4B3E-AF4B-09A628B0D66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 rot="5235823">
            <a:off x="878529" y="2593049"/>
            <a:ext cx="914400" cy="914400"/>
          </a:xfrm>
          <a:prstGeom prst="rect">
            <a:avLst/>
          </a:prstGeom>
        </p:spPr>
      </p:pic>
      <p:pic>
        <p:nvPicPr>
          <p:cNvPr id="24" name="Рисунок 23" descr="Стрелка: прямо">
            <a:extLst>
              <a:ext uri="{FF2B5EF4-FFF2-40B4-BE49-F238E27FC236}">
                <a16:creationId xmlns:a16="http://schemas.microsoft.com/office/drawing/2014/main" xmlns="" id="{928240EE-CA57-4C7A-8847-409AB29CF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 rot="10800000">
            <a:off x="3286116" y="1928802"/>
            <a:ext cx="857256" cy="857256"/>
          </a:xfrm>
          <a:prstGeom prst="rect">
            <a:avLst/>
          </a:prstGeom>
        </p:spPr>
      </p:pic>
      <p:pic>
        <p:nvPicPr>
          <p:cNvPr id="11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285728"/>
            <a:ext cx="5643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58" y="1857364"/>
            <a:ext cx="2428892" cy="6429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/>
              <a:t>НАЛОГОВЫЕ ДОХОДЫ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00364" y="1857364"/>
            <a:ext cx="2786082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/>
              <a:t>НЕНАЛОГОВЫЕ ДОХОДЫ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286512" y="1857364"/>
            <a:ext cx="2357454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/>
              <a:t>БЕЗВОЗМЕЗДНЫЕ ПОСТУПЛЕНИЯ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85720" y="2500306"/>
            <a:ext cx="2643206" cy="304698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Российской Федерации, например: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налог на доходы физических лиц;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акцизы;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налог на имущество физических лиц;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земельный налог;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другие.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28926" y="2500306"/>
            <a:ext cx="2786082" cy="403187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Поступления от уплаты других пошлин и сборов, установленных законодательством Российской Федерации, а также за нарушение законодательства, например: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доходы от использования муниципального имущества;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плата за негативное воздействие на окружающую среду;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штрафы за нарушение законодательства о налогах и сборах;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другие.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43636" y="2643182"/>
            <a:ext cx="2571768" cy="132343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(межбюджетные трансферты), организаций, граждан (кроме налоговых и неналоговых доходов).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5500694" y="3500438"/>
          <a:ext cx="3643306" cy="3214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42910" y="785794"/>
            <a:ext cx="7858180" cy="71508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5400" cap="rnd"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spc="50" dirty="0" smtClean="0">
                <a:ln w="12700" cmpd="sng">
                  <a:noFill/>
                  <a:prstDash val="solid"/>
                </a:ln>
                <a:solidFill>
                  <a:schemeClr val="tx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i="1" spc="50" dirty="0" smtClean="0">
                <a:ln w="12700" cmpd="sng">
                  <a:noFill/>
                  <a:prstDash val="solid"/>
                </a:ln>
                <a:solidFill>
                  <a:schemeClr val="tx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– безвозмездные и безвозвратные поступления денежных средств в бюджет.</a:t>
            </a:r>
            <a:endParaRPr lang="ru-RU" i="1" spc="50" dirty="0">
              <a:ln w="12700" cmpd="sng">
                <a:noFill/>
                <a:prstDash val="solid"/>
              </a:ln>
              <a:solidFill>
                <a:schemeClr val="tx1"/>
              </a:solidFill>
              <a:effectLst>
                <a:innerShdw blurRad="114300">
                  <a:prstClr val="black"/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 rot="5400000" flipH="1" flipV="1">
            <a:off x="5929322" y="4429132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 flipH="1" flipV="1">
            <a:off x="285720" y="5429264"/>
            <a:ext cx="1588" cy="1588"/>
          </a:xfrm>
          <a:prstGeom prst="line">
            <a:avLst/>
          </a:prstGeom>
          <a:ln w="63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3"/>
          <p:cNvSpPr/>
          <p:nvPr/>
        </p:nvSpPr>
        <p:spPr>
          <a:xfrm rot="6638804" flipH="1">
            <a:off x="1265669" y="2795483"/>
            <a:ext cx="1467739" cy="1430337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60000"/>
              <a:lumOff val="4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6" name="Прямоугольник 5"/>
          <p:cNvSpPr/>
          <p:nvPr/>
        </p:nvSpPr>
        <p:spPr>
          <a:xfrm>
            <a:off x="214282" y="4000504"/>
            <a:ext cx="28575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Налоговые доходы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5 082,0                 (31,8%)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82" y="785794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доходов в 2024 году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Shape 15"/>
          <p:cNvSpPr/>
          <p:nvPr/>
        </p:nvSpPr>
        <p:spPr>
          <a:xfrm rot="13997968">
            <a:off x="6207437" y="2800939"/>
            <a:ext cx="1467739" cy="1430337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60000"/>
              <a:lumOff val="4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17" name="Shape 16"/>
          <p:cNvSpPr/>
          <p:nvPr/>
        </p:nvSpPr>
        <p:spPr>
          <a:xfrm rot="16526461">
            <a:off x="4247658" y="4326122"/>
            <a:ext cx="808799" cy="801413"/>
          </a:xfrm>
          <a:prstGeom prst="swooshArrow">
            <a:avLst>
              <a:gd name="adj1" fmla="val 25000"/>
              <a:gd name="adj2" fmla="val 37855"/>
            </a:avLst>
          </a:prstGeom>
          <a:solidFill>
            <a:schemeClr val="tx2">
              <a:lumMod val="60000"/>
              <a:lumOff val="4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18" name="TextBox 17"/>
          <p:cNvSpPr txBox="1"/>
          <p:nvPr/>
        </p:nvSpPr>
        <p:spPr>
          <a:xfrm>
            <a:off x="3071802" y="5143512"/>
            <a:ext cx="3357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Неналоговые доходы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432,6                                       (2,7%)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72132" y="4071942"/>
            <a:ext cx="35718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 10 453,0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(65,5%)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29520" y="1357298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Банк">
            <a:extLst>
              <a:ext uri="{FF2B5EF4-FFF2-40B4-BE49-F238E27FC236}">
                <a16:creationId xmlns:a16="http://schemas.microsoft.com/office/drawing/2014/main" xmlns="" id="{81F2270E-0C29-4B45-A79C-41D1BC714A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2500298" y="1000108"/>
            <a:ext cx="3805965" cy="3286148"/>
          </a:xfrm>
          <a:prstGeom prst="rect">
            <a:avLst/>
          </a:prstGeom>
        </p:spPr>
      </p:pic>
      <p:pic>
        <p:nvPicPr>
          <p:cNvPr id="1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285728"/>
            <a:ext cx="750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налоговых и неналоговых доходов                             бюджета в 2024 году (%)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142976" y="1214422"/>
          <a:ext cx="7215238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ятиугольник 15"/>
          <p:cNvSpPr/>
          <p:nvPr/>
        </p:nvSpPr>
        <p:spPr>
          <a:xfrm>
            <a:off x="571472" y="2285992"/>
            <a:ext cx="5000660" cy="500066"/>
          </a:xfrm>
          <a:prstGeom prst="homePlat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Виды межбюджетных трансфертов</a:t>
            </a:r>
            <a:endParaRPr lang="ru-RU" sz="20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ятиугольник 14"/>
          <p:cNvSpPr/>
          <p:nvPr/>
        </p:nvSpPr>
        <p:spPr>
          <a:xfrm>
            <a:off x="571472" y="5715016"/>
            <a:ext cx="4143404" cy="714380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 prst="softRound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ятиугольник 13"/>
          <p:cNvSpPr/>
          <p:nvPr/>
        </p:nvSpPr>
        <p:spPr>
          <a:xfrm>
            <a:off x="571472" y="4429132"/>
            <a:ext cx="4143404" cy="714380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 prst="softRound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ятиугольник 12"/>
          <p:cNvSpPr/>
          <p:nvPr/>
        </p:nvSpPr>
        <p:spPr>
          <a:xfrm>
            <a:off x="571472" y="3214686"/>
            <a:ext cx="4143404" cy="714380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 prst="softRound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42976" y="285728"/>
            <a:ext cx="6929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– основной вид безвозмездных перечислений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7224" y="1285860"/>
            <a:ext cx="757242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– денежные средства, перечисляемые из одного бюджета бюджетной системы Российской Федерации другому.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3214686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Субвенции ( от лат. «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Subvenire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 – приходить на помощь)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48" y="5715016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Иные межбюджетные трансферты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6314" y="3000372"/>
            <a:ext cx="414340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76200" dist="50800" dir="5400000" rotWithShape="0">
              <a:srgbClr val="4E3B30">
                <a:alpha val="60000"/>
              </a:srgbClr>
            </a:outerShdw>
            <a:softEdge rad="635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Предоставляются на финансирование «переданных» другим публично-правовым образованиям полномочий.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6314" y="4214818"/>
            <a:ext cx="414340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76200" dist="50800" dir="5400000" rotWithShape="0">
              <a:srgbClr val="4E3B30">
                <a:alpha val="60000"/>
              </a:srgbClr>
            </a:outerShdw>
            <a:softEdge rad="635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Предоставляются на условиях долевого софинансирования расходов других бюджетов.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86314" y="5214950"/>
            <a:ext cx="4143404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76200" dist="50800" dir="5400000" rotWithShape="0">
              <a:srgbClr val="4E3B30">
                <a:alpha val="60000"/>
              </a:srgbClr>
            </a:outerShdw>
            <a:softEdge rad="635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Предоставляются на осуществление части полномочий по решению вопросов местного значения в соответствии с заключенными соглашениями.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48" y="4429132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Субсидии (от лат. «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Subsidium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 – поддержка)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785794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межбюджетных трансфертов в 2024 году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Диаграмма 11"/>
          <p:cNvGraphicFramePr/>
          <p:nvPr/>
        </p:nvGraphicFramePr>
        <p:xfrm>
          <a:off x="214282" y="1071546"/>
          <a:ext cx="8643998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714356"/>
            <a:ext cx="6643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 доходов в расчете на 1 жителя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00694" y="1428736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Рублей в год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642910" y="2057400"/>
          <a:ext cx="7786742" cy="4157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Человек">
            <a:extLst>
              <a:ext uri="{FF2B5EF4-FFF2-40B4-BE49-F238E27FC236}">
                <a16:creationId xmlns:a16="http://schemas.microsoft.com/office/drawing/2014/main" xmlns="" id="{88E3BAE2-DDF0-4DDF-BBAB-3F81522C51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28926" y="2285992"/>
            <a:ext cx="3118270" cy="31182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4214810" y="2571744"/>
            <a:ext cx="3286148" cy="335758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71472" y="214290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Century" pitchFamily="18" charset="0"/>
              </a:rPr>
              <a:t>Расходы в расчете на душу населения в 2024 году</a:t>
            </a:r>
            <a:endParaRPr lang="ru-RU" sz="3600" b="1" dirty="0">
              <a:latin typeface="Century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643042" y="2428868"/>
            <a:ext cx="3357586" cy="3429024"/>
          </a:xfrm>
          <a:prstGeom prst="ellipse">
            <a:avLst/>
          </a:prstGeom>
          <a:solidFill>
            <a:srgbClr val="01D5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285984" y="3286124"/>
            <a:ext cx="2000264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35 018,4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рублей в год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628" y="3214686"/>
            <a:ext cx="2000264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2 918,2 рублей в месяц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Семья с двумя детьми">
            <a:extLst>
              <a:ext uri="{FF2B5EF4-FFF2-40B4-BE49-F238E27FC236}">
                <a16:creationId xmlns="" xmlns:a16="http://schemas.microsoft.com/office/drawing/2014/main" id="{A35506C1-CD8E-4FCA-B007-F48161DDDA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000496" y="1428736"/>
            <a:ext cx="1428760" cy="1428760"/>
          </a:xfrm>
          <a:prstGeom prst="rect">
            <a:avLst/>
          </a:prstGeom>
        </p:spPr>
      </p:pic>
      <p:pic>
        <p:nvPicPr>
          <p:cNvPr id="1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500062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расходов бюджета</a:t>
            </a:r>
            <a:r>
              <a:rPr lang="en-GB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</a:t>
            </a:r>
            <a:r>
              <a:rPr lang="en-GB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GB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ской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округ город</a:t>
            </a:r>
            <a:r>
              <a:rPr lang="en-GB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Астрахань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в 2024 годах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000250" y="4214813"/>
            <a:ext cx="2500313" cy="6429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Общегосударственные вопросы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8,6%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285720" y="4857760"/>
            <a:ext cx="4214813" cy="16430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0,2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%;</a:t>
            </a:r>
          </a:p>
          <a:p>
            <a:pPr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Культура и кинематография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0,8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%;</a:t>
            </a:r>
          </a:p>
          <a:p>
            <a:pPr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политика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0,6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%;</a:t>
            </a:r>
          </a:p>
          <a:p>
            <a:pPr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Физическая культура и спорт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0,4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%;</a:t>
            </a:r>
          </a:p>
          <a:p>
            <a:pPr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Обслуживание муниципального долга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0,9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%.</a:t>
            </a:r>
          </a:p>
        </p:txBody>
      </p:sp>
      <p:sp>
        <p:nvSpPr>
          <p:cNvPr id="63" name="Левая фигурная скобка 62"/>
          <p:cNvSpPr/>
          <p:nvPr/>
        </p:nvSpPr>
        <p:spPr>
          <a:xfrm rot="19873165">
            <a:off x="4250514" y="5878597"/>
            <a:ext cx="214312" cy="500063"/>
          </a:xfrm>
          <a:prstGeom prst="leftBrac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143750" y="1571612"/>
            <a:ext cx="2000250" cy="7858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Охрана окружающей среды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9,2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4071902" y="1714464"/>
          <a:ext cx="5072098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6357950" y="4143380"/>
            <a:ext cx="1714500" cy="857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 –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44,8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000628" y="2285992"/>
            <a:ext cx="1714500" cy="857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Жилищно-коммунальное хозяйство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24,8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929058" y="3286124"/>
            <a:ext cx="1714500" cy="857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экономика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9,6%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2910" y="1142984"/>
            <a:ext cx="7858180" cy="422910"/>
          </a:xfrm>
          <a:prstGeom prst="roundRect">
            <a:avLst>
              <a:gd name="adj" fmla="val 22479"/>
            </a:avLst>
          </a:prstGeom>
          <a:solidFill>
            <a:schemeClr val="bg1"/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i="1" dirty="0" smtClean="0"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– выплачиваемые из бюджета денежные средства.</a:t>
            </a:r>
            <a:endParaRPr lang="ru-RU" i="1" dirty="0">
              <a:effectLst>
                <a:innerShdw blurRad="114300">
                  <a:prstClr val="black"/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4000496" y="4714884"/>
            <a:ext cx="35719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 txBox="1">
            <a:spLocks noChangeArrowheads="1"/>
          </p:cNvSpPr>
          <p:nvPr/>
        </p:nvSpPr>
        <p:spPr bwMode="auto">
          <a:xfrm>
            <a:off x="285720" y="142852"/>
            <a:ext cx="8572560" cy="282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</a:pPr>
            <a:r>
              <a:rPr lang="ru-RU" sz="155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Программный бюджет </a:t>
            </a:r>
          </a:p>
          <a:p>
            <a:pPr>
              <a:spcAft>
                <a:spcPts val="300"/>
              </a:spcAft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Это инструмент программно-целевого управления бюджетными расходами, предусматривающий распределение бюджетных средств исходя из приоритетных целей и задач социально-экономического развития.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300"/>
              </a:spcAft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Программный бюджет отличается от традиционного тем, что все или почти все расходы включены в программы и каждая программа своей целью прямо увязана с той или иной стратегической задачей деятельности ведомства, ответственного за ее реализацию.</a:t>
            </a:r>
          </a:p>
          <a:p>
            <a:pPr>
              <a:spcAft>
                <a:spcPts val="300"/>
              </a:spcAft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Программное бюджетирование представляет собой методологию планирования, исполнения и контроля за исполнением бюджета, обеспечивающую взаимосвязь процесса распределения расходов с результатами от реализации программ, разрабатываемых на основе стратегических целей, с учетом общественной значимости ожидаемых и конечных результатов использования бюджетных средств.</a:t>
            </a:r>
          </a:p>
        </p:txBody>
      </p:sp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428596" y="3071810"/>
            <a:ext cx="2357454" cy="3500462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15 муниципальных программ сформировано в бюджете муниципального образования «Город Астрахань» на 2024 год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4000496" y="2928934"/>
            <a:ext cx="4929222" cy="642942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Осуществление бюджетных расходов посредством финансирования муниципальных программ</a:t>
            </a: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4000496" y="3714752"/>
            <a:ext cx="4929222" cy="357190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Исполнение бюджета в программной классификации</a:t>
            </a:r>
          </a:p>
        </p:txBody>
      </p:sp>
      <p:sp>
        <p:nvSpPr>
          <p:cNvPr id="8" name="AutoShape 2"/>
          <p:cNvSpPr>
            <a:spLocks noChangeArrowheads="1"/>
          </p:cNvSpPr>
          <p:nvPr/>
        </p:nvSpPr>
        <p:spPr bwMode="auto">
          <a:xfrm>
            <a:off x="4000496" y="4214818"/>
            <a:ext cx="4929222" cy="642942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Взаимосвязь бюджетных расходов с результатами реализации муниципальных программ</a:t>
            </a:r>
          </a:p>
        </p:txBody>
      </p:sp>
      <p:sp>
        <p:nvSpPr>
          <p:cNvPr id="9" name="AutoShape 2"/>
          <p:cNvSpPr>
            <a:spLocks noChangeArrowheads="1"/>
          </p:cNvSpPr>
          <p:nvPr/>
        </p:nvSpPr>
        <p:spPr bwMode="auto">
          <a:xfrm>
            <a:off x="4000496" y="5000636"/>
            <a:ext cx="4929222" cy="642942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Мониторинг показателей исполнения муниципальных программ, оценка эффективности бюджетных расходов</a:t>
            </a:r>
          </a:p>
        </p:txBody>
      </p:sp>
      <p:sp>
        <p:nvSpPr>
          <p:cNvPr id="10" name="AutoShape 2"/>
          <p:cNvSpPr>
            <a:spLocks noChangeArrowheads="1"/>
          </p:cNvSpPr>
          <p:nvPr/>
        </p:nvSpPr>
        <p:spPr bwMode="auto">
          <a:xfrm>
            <a:off x="4000496" y="5786454"/>
            <a:ext cx="4929222" cy="642942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Повышение качества бюджетного планирования и исполнения бюджета</a:t>
            </a:r>
          </a:p>
        </p:txBody>
      </p:sp>
      <p:pic>
        <p:nvPicPr>
          <p:cNvPr id="12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 descr="Стрелка: прямо">
            <a:extLst>
              <a:ext uri="{FF2B5EF4-FFF2-40B4-BE49-F238E27FC236}">
                <a16:creationId xmlns:a16="http://schemas.microsoft.com/office/drawing/2014/main" xmlns="" id="{928240EE-CA57-4C7A-8847-409AB29CF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 rot="10800000">
            <a:off x="2857488" y="4129086"/>
            <a:ext cx="1071570" cy="107157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00958" y="1000108"/>
            <a:ext cx="1428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428596" y="1643050"/>
          <a:ext cx="8501122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85720" y="142852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Государственные, муниципальные и ведомственные целевые программы </a:t>
            </a: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МО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GB" sz="2400" b="1" dirty="0" err="1" smtClean="0">
                <a:latin typeface="Times New Roman" pitchFamily="18" charset="0"/>
                <a:cs typeface="Times New Roman" pitchFamily="18" charset="0"/>
              </a:rPr>
              <a:t>Город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ской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округ город</a:t>
            </a: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 Астрахань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2023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– 20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24 годах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000232" y="1500174"/>
            <a:ext cx="142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1 561,7 (11,3%)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00232" y="3071810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12 295,3 (88,7%)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29190" y="1500174"/>
            <a:ext cx="928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1 784,7 (11,0%)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3438" y="3071810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14 493,2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(89,0%)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00430" y="3214686"/>
            <a:ext cx="1000132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16 277,9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rot="5400000">
            <a:off x="4000496" y="2428868"/>
            <a:ext cx="714380" cy="571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6200000" flipV="1">
            <a:off x="3857620" y="3786190"/>
            <a:ext cx="1000132" cy="571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icture 3" descr="D:\Дизайн ЦСА\ф.с. А.О\ОБЛАКО\4. Дополнительные элементы\1. Логотипы\Благоустройств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6182" y="5429264"/>
            <a:ext cx="1571636" cy="1092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D:\Дизайн ЦСА\ф.с. А.О\ОБЛАКО\4. Дополнительные элементы\1. Логотипы\Образование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7" y="5284690"/>
            <a:ext cx="1707420" cy="115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D:\Дизайн ЦСА\ф.с. А.О\ОБЛАКО\4. Дополнительные элементы\1. Логотипы\Строительство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72330" y="5429264"/>
            <a:ext cx="1428760" cy="108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14282" y="142852"/>
            <a:ext cx="8501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системы образования МО «Город Астрахань»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496" y="1214422"/>
            <a:ext cx="5000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6 977,6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рублей.</a:t>
            </a: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3071802" y="1571612"/>
            <a:ext cx="6000792" cy="2139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Подпрограмма "Повышение доступности и качества дошкольного, общего и дополнительного образования" 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5 154,2 млн.рублей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Arial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Подпрограмма "Приведение зданий и прилегающих территорий учреждений образования и спорта администрации муниципального образования «Город Астрахань» в соответствие с требованиями строительных норм и правил, пожарной, 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антитеррористической и санитарно-эпидемиологической безопасности" 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41,6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pic>
        <p:nvPicPr>
          <p:cNvPr id="8" name="Picture 5" descr="D:\Дизайн ЦСА\ф.с. А.О\ОБЛАКО\4. Дополнительные элементы\1. Логотипы\Образование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60"/>
            <a:ext cx="2858379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142844" y="3643314"/>
            <a:ext cx="9001156" cy="2439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"Строительство, реконструкция и капитальный ремонт объектов образования города Астрахани"  - 675,0 млн. 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"Психофизическая безопасность детей и подростков" – 345,8 млн. рублей; 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"Организация отдыха и досуга детей и подростков города Астрахани"– 11,1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Мероприятия регионального проекта "Модернизация школьной системы образования Астраханской области" – 130,4 млн. 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Основное мероприятие "Создание дополнительных мест в образовательных организациях, осуществляющих образовательную деятельность по образовательным программам дошкольного образования" – 538,4 млн. 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Основное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мероприятие "Обеспечение эффективности управления в муниципальной системе образования" 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81,1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4282" y="214290"/>
            <a:ext cx="8715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физической культуры и спорта на территории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3375" y="2357430"/>
            <a:ext cx="5000625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64,1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млн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357188" y="4143375"/>
            <a:ext cx="842962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"Обеспечение деятельности учреждений физической культуры и спорта"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61,4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 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"Реализация календарного плана спортивных и физкультурных мероприятий МО "Город Астрахань"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–2,7 млн.рублей.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34896" t="35000" r="52083" b="40833"/>
          <a:stretch>
            <a:fillRect/>
          </a:stretch>
        </p:blipFill>
        <p:spPr bwMode="auto">
          <a:xfrm>
            <a:off x="1142976" y="2000240"/>
            <a:ext cx="178595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7158" y="214290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городской транспортной системы </a:t>
            </a:r>
            <a:b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 «Город Астрахань»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14810" y="1785926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1 272,0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рублей.</a:t>
            </a: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357158" y="4429132"/>
            <a:ext cx="8143875" cy="1361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Подпрограмма "Строительство, реконструкция, капитальный ремонт и текущее содержание системы ливне-дренажной канализации города Астрахани" – 56,3 млн.рублей;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"Комплексное развитие транспортной инфраструктуры Астраханской городской агломерации в рамках приоритетного направления стратегического развития Российской Федерации" – 729,5 млн.рублей.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286248" y="2714620"/>
            <a:ext cx="4143404" cy="1571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286248" y="2571744"/>
            <a:ext cx="4000528" cy="1428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4286248" y="2571745"/>
            <a:ext cx="4429156" cy="1931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"Развитие дорожного хозяйства города Астрахани"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439,3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Подпрограмма "Повышение безопасности дорожного движения в городе Астрахани" – 46,9 млн. 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10" descr="D:\Дизайн ЦСА\ф.с. А.О\ОБЛАКО\4. Дополнительные элементы\1. Логотипы\Транспорт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2000250"/>
            <a:ext cx="231775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14282" y="214290"/>
            <a:ext cx="87868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«Жилищное строительство и содержание муниципального жилищного фонда МО «Город Астрахань»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9058" y="1785926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1 235,9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рублей.</a:t>
            </a:r>
          </a:p>
        </p:txBody>
      </p:sp>
      <p:pic>
        <p:nvPicPr>
          <p:cNvPr id="8" name="Picture 8" descr="D:\Дизайн ЦСА\ф.с. А.О\ОБЛАКО\4. Дополнительные элементы\1. Логотипы\Строительств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2428875"/>
            <a:ext cx="234950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3643306" y="2214554"/>
            <a:ext cx="5500694" cy="3801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Подпрограмма "Приведение эксплуатационных характеристик муниципального жилищного фонда на территории города Астрахани" – 13,1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Подпрограмма "Капитальное строительство и реконструкция объектов собственности муниципального образования "Город Астрахань" – </a:t>
            </a:r>
          </a:p>
          <a:p>
            <a:pPr>
              <a:spcAft>
                <a:spcPts val="6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1,0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Подпрограмма "Реализация Генерального плана развития города Астрахани" – 10,2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Мероприятие "Жилищный фонд" – 1 211,6 млн.рублей.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7158" y="142852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культуры МО «Город Астрахань»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9058" y="1857364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328,4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35417" t="33333" r="52604" b="45000"/>
          <a:stretch>
            <a:fillRect/>
          </a:stretch>
        </p:blipFill>
        <p:spPr bwMode="auto">
          <a:xfrm>
            <a:off x="1214414" y="1857364"/>
            <a:ext cx="164307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642910" y="4000504"/>
            <a:ext cx="7643812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3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"Развитие культурно - досуговой деятельности на территории МО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"Город Астрахань"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45,5 млн.рублей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"Обеспечение деятельности подведомственных учреждений в сфере дополнительного образования"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226,9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"Обеспечение деятельности подведомственных учреждений в сфере библиотечной системы"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54,8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Основное мероприятие "Обеспечение эффективности управления в сфере культуры МО "Город Астрахань"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1,2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42844" y="214290"/>
            <a:ext cx="9001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«Повышение уровня благоустройства и улучшение санитарного состояния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71938" y="2357438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2024 году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553,2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pic>
        <p:nvPicPr>
          <p:cNvPr id="6" name="Picture 3" descr="D:\Дизайн ЦСА\ф.с. А.О\ОБЛАКО\4. Дополнительные элементы\1. Логотипы\Благоустройств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143116"/>
            <a:ext cx="2286000" cy="158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642910" y="4286256"/>
            <a:ext cx="7643812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Подпрограмма "Благоустройство территорий города для обеспечения отдыха и досуга жителей"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543,7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Мероприятие "Благоустройство"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9,5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85720" y="214290"/>
            <a:ext cx="86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«Энергосбережение и повышение энергетической эффективности в городе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1938" y="1857375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126,5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71472" y="4286256"/>
            <a:ext cx="8143904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Подпрограмма "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Энергосбережение и повышение энергетической эффективности в системах коммунальной инфраструктуры" – 126,5 млн.рублей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8" name="Picture 2" descr="D:\Дизайн ЦСА\ф.с. А.О\ОБЛАКО\4. Дополнительные элементы\Благоустройство\Электричеств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214438" y="2000250"/>
            <a:ext cx="1830806" cy="171450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57158" y="214290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«Охрана окружающей среды»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7688" y="1857375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1 494,5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рублей.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642910" y="4000504"/>
            <a:ext cx="7643812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Мероприятие "Улучшение экологической обстановки на территории города Астрахани"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1 494,5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8" name="Picture 6" descr="D:\Дизайн ЦСА\ф.с. А.О\ОБЛАКО\4. Дополнительные элементы\Благоустройство\Озеленение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1714500"/>
            <a:ext cx="17145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7158" y="142852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«Безопасность»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875" y="1428750"/>
            <a:ext cx="478631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43,0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рублей.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643306" y="2071678"/>
            <a:ext cx="4572032" cy="1184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"Пожарная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безопасность муниципального образования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"Город Астрахань"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0,9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Объект 4" descr="Предупреждение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428736"/>
            <a:ext cx="1785938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00034" y="3286124"/>
            <a:ext cx="8143875" cy="3339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Подпрограмма "Снижение рисков и смягчение последствий чрезвычайных ситуаций природного и техногенного характера на территории муниципального образования " Город Астрахань" – 0,2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Подпрограмма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"Построение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аппаратно-программного комплекса "Безопасный город" на территории муниципального образования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" Город Астрахань"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33,5 млн.рублей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 Подпрограмма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"Профилактика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правонарушений, коррупции, экстремизма и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терроризма"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0,2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Подпрограмма "Развитие гражданской обороны в муниципальном образовании "Город Астрахань" - 0,6 млн. 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Основное мероприятие "Профилактика безнадзорности и правонарушений несовершеннолетних и защите их прав" – 6,5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Основное мероприятие "Транспортное обеспечение мероприятий" – 1,1 млн.рублей.  </a:t>
            </a:r>
            <a:endParaRPr lang="ru-RU" sz="155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21429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субъектов малого и среднего предпринимательства и повышение инвестиционной привлекательности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7688" y="2285992"/>
            <a:ext cx="47863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0,3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428625" y="4572000"/>
            <a:ext cx="7429500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Мероприятие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"Создание благоприятных условий для ведения предпринимательской деятельности и повышения инвестиционной привлекательности города Астрахани"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0,3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8" name="Picture 11" descr="D:\Дизайн ЦСА\ф.с. А.О\ОБЛАКО\4. Дополнительные элементы\1. Логотипы\Экономик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" y="2071688"/>
            <a:ext cx="2351088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85720" y="142852"/>
            <a:ext cx="885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«Организация муниципального управления»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3372" y="1000108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163,0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14810" y="1571612"/>
            <a:ext cx="47863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31250" t="31667" r="50000" b="44166"/>
          <a:stretch>
            <a:fillRect/>
          </a:stretch>
        </p:blipFill>
        <p:spPr bwMode="auto">
          <a:xfrm>
            <a:off x="642910" y="1214422"/>
            <a:ext cx="3000396" cy="2416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071934" y="1357299"/>
            <a:ext cx="4857784" cy="2908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"Развитие общественных связей" - 0,6 млн. 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"Астрахань – город межнациональной дружбы и согласия" – 0,3 млн. 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"Молодежь города" – 1,8 млн. 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"Информационный город" – 11,3 млн.рублей;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Подпрограмма "Обеспечение доступа к информации о деятельности администрации муниципального образования "Город Астрахань" – 20,5 млн.рублей;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85720" y="3786190"/>
            <a:ext cx="8643998" cy="2539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Подпрограмма "Проведение общественно - значимых мероприятий и встреч делегаций" – 3,7 млн.рублей;</a:t>
            </a:r>
          </a:p>
          <a:p>
            <a:pPr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"Развитие муниципальной службы" – 0,5 млн.рублей;</a:t>
            </a:r>
          </a:p>
          <a:p>
            <a:pPr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"Развитие молодежной политики города Астрахани" 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13,6 млн.рублей;</a:t>
            </a:r>
          </a:p>
          <a:p>
            <a:pPr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Основное мероприятие "Организация бесперебойного транспортного обслуживания деятельности администрации муниципального образования "Город Астрахань" – 77,1 млн. рублей;</a:t>
            </a:r>
          </a:p>
          <a:p>
            <a:pPr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Основное мероприятие "Рассмотрение административных протоколов" – 3,1 млн.рублей;</a:t>
            </a:r>
          </a:p>
          <a:p>
            <a:pPr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Основное мероприятие "Разработка сметной документации на капитальный и текущий ремонт объектов муниципальной собственности; разработка сметной документации на проектно-изыскательские работы" – 13,2 млн. рублей; </a:t>
            </a:r>
          </a:p>
          <a:p>
            <a:pPr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Основное мероприятие "Удовлетворение потребностей населения в архивной информации" – 17,3 млн.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7158" y="142852"/>
            <a:ext cx="835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«Управление муниципальными финансами»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7688" y="1857375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64,8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42938" y="4143375"/>
            <a:ext cx="7643812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Подпрограмма "Ведение бухгалтерского и налогового учета в муниципальных учреждениях"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64,8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5938" t="34167" r="52604" b="45000"/>
          <a:stretch>
            <a:fillRect/>
          </a:stretch>
        </p:blipFill>
        <p:spPr bwMode="auto">
          <a:xfrm>
            <a:off x="1142976" y="1643050"/>
            <a:ext cx="1928826" cy="2191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42844" y="214290"/>
            <a:ext cx="9001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«Распоряжение и управление муниципальным имуществом и земельными участками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1938" y="1857375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91,6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Объект 4" descr="Город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1571625"/>
            <a:ext cx="2271713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3500438"/>
            <a:ext cx="804863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000500" y="2786063"/>
            <a:ext cx="4786313" cy="312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Подпрограмма "Управление муниципальным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имуществом и земельными участками"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47,4 млн.рублей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Подпрограмма "Техническое обслуживание зданий администрации МО "Город Астрахань"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22,6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Обеспечивающая подпрограмма "Обеспечение эффективности управления"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21,6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42852"/>
            <a:ext cx="8358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«Формирование современной городской среды на территории муниципального образования «Город Астрахань» на 2018-2024 годы»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9124" y="2571744"/>
            <a:ext cx="45720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87,8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рублей.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28596" y="5214950"/>
            <a:ext cx="850112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Мероприятие "Повышение качества и комфорта городской среды" – 7,4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500562" y="3286124"/>
            <a:ext cx="4357718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Мероприятие "Реализация регионального проекта "Формирование комфортной городской среды (Астраханская область)"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180,4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33557" t="39732" r="52349" b="44161"/>
          <a:stretch>
            <a:fillRect/>
          </a:stretch>
        </p:blipFill>
        <p:spPr bwMode="auto">
          <a:xfrm>
            <a:off x="928662" y="2571744"/>
            <a:ext cx="2786082" cy="1990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42852"/>
            <a:ext cx="835824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«Переселение граждан города Астрахани из аварийного жилищного фонда в 2019-2026 годах»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14810" y="1714488"/>
            <a:ext cx="47149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1 890,6</a:t>
            </a: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428992" y="2928934"/>
            <a:ext cx="521497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Мероприятие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Реализация регионального проекта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Обеспечение устойчивого сокращения непригодного для проживания жилищного фонда (Астраханская область)" (софинансирование расходов за счет средств местного бюджета) –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1 890,6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млн.рублей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8" name="Объект 4" descr="Город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1571625"/>
            <a:ext cx="2271713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0" y="3500438"/>
            <a:ext cx="804863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546100" y="196850"/>
            <a:ext cx="8267700" cy="920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>
                <a:srgbClr val="FFFF00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>
                <a:latin typeface="Times New Roman" pitchFamily="18" charset="0"/>
                <a:cs typeface="Times New Roman" pitchFamily="18" charset="0"/>
              </a:rPr>
              <a:t>Муниципальный долг МО «Городской округ город Астрахань»</a:t>
            </a:r>
            <a:endParaRPr lang="en-GB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Text Box 1"/>
          <p:cNvSpPr txBox="1">
            <a:spLocks noChangeArrowheads="1"/>
          </p:cNvSpPr>
          <p:nvPr/>
        </p:nvSpPr>
        <p:spPr bwMode="auto">
          <a:xfrm>
            <a:off x="7286625" y="857250"/>
            <a:ext cx="1584325" cy="242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r">
              <a:buClr>
                <a:srgbClr val="FFFF00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>
                <a:latin typeface="Times New Roman" pitchFamily="18" charset="0"/>
                <a:cs typeface="Times New Roman" pitchFamily="18" charset="0"/>
              </a:rPr>
              <a:t>млн. рублей</a:t>
            </a:r>
          </a:p>
        </p:txBody>
      </p:sp>
      <p:pic>
        <p:nvPicPr>
          <p:cNvPr id="7172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286500"/>
            <a:ext cx="457200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6286500"/>
            <a:ext cx="457200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Диаграмма 7"/>
          <p:cNvGraphicFramePr/>
          <p:nvPr/>
        </p:nvGraphicFramePr>
        <p:xfrm>
          <a:off x="285720" y="857232"/>
          <a:ext cx="8572560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214290"/>
            <a:ext cx="7072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Century" pitchFamily="18" charset="0"/>
              </a:rPr>
              <a:t>Открытые государственные информационные ресурсы </a:t>
            </a:r>
            <a:endParaRPr lang="ru-RU" sz="3600" b="1" dirty="0">
              <a:latin typeface="Century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472" y="1428736"/>
            <a:ext cx="8001056" cy="1066205"/>
          </a:xfrm>
          <a:prstGeom prst="roundRect">
            <a:avLst>
              <a:gd name="adj" fmla="val 23448"/>
            </a:avLst>
          </a:prstGeom>
          <a:solidFill>
            <a:schemeClr val="bg1"/>
          </a:solidFill>
          <a:ln w="38100" cap="rnd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Информацию о проводимых публичных слушаниях можно найти на сайте финансово-казначейского управления администрации </a:t>
            </a:r>
          </a:p>
          <a:p>
            <a:pPr algn="ctr"/>
            <a:r>
              <a:rPr lang="ru-RU" b="1" i="1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МО «Городской округ город Астрахань»</a:t>
            </a:r>
            <a:endParaRPr lang="ru-RU" b="1" i="1" u="sng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72066" y="5500702"/>
            <a:ext cx="3286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Century" pitchFamily="18" charset="0"/>
              </a:rPr>
              <a:t>http://astrgorod.ru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Century" pitchFamily="18" charset="0"/>
            </a:endParaRPr>
          </a:p>
        </p:txBody>
      </p:sp>
      <p:pic>
        <p:nvPicPr>
          <p:cNvPr id="12" name="Рисунок 11" descr="logo.jpg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5286388"/>
            <a:ext cx="4075488" cy="104604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finiii\Otdel probud\2024\Бюджет для граждан 2024\Картинки\Астрахань\33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2643182"/>
            <a:ext cx="8072494" cy="264320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3571875"/>
            <a:ext cx="8229600" cy="30003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72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59" name="Picture 4" descr="C:\Users\KLukovnikova\Desktop\СИПСОНЫ\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63" y="285750"/>
            <a:ext cx="371475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8521</TotalTime>
  <Words>2378</Words>
  <Application>Microsoft Office PowerPoint</Application>
  <PresentationFormat>Экран (4:3)</PresentationFormat>
  <Paragraphs>286</Paragraphs>
  <Slides>38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Структура расходов бюджета муниципального образования «Городской округ город Астрахань» в 2024 годах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gRodionova</dc:creator>
  <cp:lastModifiedBy>gRodionova</cp:lastModifiedBy>
  <cp:revision>847</cp:revision>
  <dcterms:modified xsi:type="dcterms:W3CDTF">2024-07-04T11:09:28Z</dcterms:modified>
</cp:coreProperties>
</file>