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9850"/>
  <p:notesSz cx="9144000" cy="5149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9" d="100"/>
          <a:sy n="139" d="100"/>
        </p:scale>
        <p:origin x="726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BF020-0F60-4642-9859-71E6EDEE72BC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30538" y="644525"/>
            <a:ext cx="3082925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78088"/>
            <a:ext cx="7315200" cy="2028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8368A-FA04-4C46-951A-519D9C5FC6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318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98368A-FA04-4C46-951A-519D9C5FC67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185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6453"/>
            <a:ext cx="7772400" cy="1081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698056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698056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698056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698056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0106" y="422912"/>
            <a:ext cx="7753984" cy="645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698056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1657" y="1739063"/>
            <a:ext cx="4176395" cy="11830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8574" y="1443141"/>
            <a:ext cx="5843626" cy="28366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" marR="113030" algn="just">
              <a:spcBef>
                <a:spcPts val="100"/>
              </a:spcBef>
            </a:pPr>
            <a:r>
              <a:rPr sz="2800" spc="45" dirty="0">
                <a:solidFill>
                  <a:schemeClr val="tx2"/>
                </a:solidFill>
                <a:latin typeface="Arial Black"/>
                <a:ea typeface="+mj-ea"/>
                <a:cs typeface="Arial Black"/>
              </a:rPr>
              <a:t>Н А И М Е Н О В А Н И Е ИНВЕСТИЦИОННОГО ПРОЕКТА</a:t>
            </a:r>
          </a:p>
          <a:p>
            <a:pPr marL="30480" algn="just">
              <a:lnSpc>
                <a:spcPct val="100000"/>
              </a:lnSpc>
              <a:spcBef>
                <a:spcPts val="3070"/>
              </a:spcBef>
            </a:pPr>
            <a:r>
              <a:rPr sz="1800" spc="170" dirty="0">
                <a:latin typeface="Arial" panose="020B0604020202020204" pitchFamily="34" charset="0"/>
                <a:cs typeface="Arial" panose="020B0604020202020204" pitchFamily="34" charset="0"/>
              </a:rPr>
              <a:t>Наименование</a:t>
            </a:r>
            <a:r>
              <a:rPr sz="1800" spc="4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150" dirty="0">
                <a:latin typeface="Arial" panose="020B0604020202020204" pitchFamily="34" charset="0"/>
                <a:cs typeface="Arial" panose="020B0604020202020204" pitchFamily="34" charset="0"/>
              </a:rPr>
              <a:t>юридического</a:t>
            </a:r>
            <a:r>
              <a:rPr sz="1800" spc="3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120" dirty="0">
                <a:latin typeface="Arial" panose="020B0604020202020204" pitchFamily="34" charset="0"/>
                <a:cs typeface="Arial" panose="020B0604020202020204" pitchFamily="34" charset="0"/>
              </a:rPr>
              <a:t>лица/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80" marR="5080" algn="just">
              <a:lnSpc>
                <a:spcPct val="150000"/>
              </a:lnSpc>
              <a:spcBef>
                <a:spcPts val="100"/>
              </a:spcBef>
            </a:pPr>
            <a:r>
              <a:rPr sz="1800" spc="100" dirty="0">
                <a:latin typeface="Arial" panose="020B0604020202020204" pitchFamily="34" charset="0"/>
                <a:cs typeface="Arial" panose="020B0604020202020204" pitchFamily="34" charset="0"/>
              </a:rPr>
              <a:t>ФИО</a:t>
            </a:r>
            <a:r>
              <a:rPr sz="1800" spc="3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155" dirty="0">
                <a:latin typeface="Arial" panose="020B0604020202020204" pitchFamily="34" charset="0"/>
                <a:cs typeface="Arial" panose="020B0604020202020204" pitchFamily="34" charset="0"/>
              </a:rPr>
              <a:t>индивидуального</a:t>
            </a:r>
            <a:r>
              <a:rPr sz="1800" spc="3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145" dirty="0" err="1">
                <a:latin typeface="Arial" panose="020B0604020202020204" pitchFamily="34" charset="0"/>
                <a:cs typeface="Arial" panose="020B0604020202020204" pitchFamily="34" charset="0"/>
              </a:rPr>
              <a:t>предпринимателя</a:t>
            </a:r>
            <a:r>
              <a:rPr sz="18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800" spc="14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80" marR="5080" algn="just">
              <a:lnSpc>
                <a:spcPct val="150000"/>
              </a:lnSpc>
              <a:spcBef>
                <a:spcPts val="100"/>
              </a:spcBef>
            </a:pPr>
            <a:r>
              <a:rPr sz="1800" spc="14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Астраханская</a:t>
            </a:r>
            <a:r>
              <a:rPr sz="1800" spc="3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120" dirty="0">
                <a:latin typeface="Arial" panose="020B0604020202020204" pitchFamily="34" charset="0"/>
                <a:cs typeface="Arial" panose="020B0604020202020204" pitchFamily="34" charset="0"/>
              </a:rPr>
              <a:t>область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42365" y="228602"/>
            <a:ext cx="1339850" cy="149860"/>
          </a:xfrm>
          <a:custGeom>
            <a:avLst/>
            <a:gdLst/>
            <a:ahLst/>
            <a:cxnLst/>
            <a:rect l="l" t="t" r="r" b="b"/>
            <a:pathLst>
              <a:path w="1339850" h="149860">
                <a:moveTo>
                  <a:pt x="1339557" y="0"/>
                </a:moveTo>
                <a:lnTo>
                  <a:pt x="0" y="0"/>
                </a:lnTo>
                <a:lnTo>
                  <a:pt x="0" y="149758"/>
                </a:lnTo>
                <a:lnTo>
                  <a:pt x="669950" y="149758"/>
                </a:lnTo>
                <a:lnTo>
                  <a:pt x="1339557" y="149758"/>
                </a:lnTo>
                <a:lnTo>
                  <a:pt x="13395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542263" y="228500"/>
            <a:ext cx="127952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-50" dirty="0">
                <a:latin typeface="Verdana"/>
                <a:cs typeface="Verdana"/>
              </a:rPr>
              <a:t>Рекомендуемая</a:t>
            </a:r>
            <a:r>
              <a:rPr sz="900" i="1" spc="20" dirty="0">
                <a:latin typeface="Verdana"/>
                <a:cs typeface="Verdana"/>
              </a:rPr>
              <a:t> </a:t>
            </a:r>
            <a:r>
              <a:rPr sz="900" i="1" spc="-20" dirty="0">
                <a:latin typeface="Verdana"/>
                <a:cs typeface="Verdana"/>
              </a:rPr>
              <a:t>форма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40106" y="422912"/>
            <a:ext cx="7753984" cy="595034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1430">
              <a:lnSpc>
                <a:spcPct val="100000"/>
              </a:lnSpc>
              <a:spcBef>
                <a:spcPts val="219"/>
              </a:spcBef>
            </a:pPr>
            <a:r>
              <a:rPr spc="45" dirty="0">
                <a:solidFill>
                  <a:schemeClr val="tx2"/>
                </a:solidFill>
              </a:rPr>
              <a:t>Описание </a:t>
            </a:r>
            <a:r>
              <a:rPr spc="50" dirty="0">
                <a:solidFill>
                  <a:schemeClr val="tx2"/>
                </a:solidFill>
              </a:rPr>
              <a:t>комплекса</a:t>
            </a:r>
            <a:r>
              <a:rPr spc="260" dirty="0">
                <a:solidFill>
                  <a:schemeClr val="tx2"/>
                </a:solidFill>
              </a:rPr>
              <a:t> </a:t>
            </a:r>
            <a:r>
              <a:rPr spc="120" dirty="0">
                <a:solidFill>
                  <a:schemeClr val="tx2"/>
                </a:solidFill>
              </a:rPr>
              <a:t>мероприятий</a:t>
            </a:r>
          </a:p>
          <a:p>
            <a:pPr marL="11430">
              <a:lnSpc>
                <a:spcPct val="100000"/>
              </a:lnSpc>
              <a:spcBef>
                <a:spcPts val="114"/>
              </a:spcBef>
            </a:pPr>
            <a:r>
              <a:rPr dirty="0">
                <a:solidFill>
                  <a:schemeClr val="tx2"/>
                </a:solidFill>
              </a:rPr>
              <a:t>по</a:t>
            </a:r>
            <a:r>
              <a:rPr spc="35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созданию</a:t>
            </a:r>
            <a:r>
              <a:rPr spc="355" dirty="0">
                <a:solidFill>
                  <a:schemeClr val="tx2"/>
                </a:solidFill>
              </a:rPr>
              <a:t> </a:t>
            </a:r>
            <a:r>
              <a:rPr spc="105" dirty="0">
                <a:solidFill>
                  <a:schemeClr val="tx2"/>
                </a:solidFill>
              </a:rPr>
              <a:t>инвестиционного</a:t>
            </a:r>
            <a:r>
              <a:rPr spc="365" dirty="0">
                <a:solidFill>
                  <a:schemeClr val="tx2"/>
                </a:solidFill>
              </a:rPr>
              <a:t> </a:t>
            </a:r>
            <a:r>
              <a:rPr spc="85" dirty="0">
                <a:solidFill>
                  <a:schemeClr val="tx2"/>
                </a:solidFill>
              </a:rPr>
              <a:t>проекта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106" y="422912"/>
            <a:ext cx="775398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">
              <a:lnSpc>
                <a:spcPct val="100000"/>
              </a:lnSpc>
              <a:spcBef>
                <a:spcPts val="100"/>
              </a:spcBef>
            </a:pPr>
            <a:r>
              <a:rPr spc="45" dirty="0">
                <a:solidFill>
                  <a:schemeClr val="tx2"/>
                </a:solidFill>
              </a:rPr>
              <a:t>Описание</a:t>
            </a:r>
            <a:r>
              <a:rPr spc="15" dirty="0">
                <a:solidFill>
                  <a:schemeClr val="tx2"/>
                </a:solidFill>
              </a:rPr>
              <a:t> </a:t>
            </a:r>
            <a:r>
              <a:rPr spc="-165" dirty="0">
                <a:solidFill>
                  <a:schemeClr val="tx2"/>
                </a:solidFill>
              </a:rPr>
              <a:t>инвестиционного</a:t>
            </a:r>
            <a:r>
              <a:rPr spc="-185" dirty="0">
                <a:solidFill>
                  <a:schemeClr val="tx2"/>
                </a:solidFill>
              </a:rPr>
              <a:t> </a:t>
            </a:r>
            <a:r>
              <a:rPr spc="85" dirty="0">
                <a:solidFill>
                  <a:schemeClr val="tx2"/>
                </a:solidFill>
              </a:rPr>
              <a:t>проекта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8373" y="1123825"/>
            <a:ext cx="17468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45" dirty="0">
                <a:latin typeface="Impact"/>
                <a:cs typeface="Impact"/>
              </a:rPr>
              <a:t>Текст</a:t>
            </a:r>
            <a:endParaRPr sz="1400">
              <a:latin typeface="Impact"/>
              <a:cs typeface="Impact"/>
            </a:endParaRPr>
          </a:p>
          <a:p>
            <a:pPr marL="12700">
              <a:lnSpc>
                <a:spcPct val="100000"/>
              </a:lnSpc>
            </a:pPr>
            <a:r>
              <a:rPr sz="1000" i="1" spc="-40" dirty="0">
                <a:latin typeface="Verdana"/>
                <a:cs typeface="Verdana"/>
              </a:rPr>
              <a:t>(кратко,</a:t>
            </a:r>
            <a:r>
              <a:rPr sz="1000" i="1" spc="-10" dirty="0">
                <a:latin typeface="Verdana"/>
                <a:cs typeface="Verdana"/>
              </a:rPr>
              <a:t> </a:t>
            </a:r>
            <a:r>
              <a:rPr sz="1000" i="1" spc="-125" dirty="0">
                <a:latin typeface="Verdana"/>
                <a:cs typeface="Verdana"/>
              </a:rPr>
              <a:t>3-</a:t>
            </a:r>
            <a:r>
              <a:rPr sz="1000" i="1" dirty="0">
                <a:latin typeface="Verdana"/>
                <a:cs typeface="Verdana"/>
              </a:rPr>
              <a:t>5 </a:t>
            </a:r>
            <a:r>
              <a:rPr sz="1000" i="1" spc="-10" dirty="0">
                <a:latin typeface="Verdana"/>
                <a:cs typeface="Verdana"/>
              </a:rPr>
              <a:t>предложений)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51639" y="1109026"/>
            <a:ext cx="3133725" cy="1846659"/>
          </a:xfrm>
          <a:prstGeom prst="rect">
            <a:avLst/>
          </a:prstGeom>
          <a:ln w="9359">
            <a:solidFill>
              <a:srgbClr val="B6B6B6"/>
            </a:solidFill>
          </a:ln>
        </p:spPr>
        <p:txBody>
          <a:bodyPr vert="horz" wrap="square" lIns="0" tIns="0" rIns="0" bIns="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220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403860" marR="386715" indent="-132715">
              <a:lnSpc>
                <a:spcPct val="100000"/>
              </a:lnSpc>
            </a:pPr>
            <a:endParaRPr lang="ru-RU" sz="1000" dirty="0" smtClean="0">
              <a:solidFill>
                <a:schemeClr val="tx2"/>
              </a:solidFill>
              <a:latin typeface="Verdana"/>
              <a:cs typeface="Verdana"/>
            </a:endParaRPr>
          </a:p>
          <a:p>
            <a:pPr marL="403860" marR="386715" indent="-132715">
              <a:lnSpc>
                <a:spcPct val="100000"/>
              </a:lnSpc>
            </a:pPr>
            <a:endParaRPr lang="ru-RU" sz="1000" dirty="0">
              <a:solidFill>
                <a:schemeClr val="tx2"/>
              </a:solidFill>
              <a:latin typeface="Verdana"/>
              <a:cs typeface="Verdana"/>
            </a:endParaRPr>
          </a:p>
          <a:p>
            <a:pPr marL="403860" marR="386715" indent="-132715">
              <a:lnSpc>
                <a:spcPct val="100000"/>
              </a:lnSpc>
            </a:pPr>
            <a:endParaRPr lang="ru-RU" sz="1000" dirty="0" smtClean="0">
              <a:solidFill>
                <a:schemeClr val="tx2"/>
              </a:solidFill>
              <a:latin typeface="Verdana"/>
              <a:cs typeface="Verdana"/>
            </a:endParaRPr>
          </a:p>
          <a:p>
            <a:pPr marL="403860" marR="386715" indent="-132715">
              <a:lnSpc>
                <a:spcPct val="100000"/>
              </a:lnSpc>
            </a:pPr>
            <a:endParaRPr lang="ru-RU" sz="1000" dirty="0">
              <a:solidFill>
                <a:schemeClr val="tx2"/>
              </a:solidFill>
              <a:latin typeface="Verdana"/>
              <a:cs typeface="Verdana"/>
            </a:endParaRPr>
          </a:p>
          <a:p>
            <a:pPr marL="269875" marR="386715">
              <a:lnSpc>
                <a:spcPct val="100000"/>
              </a:lnSpc>
            </a:pPr>
            <a:r>
              <a:rPr sz="1000" dirty="0" smtClean="0">
                <a:solidFill>
                  <a:schemeClr val="tx2"/>
                </a:solidFill>
                <a:latin typeface="Verdana"/>
                <a:cs typeface="Verdana"/>
              </a:rPr>
              <a:t>+</a:t>
            </a:r>
            <a:r>
              <a:rPr sz="1000" spc="-20" dirty="0" smtClean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chemeClr val="tx2"/>
                </a:solidFill>
                <a:latin typeface="Verdana"/>
                <a:cs typeface="Verdana"/>
              </a:rPr>
              <a:t>МЕСТОРАСПОЛОЖЕНИЕ ПРОЕКТА </a:t>
            </a: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(ТОЧКА)</a:t>
            </a:r>
            <a:r>
              <a:rPr sz="1000" spc="-4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НА</a:t>
            </a:r>
            <a:r>
              <a:rPr sz="1000" spc="-3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КАРТЕ</a:t>
            </a:r>
            <a:r>
              <a:rPr sz="1000" spc="-5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chemeClr val="tx2"/>
                </a:solidFill>
                <a:latin typeface="Verdana"/>
                <a:cs typeface="Verdana"/>
              </a:rPr>
              <a:t>АСТРАХАНСКОЙ</a:t>
            </a:r>
            <a:endParaRPr sz="1000" dirty="0">
              <a:solidFill>
                <a:schemeClr val="tx2"/>
              </a:solidFill>
              <a:latin typeface="Verdana"/>
              <a:cs typeface="Verdana"/>
            </a:endParaRPr>
          </a:p>
          <a:p>
            <a:pPr marL="269875">
              <a:lnSpc>
                <a:spcPct val="100000"/>
              </a:lnSpc>
              <a:spcBef>
                <a:spcPts val="5"/>
              </a:spcBef>
            </a:pPr>
            <a:r>
              <a:rPr sz="1000" spc="-10" dirty="0" smtClean="0">
                <a:solidFill>
                  <a:schemeClr val="tx2"/>
                </a:solidFill>
                <a:latin typeface="Verdana"/>
                <a:cs typeface="Verdana"/>
              </a:rPr>
              <a:t>ОБЛАСТИ</a:t>
            </a:r>
            <a:endParaRPr lang="ru-RU" sz="1000" spc="-10" dirty="0" smtClean="0">
              <a:solidFill>
                <a:schemeClr val="tx2"/>
              </a:solidFill>
              <a:latin typeface="Verdana"/>
              <a:cs typeface="Verdana"/>
            </a:endParaRPr>
          </a:p>
          <a:p>
            <a:pPr marL="271145">
              <a:lnSpc>
                <a:spcPct val="100000"/>
              </a:lnSpc>
              <a:spcBef>
                <a:spcPts val="5"/>
              </a:spcBef>
            </a:pPr>
            <a:endParaRPr lang="ru-RU" sz="1000" spc="-10" dirty="0">
              <a:solidFill>
                <a:schemeClr val="tx2"/>
              </a:solidFill>
              <a:latin typeface="Verdana"/>
              <a:cs typeface="Verdana"/>
            </a:endParaRPr>
          </a:p>
          <a:p>
            <a:pPr marL="271145">
              <a:lnSpc>
                <a:spcPct val="100000"/>
              </a:lnSpc>
              <a:spcBef>
                <a:spcPts val="5"/>
              </a:spcBef>
            </a:pPr>
            <a:endParaRPr lang="ru-RU" sz="1000" spc="-10" dirty="0" smtClean="0">
              <a:solidFill>
                <a:schemeClr val="tx2"/>
              </a:solidFill>
              <a:latin typeface="Verdana"/>
              <a:cs typeface="Verdana"/>
            </a:endParaRPr>
          </a:p>
          <a:p>
            <a:pPr marL="271145">
              <a:lnSpc>
                <a:spcPct val="100000"/>
              </a:lnSpc>
              <a:spcBef>
                <a:spcPts val="5"/>
              </a:spcBef>
            </a:pPr>
            <a:endParaRPr lang="ru-RU" sz="1000" spc="-10" dirty="0">
              <a:solidFill>
                <a:schemeClr val="tx2"/>
              </a:solidFill>
              <a:latin typeface="Verdana"/>
              <a:cs typeface="Verdana"/>
            </a:endParaRPr>
          </a:p>
          <a:p>
            <a:pPr marL="271145">
              <a:lnSpc>
                <a:spcPct val="100000"/>
              </a:lnSpc>
              <a:spcBef>
                <a:spcPts val="5"/>
              </a:spcBef>
            </a:pPr>
            <a:endParaRPr sz="1000" dirty="0">
              <a:solidFill>
                <a:schemeClr val="tx2"/>
              </a:solidFill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7578" y="4299028"/>
            <a:ext cx="23590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5" dirty="0">
                <a:latin typeface="Impact"/>
                <a:cs typeface="Impact"/>
              </a:rPr>
              <a:t>Сроки</a:t>
            </a:r>
            <a:r>
              <a:rPr sz="1400" spc="160" dirty="0">
                <a:latin typeface="Impact"/>
                <a:cs typeface="Impact"/>
              </a:rPr>
              <a:t> </a:t>
            </a:r>
            <a:r>
              <a:rPr sz="1400" spc="60" dirty="0">
                <a:latin typeface="Impact"/>
                <a:cs typeface="Impact"/>
              </a:rPr>
              <a:t>реализации</a:t>
            </a:r>
            <a:r>
              <a:rPr sz="1400" spc="165" dirty="0">
                <a:latin typeface="Impact"/>
                <a:cs typeface="Impact"/>
              </a:rPr>
              <a:t> </a:t>
            </a:r>
            <a:r>
              <a:rPr sz="1400" spc="50" dirty="0">
                <a:latin typeface="Impact"/>
                <a:cs typeface="Impact"/>
              </a:rPr>
              <a:t>проекта</a:t>
            </a:r>
            <a:endParaRPr sz="1400">
              <a:latin typeface="Impact"/>
              <a:cs typeface="Impac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542365" y="228602"/>
            <a:ext cx="1339850" cy="149860"/>
          </a:xfrm>
          <a:custGeom>
            <a:avLst/>
            <a:gdLst/>
            <a:ahLst/>
            <a:cxnLst/>
            <a:rect l="l" t="t" r="r" b="b"/>
            <a:pathLst>
              <a:path w="1339850" h="149860">
                <a:moveTo>
                  <a:pt x="1339557" y="0"/>
                </a:moveTo>
                <a:lnTo>
                  <a:pt x="0" y="0"/>
                </a:lnTo>
                <a:lnTo>
                  <a:pt x="0" y="149758"/>
                </a:lnTo>
                <a:lnTo>
                  <a:pt x="669950" y="149758"/>
                </a:lnTo>
                <a:lnTo>
                  <a:pt x="1339557" y="149758"/>
                </a:lnTo>
                <a:lnTo>
                  <a:pt x="13395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542263" y="228500"/>
            <a:ext cx="127952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-50" dirty="0">
                <a:latin typeface="Verdana"/>
                <a:cs typeface="Verdana"/>
              </a:rPr>
              <a:t>Рекомендуемая</a:t>
            </a:r>
            <a:r>
              <a:rPr sz="900" i="1" spc="20" dirty="0">
                <a:latin typeface="Verdana"/>
                <a:cs typeface="Verdana"/>
              </a:rPr>
              <a:t> </a:t>
            </a:r>
            <a:r>
              <a:rPr sz="900" i="1" spc="-20" dirty="0">
                <a:latin typeface="Verdana"/>
                <a:cs typeface="Verdana"/>
              </a:rPr>
              <a:t>форма</a:t>
            </a:r>
            <a:endParaRPr sz="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013" y="420028"/>
            <a:ext cx="7433387" cy="1751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999"/>
              </a:lnSpc>
              <a:spcBef>
                <a:spcPts val="100"/>
              </a:spcBef>
            </a:pPr>
            <a:r>
              <a:rPr spc="65" dirty="0">
                <a:solidFill>
                  <a:schemeClr val="tx2"/>
                </a:solidFill>
              </a:rPr>
              <a:t>Сведения</a:t>
            </a:r>
            <a:r>
              <a:rPr spc="4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о</a:t>
            </a:r>
            <a:r>
              <a:rPr spc="5" dirty="0">
                <a:solidFill>
                  <a:schemeClr val="tx2"/>
                </a:solidFill>
              </a:rPr>
              <a:t> </a:t>
            </a:r>
            <a:r>
              <a:rPr spc="85" dirty="0">
                <a:solidFill>
                  <a:schemeClr val="tx2"/>
                </a:solidFill>
              </a:rPr>
              <a:t>планируемом</a:t>
            </a:r>
            <a:r>
              <a:rPr spc="40" dirty="0">
                <a:solidFill>
                  <a:schemeClr val="tx2"/>
                </a:solidFill>
              </a:rPr>
              <a:t> </a:t>
            </a:r>
            <a:r>
              <a:rPr spc="45" dirty="0">
                <a:solidFill>
                  <a:schemeClr val="tx2"/>
                </a:solidFill>
              </a:rPr>
              <a:t>расположении </a:t>
            </a:r>
            <a:r>
              <a:rPr dirty="0">
                <a:solidFill>
                  <a:schemeClr val="tx2"/>
                </a:solidFill>
              </a:rPr>
              <a:t>модульных</a:t>
            </a:r>
            <a:r>
              <a:rPr spc="305" dirty="0">
                <a:solidFill>
                  <a:schemeClr val="tx2"/>
                </a:solidFill>
              </a:rPr>
              <a:t> </a:t>
            </a:r>
            <a:r>
              <a:rPr spc="50" dirty="0">
                <a:solidFill>
                  <a:schemeClr val="tx2"/>
                </a:solidFill>
              </a:rPr>
              <a:t>некапитальных</a:t>
            </a:r>
            <a:r>
              <a:rPr spc="18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средств</a:t>
            </a:r>
            <a:r>
              <a:rPr spc="175" dirty="0">
                <a:solidFill>
                  <a:schemeClr val="tx2"/>
                </a:solidFill>
              </a:rPr>
              <a:t> </a:t>
            </a:r>
            <a:r>
              <a:rPr spc="75" dirty="0" err="1">
                <a:solidFill>
                  <a:schemeClr val="tx2"/>
                </a:solidFill>
              </a:rPr>
              <a:t>размещения</a:t>
            </a:r>
            <a:r>
              <a:rPr spc="225" dirty="0">
                <a:solidFill>
                  <a:schemeClr val="tx2"/>
                </a:solidFill>
              </a:rPr>
              <a:t> </a:t>
            </a:r>
            <a:r>
              <a:rPr spc="-25" dirty="0" err="1" smtClean="0">
                <a:solidFill>
                  <a:schemeClr val="tx2"/>
                </a:solidFill>
              </a:rPr>
              <a:t>на</a:t>
            </a:r>
            <a:r>
              <a:rPr lang="ru-RU" spc="-25" dirty="0" smtClean="0">
                <a:solidFill>
                  <a:schemeClr val="tx2"/>
                </a:solidFill>
              </a:rPr>
              <a:t> участке</a:t>
            </a:r>
            <a:r>
              <a:rPr lang="ru-RU" spc="-25" dirty="0" smtClean="0"/>
              <a:t/>
            </a:r>
            <a:br>
              <a:rPr lang="ru-RU" spc="-25" dirty="0" smtClean="0"/>
            </a:br>
            <a:r>
              <a:rPr lang="ru-RU" spc="-25" dirty="0"/>
              <a:t/>
            </a:r>
            <a:br>
              <a:rPr lang="ru-RU" spc="-25" dirty="0"/>
            </a:br>
            <a:r>
              <a:rPr lang="ru-RU" spc="-25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1400" spc="50" dirty="0" smtClean="0">
                <a:solidFill>
                  <a:srgbClr val="000000"/>
                </a:solidFill>
                <a:latin typeface="Impact"/>
              </a:rPr>
              <a:t>Схема </a:t>
            </a:r>
            <a:r>
              <a:rPr lang="ru-RU" sz="1400" spc="50" dirty="0" err="1" smtClean="0">
                <a:solidFill>
                  <a:srgbClr val="000000"/>
                </a:solidFill>
                <a:latin typeface="Impact"/>
              </a:rPr>
              <a:t>зониро</a:t>
            </a:r>
            <a:r>
              <a:rPr sz="1400" spc="50" dirty="0" err="1" smtClean="0">
                <a:solidFill>
                  <a:srgbClr val="000000"/>
                </a:solidFill>
                <a:latin typeface="Impact"/>
                <a:cs typeface="Impact"/>
              </a:rPr>
              <a:t>ва</a:t>
            </a:r>
            <a:r>
              <a:rPr sz="1400" spc="45" dirty="0" err="1" smtClean="0">
                <a:solidFill>
                  <a:srgbClr val="000000"/>
                </a:solidFill>
                <a:latin typeface="Impact"/>
                <a:cs typeface="Impact"/>
              </a:rPr>
              <a:t>ни</a:t>
            </a:r>
            <a:r>
              <a:rPr sz="1400" spc="-25" dirty="0" err="1" smtClean="0">
                <a:solidFill>
                  <a:srgbClr val="000000"/>
                </a:solidFill>
                <a:latin typeface="Impact"/>
                <a:cs typeface="Impact"/>
              </a:rPr>
              <a:t>я</a:t>
            </a:r>
            <a:r>
              <a:rPr sz="1400" spc="215" dirty="0" smtClean="0">
                <a:solidFill>
                  <a:srgbClr val="000000"/>
                </a:solidFill>
                <a:latin typeface="Impact"/>
                <a:cs typeface="Impact"/>
              </a:rPr>
              <a:t> </a:t>
            </a:r>
            <a:r>
              <a:rPr sz="1400" dirty="0">
                <a:solidFill>
                  <a:srgbClr val="000000"/>
                </a:solidFill>
                <a:latin typeface="Impact"/>
                <a:cs typeface="Impact"/>
              </a:rPr>
              <a:t>и</a:t>
            </a:r>
            <a:r>
              <a:rPr sz="1400" spc="210" dirty="0">
                <a:solidFill>
                  <a:srgbClr val="000000"/>
                </a:solidFill>
                <a:latin typeface="Impact"/>
                <a:cs typeface="Impact"/>
              </a:rPr>
              <a:t> </a:t>
            </a:r>
            <a:r>
              <a:rPr sz="1400" spc="60" dirty="0">
                <a:solidFill>
                  <a:srgbClr val="000000"/>
                </a:solidFill>
                <a:latin typeface="Impact"/>
                <a:cs typeface="Impact"/>
              </a:rPr>
              <a:t>расположения</a:t>
            </a:r>
            <a:r>
              <a:rPr sz="1400" spc="200" dirty="0">
                <a:solidFill>
                  <a:srgbClr val="000000"/>
                </a:solidFill>
                <a:latin typeface="Impact"/>
                <a:cs typeface="Impact"/>
              </a:rPr>
              <a:t> </a:t>
            </a:r>
            <a:r>
              <a:rPr sz="1400" spc="60" dirty="0">
                <a:solidFill>
                  <a:srgbClr val="000000"/>
                </a:solidFill>
                <a:latin typeface="Impact"/>
                <a:cs typeface="Impact"/>
              </a:rPr>
              <a:t>модульных</a:t>
            </a:r>
            <a:r>
              <a:rPr sz="1400" spc="220" dirty="0">
                <a:solidFill>
                  <a:srgbClr val="000000"/>
                </a:solidFill>
                <a:latin typeface="Impact"/>
                <a:cs typeface="Impact"/>
              </a:rPr>
              <a:t> </a:t>
            </a:r>
            <a:r>
              <a:rPr sz="1400" spc="60" dirty="0">
                <a:solidFill>
                  <a:srgbClr val="000000"/>
                </a:solidFill>
                <a:latin typeface="Impact"/>
                <a:cs typeface="Impact"/>
              </a:rPr>
              <a:t>некапитальных</a:t>
            </a:r>
            <a:r>
              <a:rPr sz="1400" spc="204" dirty="0">
                <a:solidFill>
                  <a:srgbClr val="000000"/>
                </a:solidFill>
                <a:latin typeface="Impact"/>
                <a:cs typeface="Impact"/>
              </a:rPr>
              <a:t> </a:t>
            </a:r>
            <a:r>
              <a:rPr sz="1400" spc="50" dirty="0">
                <a:solidFill>
                  <a:srgbClr val="000000"/>
                </a:solidFill>
                <a:latin typeface="Impact"/>
                <a:cs typeface="Impact"/>
              </a:rPr>
              <a:t>средств </a:t>
            </a:r>
            <a:r>
              <a:rPr sz="1400" spc="60" dirty="0">
                <a:solidFill>
                  <a:srgbClr val="000000"/>
                </a:solidFill>
                <a:latin typeface="Impact"/>
                <a:cs typeface="Impact"/>
              </a:rPr>
              <a:t>размещения</a:t>
            </a:r>
            <a:r>
              <a:rPr sz="1400" spc="160" dirty="0">
                <a:solidFill>
                  <a:srgbClr val="000000"/>
                </a:solidFill>
                <a:latin typeface="Impact"/>
                <a:cs typeface="Impact"/>
              </a:rPr>
              <a:t> </a:t>
            </a:r>
            <a:r>
              <a:rPr sz="1400" dirty="0">
                <a:solidFill>
                  <a:srgbClr val="000000"/>
                </a:solidFill>
                <a:latin typeface="Impact"/>
                <a:cs typeface="Impact"/>
              </a:rPr>
              <a:t>и</a:t>
            </a:r>
            <a:r>
              <a:rPr sz="1400" spc="170" dirty="0">
                <a:solidFill>
                  <a:srgbClr val="000000"/>
                </a:solidFill>
                <a:latin typeface="Impact"/>
                <a:cs typeface="Impact"/>
              </a:rPr>
              <a:t> </a:t>
            </a:r>
            <a:r>
              <a:rPr sz="1400" spc="55" dirty="0">
                <a:solidFill>
                  <a:srgbClr val="000000"/>
                </a:solidFill>
                <a:latin typeface="Impact"/>
                <a:cs typeface="Impact"/>
              </a:rPr>
              <a:t>других</a:t>
            </a:r>
            <a:r>
              <a:rPr sz="1400" spc="160" dirty="0">
                <a:solidFill>
                  <a:srgbClr val="000000"/>
                </a:solidFill>
                <a:latin typeface="Impact"/>
                <a:cs typeface="Impact"/>
              </a:rPr>
              <a:t> </a:t>
            </a:r>
            <a:r>
              <a:rPr sz="1400" spc="50" dirty="0">
                <a:solidFill>
                  <a:srgbClr val="000000"/>
                </a:solidFill>
                <a:latin typeface="Impact"/>
                <a:cs typeface="Impact"/>
              </a:rPr>
              <a:t>объектов</a:t>
            </a:r>
            <a:endParaRPr sz="1400" dirty="0">
              <a:latin typeface="Impact"/>
              <a:cs typeface="Impac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42365" y="228602"/>
            <a:ext cx="1339850" cy="149860"/>
          </a:xfrm>
          <a:custGeom>
            <a:avLst/>
            <a:gdLst/>
            <a:ahLst/>
            <a:cxnLst/>
            <a:rect l="l" t="t" r="r" b="b"/>
            <a:pathLst>
              <a:path w="1339850" h="149860">
                <a:moveTo>
                  <a:pt x="1339557" y="0"/>
                </a:moveTo>
                <a:lnTo>
                  <a:pt x="0" y="0"/>
                </a:lnTo>
                <a:lnTo>
                  <a:pt x="0" y="149758"/>
                </a:lnTo>
                <a:lnTo>
                  <a:pt x="669950" y="149758"/>
                </a:lnTo>
                <a:lnTo>
                  <a:pt x="1339557" y="149758"/>
                </a:lnTo>
                <a:lnTo>
                  <a:pt x="13395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542263" y="228500"/>
            <a:ext cx="127952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-50" dirty="0">
                <a:latin typeface="Verdana"/>
                <a:cs typeface="Verdana"/>
              </a:rPr>
              <a:t>Рекомендуемая</a:t>
            </a:r>
            <a:r>
              <a:rPr sz="900" i="1" spc="20" dirty="0">
                <a:latin typeface="Verdana"/>
                <a:cs typeface="Verdana"/>
              </a:rPr>
              <a:t> </a:t>
            </a:r>
            <a:r>
              <a:rPr sz="900" i="1" spc="-20" dirty="0">
                <a:latin typeface="Verdana"/>
                <a:cs typeface="Verdana"/>
              </a:rPr>
              <a:t>форма</a:t>
            </a:r>
            <a:endParaRPr sz="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63604" y="1846086"/>
            <a:ext cx="3921125" cy="2404110"/>
          </a:xfrm>
          <a:prstGeom prst="rect">
            <a:avLst/>
          </a:prstGeom>
          <a:ln w="9359">
            <a:solidFill>
              <a:srgbClr val="B6B6B6"/>
            </a:solidFill>
          </a:ln>
        </p:spPr>
        <p:txBody>
          <a:bodyPr vert="horz" wrap="square" lIns="0" tIns="514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5"/>
              </a:spcBef>
            </a:pPr>
            <a:endParaRPr sz="1000">
              <a:latin typeface="Times New Roman"/>
              <a:cs typeface="Times New Roman"/>
            </a:endParaRPr>
          </a:p>
          <a:p>
            <a:pPr marL="221615">
              <a:lnSpc>
                <a:spcPct val="100000"/>
              </a:lnSpc>
              <a:spcBef>
                <a:spcPts val="5"/>
              </a:spcBef>
            </a:pPr>
            <a:r>
              <a:rPr sz="1000" spc="55" dirty="0">
                <a:solidFill>
                  <a:srgbClr val="698056"/>
                </a:solidFill>
                <a:latin typeface="Microsoft Sans Serif"/>
                <a:cs typeface="Microsoft Sans Serif"/>
              </a:rPr>
              <a:t>МЕСТОПОЛОЖЕНИЕ</a:t>
            </a:r>
            <a:r>
              <a:rPr sz="1000" spc="105" dirty="0">
                <a:solidFill>
                  <a:srgbClr val="698056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698056"/>
                </a:solidFill>
                <a:latin typeface="Microsoft Sans Serif"/>
                <a:cs typeface="Microsoft Sans Serif"/>
              </a:rPr>
              <a:t>ЗЕМЕЛЬНОГО</a:t>
            </a:r>
            <a:r>
              <a:rPr sz="1000" spc="105" dirty="0">
                <a:solidFill>
                  <a:srgbClr val="698056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698056"/>
                </a:solidFill>
                <a:latin typeface="Microsoft Sans Serif"/>
                <a:cs typeface="Microsoft Sans Serif"/>
              </a:rPr>
              <a:t>УЧАСТКА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650"/>
              </a:spcBef>
            </a:pPr>
            <a:endParaRPr sz="1000">
              <a:latin typeface="Microsoft Sans Serif"/>
              <a:cs typeface="Microsoft Sans Serif"/>
            </a:endParaRPr>
          </a:p>
          <a:p>
            <a:pPr marL="2420620">
              <a:lnSpc>
                <a:spcPct val="100000"/>
              </a:lnSpc>
            </a:pPr>
            <a:r>
              <a:rPr sz="700" spc="10" dirty="0">
                <a:latin typeface="Impact"/>
                <a:cs typeface="Impact"/>
              </a:rPr>
              <a:t>Условные</a:t>
            </a:r>
            <a:r>
              <a:rPr sz="700" spc="320" dirty="0">
                <a:latin typeface="Impact"/>
                <a:cs typeface="Impact"/>
              </a:rPr>
              <a:t> </a:t>
            </a:r>
            <a:r>
              <a:rPr sz="700" spc="-10" dirty="0">
                <a:latin typeface="Impact"/>
                <a:cs typeface="Impact"/>
              </a:rPr>
              <a:t>обозначения:</a:t>
            </a:r>
            <a:endParaRPr sz="700">
              <a:latin typeface="Impact"/>
              <a:cs typeface="Impact"/>
            </a:endParaRPr>
          </a:p>
          <a:p>
            <a:pPr>
              <a:lnSpc>
                <a:spcPct val="100000"/>
              </a:lnSpc>
            </a:pPr>
            <a:endParaRPr sz="700">
              <a:latin typeface="Impact"/>
              <a:cs typeface="Impact"/>
            </a:endParaRPr>
          </a:p>
          <a:p>
            <a:pPr>
              <a:lnSpc>
                <a:spcPct val="100000"/>
              </a:lnSpc>
            </a:pPr>
            <a:endParaRPr sz="700">
              <a:latin typeface="Impact"/>
              <a:cs typeface="Impact"/>
            </a:endParaRPr>
          </a:p>
          <a:p>
            <a:pPr>
              <a:lnSpc>
                <a:spcPct val="100000"/>
              </a:lnSpc>
            </a:pPr>
            <a:endParaRPr sz="700">
              <a:latin typeface="Impact"/>
              <a:cs typeface="Impact"/>
            </a:endParaRPr>
          </a:p>
          <a:p>
            <a:pPr>
              <a:lnSpc>
                <a:spcPct val="100000"/>
              </a:lnSpc>
            </a:pPr>
            <a:endParaRPr sz="700">
              <a:latin typeface="Impact"/>
              <a:cs typeface="Impact"/>
            </a:endParaRPr>
          </a:p>
          <a:p>
            <a:pPr>
              <a:lnSpc>
                <a:spcPct val="100000"/>
              </a:lnSpc>
            </a:pPr>
            <a:endParaRPr sz="700">
              <a:latin typeface="Impact"/>
              <a:cs typeface="Impact"/>
            </a:endParaRPr>
          </a:p>
          <a:p>
            <a:pPr>
              <a:lnSpc>
                <a:spcPct val="100000"/>
              </a:lnSpc>
            </a:pPr>
            <a:endParaRPr sz="700">
              <a:latin typeface="Impact"/>
              <a:cs typeface="Impact"/>
            </a:endParaRPr>
          </a:p>
          <a:p>
            <a:pPr>
              <a:lnSpc>
                <a:spcPct val="100000"/>
              </a:lnSpc>
            </a:pPr>
            <a:endParaRPr sz="700">
              <a:latin typeface="Impact"/>
              <a:cs typeface="Impact"/>
            </a:endParaRPr>
          </a:p>
          <a:p>
            <a:pPr>
              <a:lnSpc>
                <a:spcPct val="100000"/>
              </a:lnSpc>
            </a:pPr>
            <a:endParaRPr sz="700">
              <a:latin typeface="Impact"/>
              <a:cs typeface="Impact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700">
              <a:latin typeface="Impact"/>
              <a:cs typeface="Impact"/>
            </a:endParaRPr>
          </a:p>
          <a:p>
            <a:pPr marL="2420620">
              <a:lnSpc>
                <a:spcPct val="100000"/>
              </a:lnSpc>
            </a:pPr>
            <a:r>
              <a:rPr sz="700" spc="-10" dirty="0">
                <a:latin typeface="Impact"/>
                <a:cs typeface="Impact"/>
              </a:rPr>
              <a:t>Адрес:</a:t>
            </a:r>
            <a:endParaRPr sz="700">
              <a:latin typeface="Impact"/>
              <a:cs typeface="Impact"/>
            </a:endParaRPr>
          </a:p>
          <a:p>
            <a:pPr marL="2420620" marR="424180">
              <a:lnSpc>
                <a:spcPct val="150500"/>
              </a:lnSpc>
            </a:pPr>
            <a:r>
              <a:rPr sz="700" spc="50" dirty="0">
                <a:latin typeface="Impact"/>
                <a:cs typeface="Impact"/>
              </a:rPr>
              <a:t>Муниципальный</a:t>
            </a:r>
            <a:r>
              <a:rPr sz="700" spc="215" dirty="0">
                <a:latin typeface="Impact"/>
                <a:cs typeface="Impact"/>
              </a:rPr>
              <a:t> </a:t>
            </a:r>
            <a:r>
              <a:rPr sz="700" spc="-10" dirty="0">
                <a:latin typeface="Impact"/>
                <a:cs typeface="Impact"/>
              </a:rPr>
              <a:t>район:</a:t>
            </a:r>
            <a:r>
              <a:rPr sz="700" spc="500" dirty="0">
                <a:latin typeface="Impact"/>
                <a:cs typeface="Impact"/>
              </a:rPr>
              <a:t> </a:t>
            </a:r>
            <a:r>
              <a:rPr sz="700" spc="-10" dirty="0">
                <a:latin typeface="Impact"/>
                <a:cs typeface="Impact"/>
              </a:rPr>
              <a:t>Координаты:</a:t>
            </a:r>
            <a:endParaRPr sz="700">
              <a:latin typeface="Impact"/>
              <a:cs typeface="Impac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9382" y="453861"/>
            <a:ext cx="7435215" cy="57658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80"/>
              </a:spcBef>
              <a:tabLst>
                <a:tab pos="3724910" algn="l"/>
              </a:tabLst>
            </a:pPr>
            <a:r>
              <a:rPr spc="65" dirty="0">
                <a:solidFill>
                  <a:schemeClr val="tx2"/>
                </a:solidFill>
              </a:rPr>
              <a:t>Местоположение</a:t>
            </a:r>
            <a:r>
              <a:rPr spc="235" dirty="0">
                <a:solidFill>
                  <a:schemeClr val="tx2"/>
                </a:solidFill>
              </a:rPr>
              <a:t> </a:t>
            </a:r>
            <a:r>
              <a:rPr spc="50" dirty="0">
                <a:solidFill>
                  <a:schemeClr val="tx2"/>
                </a:solidFill>
              </a:rPr>
              <a:t>земельного</a:t>
            </a:r>
            <a:r>
              <a:rPr spc="235" dirty="0">
                <a:solidFill>
                  <a:schemeClr val="tx2"/>
                </a:solidFill>
              </a:rPr>
              <a:t> </a:t>
            </a:r>
            <a:r>
              <a:rPr spc="70" dirty="0">
                <a:solidFill>
                  <a:schemeClr val="tx2"/>
                </a:solidFill>
              </a:rPr>
              <a:t>участка,</a:t>
            </a:r>
            <a:r>
              <a:rPr spc="23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на</a:t>
            </a:r>
            <a:r>
              <a:rPr spc="229" dirty="0">
                <a:solidFill>
                  <a:schemeClr val="tx2"/>
                </a:solidFill>
              </a:rPr>
              <a:t> </a:t>
            </a:r>
            <a:r>
              <a:rPr spc="85" dirty="0">
                <a:solidFill>
                  <a:schemeClr val="tx2"/>
                </a:solidFill>
              </a:rPr>
              <a:t>котором </a:t>
            </a:r>
            <a:r>
              <a:rPr spc="70" dirty="0">
                <a:solidFill>
                  <a:schemeClr val="tx2"/>
                </a:solidFill>
              </a:rPr>
              <a:t>планируется</a:t>
            </a:r>
            <a:r>
              <a:rPr spc="260" dirty="0">
                <a:solidFill>
                  <a:schemeClr val="tx2"/>
                </a:solidFill>
              </a:rPr>
              <a:t> </a:t>
            </a:r>
            <a:r>
              <a:rPr spc="60" dirty="0">
                <a:solidFill>
                  <a:schemeClr val="tx2"/>
                </a:solidFill>
              </a:rPr>
              <a:t>реализация</a:t>
            </a:r>
            <a:r>
              <a:rPr dirty="0">
                <a:solidFill>
                  <a:schemeClr val="tx2"/>
                </a:solidFill>
              </a:rPr>
              <a:t>	</a:t>
            </a:r>
            <a:r>
              <a:rPr spc="100" dirty="0">
                <a:solidFill>
                  <a:schemeClr val="tx2"/>
                </a:solidFill>
              </a:rPr>
              <a:t>инвестиционного</a:t>
            </a:r>
            <a:r>
              <a:rPr spc="245" dirty="0">
                <a:solidFill>
                  <a:schemeClr val="tx2"/>
                </a:solidFill>
              </a:rPr>
              <a:t> </a:t>
            </a:r>
            <a:r>
              <a:rPr spc="80" dirty="0">
                <a:solidFill>
                  <a:schemeClr val="tx2"/>
                </a:solidFill>
              </a:rPr>
              <a:t>проекта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6214" y="1119862"/>
            <a:ext cx="52133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5" dirty="0">
                <a:latin typeface="Impact"/>
                <a:cs typeface="Impact"/>
              </a:rPr>
              <a:t>Адрес,</a:t>
            </a:r>
            <a:r>
              <a:rPr sz="1400" spc="185" dirty="0">
                <a:latin typeface="Impact"/>
                <a:cs typeface="Impact"/>
              </a:rPr>
              <a:t> </a:t>
            </a:r>
            <a:r>
              <a:rPr sz="1400" spc="60" dirty="0">
                <a:latin typeface="Impact"/>
                <a:cs typeface="Impact"/>
              </a:rPr>
              <a:t>муниципальный</a:t>
            </a:r>
            <a:r>
              <a:rPr sz="1400" spc="175" dirty="0">
                <a:latin typeface="Impact"/>
                <a:cs typeface="Impact"/>
              </a:rPr>
              <a:t> </a:t>
            </a:r>
            <a:r>
              <a:rPr sz="1400" spc="55" dirty="0">
                <a:latin typeface="Impact"/>
                <a:cs typeface="Impact"/>
              </a:rPr>
              <a:t>район,</a:t>
            </a:r>
            <a:r>
              <a:rPr sz="1400" spc="170" dirty="0">
                <a:latin typeface="Impact"/>
                <a:cs typeface="Impact"/>
              </a:rPr>
              <a:t> </a:t>
            </a:r>
            <a:r>
              <a:rPr sz="1400" spc="65" dirty="0">
                <a:latin typeface="Impact"/>
                <a:cs typeface="Impact"/>
              </a:rPr>
              <a:t>географические</a:t>
            </a:r>
            <a:r>
              <a:rPr sz="1400" spc="180" dirty="0">
                <a:latin typeface="Impact"/>
                <a:cs typeface="Impact"/>
              </a:rPr>
              <a:t> </a:t>
            </a:r>
            <a:r>
              <a:rPr sz="1400" spc="50" dirty="0">
                <a:latin typeface="Impact"/>
                <a:cs typeface="Impact"/>
              </a:rPr>
              <a:t>координаты</a:t>
            </a:r>
            <a:endParaRPr sz="1400">
              <a:latin typeface="Impact"/>
              <a:cs typeface="Impac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6044" y="1671118"/>
            <a:ext cx="3524250" cy="1929764"/>
          </a:xfrm>
          <a:custGeom>
            <a:avLst/>
            <a:gdLst/>
            <a:ahLst/>
            <a:cxnLst/>
            <a:rect l="l" t="t" r="r" b="b"/>
            <a:pathLst>
              <a:path w="3524250" h="1929764">
                <a:moveTo>
                  <a:pt x="3523678" y="0"/>
                </a:moveTo>
                <a:lnTo>
                  <a:pt x="0" y="0"/>
                </a:lnTo>
                <a:lnTo>
                  <a:pt x="0" y="1929244"/>
                </a:lnTo>
                <a:lnTo>
                  <a:pt x="1761832" y="1929244"/>
                </a:lnTo>
                <a:lnTo>
                  <a:pt x="3523678" y="1929244"/>
                </a:lnTo>
                <a:lnTo>
                  <a:pt x="352367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9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29018" y="1739063"/>
            <a:ext cx="32467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50" dirty="0">
                <a:latin typeface="Microsoft Sans Serif"/>
                <a:cs typeface="Microsoft Sans Serif"/>
              </a:rPr>
              <a:t>На</a:t>
            </a:r>
            <a:r>
              <a:rPr sz="1000" spc="100" dirty="0">
                <a:latin typeface="Microsoft Sans Serif"/>
                <a:cs typeface="Microsoft Sans Serif"/>
              </a:rPr>
              <a:t> </a:t>
            </a:r>
            <a:r>
              <a:rPr sz="1000" spc="75" dirty="0">
                <a:latin typeface="Microsoft Sans Serif"/>
                <a:cs typeface="Microsoft Sans Serif"/>
              </a:rPr>
              <a:t>слайде</a:t>
            </a:r>
            <a:r>
              <a:rPr sz="1000" spc="100" dirty="0">
                <a:latin typeface="Microsoft Sans Serif"/>
                <a:cs typeface="Microsoft Sans Serif"/>
              </a:rPr>
              <a:t> </a:t>
            </a:r>
            <a:r>
              <a:rPr sz="1000" spc="110" dirty="0">
                <a:latin typeface="Microsoft Sans Serif"/>
                <a:cs typeface="Microsoft Sans Serif"/>
              </a:rPr>
              <a:t>необходимо</a:t>
            </a:r>
            <a:r>
              <a:rPr sz="1000" spc="100" dirty="0">
                <a:latin typeface="Microsoft Sans Serif"/>
                <a:cs typeface="Microsoft Sans Serif"/>
              </a:rPr>
              <a:t> </a:t>
            </a:r>
            <a:r>
              <a:rPr sz="1000" spc="85" dirty="0">
                <a:latin typeface="Microsoft Sans Serif"/>
                <a:cs typeface="Microsoft Sans Serif"/>
              </a:rPr>
              <a:t>представить</a:t>
            </a:r>
            <a:r>
              <a:rPr sz="1000" spc="75" dirty="0">
                <a:latin typeface="Microsoft Sans Serif"/>
                <a:cs typeface="Microsoft Sans Serif"/>
              </a:rPr>
              <a:t> </a:t>
            </a:r>
            <a:r>
              <a:rPr sz="1000" spc="80" dirty="0">
                <a:latin typeface="Microsoft Sans Serif"/>
                <a:cs typeface="Microsoft Sans Serif"/>
              </a:rPr>
              <a:t>карту,</a:t>
            </a:r>
            <a:r>
              <a:rPr sz="1000" spc="195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на </a:t>
            </a:r>
            <a:r>
              <a:rPr sz="1000" spc="114" dirty="0">
                <a:latin typeface="Microsoft Sans Serif"/>
                <a:cs typeface="Microsoft Sans Serif"/>
              </a:rPr>
              <a:t>которой</a:t>
            </a:r>
            <a:r>
              <a:rPr sz="1000" spc="160" dirty="0">
                <a:latin typeface="Microsoft Sans Serif"/>
                <a:cs typeface="Microsoft Sans Serif"/>
              </a:rPr>
              <a:t> </a:t>
            </a:r>
            <a:r>
              <a:rPr sz="1000" spc="90" dirty="0">
                <a:latin typeface="Microsoft Sans Serif"/>
                <a:cs typeface="Microsoft Sans Serif"/>
              </a:rPr>
              <a:t>отмечаются: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9018" y="2490383"/>
            <a:ext cx="13081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25" dirty="0">
                <a:latin typeface="Segoe UI Symbol"/>
                <a:cs typeface="Segoe UI Symbol"/>
              </a:rPr>
              <a:t>✓</a:t>
            </a:r>
            <a:endParaRPr sz="1000">
              <a:latin typeface="Segoe UI Symbol"/>
              <a:cs typeface="Segoe UI 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9018" y="2876310"/>
            <a:ext cx="13081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25" dirty="0">
                <a:latin typeface="Segoe UI Symbol"/>
                <a:cs typeface="Segoe UI Symbol"/>
              </a:rPr>
              <a:t>✓</a:t>
            </a:r>
            <a:endParaRPr sz="10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9018" y="2124991"/>
            <a:ext cx="3300095" cy="1255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79" marR="5080" indent="-196215">
              <a:lnSpc>
                <a:spcPct val="100000"/>
              </a:lnSpc>
              <a:spcBef>
                <a:spcPts val="100"/>
              </a:spcBef>
              <a:buFont typeface="Segoe UI Symbol"/>
              <a:buChar char="✓"/>
              <a:tabLst>
                <a:tab pos="208279" algn="l"/>
              </a:tabLst>
            </a:pPr>
            <a:r>
              <a:rPr sz="1000" spc="125" dirty="0">
                <a:latin typeface="Microsoft Sans Serif"/>
                <a:cs typeface="Microsoft Sans Serif"/>
              </a:rPr>
              <a:t>границы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spc="85" dirty="0">
                <a:latin typeface="Microsoft Sans Serif"/>
                <a:cs typeface="Microsoft Sans Serif"/>
              </a:rPr>
              <a:t>участка,</a:t>
            </a:r>
            <a:r>
              <a:rPr sz="1000" spc="190" dirty="0">
                <a:latin typeface="Microsoft Sans Serif"/>
                <a:cs typeface="Microsoft Sans Serif"/>
              </a:rPr>
              <a:t> </a:t>
            </a:r>
            <a:r>
              <a:rPr sz="1000" spc="85" dirty="0">
                <a:latin typeface="Microsoft Sans Serif"/>
                <a:cs typeface="Microsoft Sans Serif"/>
              </a:rPr>
              <a:t>на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spc="105" dirty="0">
                <a:latin typeface="Microsoft Sans Serif"/>
                <a:cs typeface="Microsoft Sans Serif"/>
              </a:rPr>
              <a:t>котором</a:t>
            </a:r>
            <a:r>
              <a:rPr sz="1000" spc="190" dirty="0">
                <a:latin typeface="Microsoft Sans Serif"/>
                <a:cs typeface="Microsoft Sans Serif"/>
              </a:rPr>
              <a:t> </a:t>
            </a:r>
            <a:r>
              <a:rPr sz="1000" spc="95" dirty="0">
                <a:latin typeface="Microsoft Sans Serif"/>
                <a:cs typeface="Microsoft Sans Serif"/>
              </a:rPr>
              <a:t>планируется </a:t>
            </a:r>
            <a:r>
              <a:rPr sz="1000" spc="105" dirty="0">
                <a:latin typeface="Microsoft Sans Serif"/>
                <a:cs typeface="Microsoft Sans Serif"/>
              </a:rPr>
              <a:t>реализация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spc="95" dirty="0">
                <a:latin typeface="Microsoft Sans Serif"/>
                <a:cs typeface="Microsoft Sans Serif"/>
              </a:rPr>
              <a:t>проекта</a:t>
            </a:r>
            <a:endParaRPr sz="1000" dirty="0">
              <a:latin typeface="Microsoft Sans Serif"/>
              <a:cs typeface="Microsoft Sans Serif"/>
            </a:endParaRPr>
          </a:p>
          <a:p>
            <a:pPr marL="208279" marR="236220">
              <a:lnSpc>
                <a:spcPct val="100000"/>
              </a:lnSpc>
              <a:spcBef>
                <a:spcPts val="640"/>
              </a:spcBef>
            </a:pPr>
            <a:r>
              <a:rPr sz="1000" spc="110" dirty="0">
                <a:latin typeface="Microsoft Sans Serif"/>
                <a:cs typeface="Microsoft Sans Serif"/>
              </a:rPr>
              <a:t>транспортная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spc="100" dirty="0">
                <a:latin typeface="Microsoft Sans Serif"/>
                <a:cs typeface="Microsoft Sans Serif"/>
              </a:rPr>
              <a:t>инфраструктура</a:t>
            </a:r>
            <a:r>
              <a:rPr sz="1000" spc="19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(</a:t>
            </a:r>
            <a:r>
              <a:rPr sz="1000" spc="-170" dirty="0">
                <a:latin typeface="Microsoft Sans Serif"/>
                <a:cs typeface="Microsoft Sans Serif"/>
              </a:rPr>
              <a:t> </a:t>
            </a:r>
            <a:r>
              <a:rPr sz="1000" spc="100" dirty="0">
                <a:latin typeface="Microsoft Sans Serif"/>
                <a:cs typeface="Microsoft Sans Serif"/>
              </a:rPr>
              <a:t>дороги, </a:t>
            </a:r>
            <a:r>
              <a:rPr sz="1000" spc="110" dirty="0">
                <a:latin typeface="Microsoft Sans Serif"/>
                <a:cs typeface="Microsoft Sans Serif"/>
              </a:rPr>
              <a:t>остановки</a:t>
            </a:r>
            <a:r>
              <a:rPr sz="1000" spc="200" dirty="0">
                <a:latin typeface="Microsoft Sans Serif"/>
                <a:cs typeface="Microsoft Sans Serif"/>
              </a:rPr>
              <a:t> </a:t>
            </a:r>
            <a:r>
              <a:rPr sz="1000" spc="114" dirty="0">
                <a:latin typeface="Microsoft Sans Serif"/>
                <a:cs typeface="Microsoft Sans Serif"/>
              </a:rPr>
              <a:t>общественного</a:t>
            </a:r>
            <a:r>
              <a:rPr sz="1000" spc="200" dirty="0">
                <a:latin typeface="Microsoft Sans Serif"/>
                <a:cs typeface="Microsoft Sans Serif"/>
              </a:rPr>
              <a:t> </a:t>
            </a:r>
            <a:r>
              <a:rPr sz="1000" spc="90" dirty="0">
                <a:latin typeface="Microsoft Sans Serif"/>
                <a:cs typeface="Microsoft Sans Serif"/>
              </a:rPr>
              <a:t>транспорта)</a:t>
            </a:r>
            <a:endParaRPr sz="1000" dirty="0">
              <a:latin typeface="Microsoft Sans Serif"/>
              <a:cs typeface="Microsoft Sans Serif"/>
            </a:endParaRPr>
          </a:p>
          <a:p>
            <a:pPr marL="208279" marR="411480">
              <a:lnSpc>
                <a:spcPct val="100000"/>
              </a:lnSpc>
              <a:spcBef>
                <a:spcPts val="635"/>
              </a:spcBef>
            </a:pPr>
            <a:r>
              <a:rPr sz="1000" spc="105" dirty="0">
                <a:latin typeface="Microsoft Sans Serif"/>
                <a:cs typeface="Microsoft Sans Serif"/>
              </a:rPr>
              <a:t>расстояния</a:t>
            </a:r>
            <a:r>
              <a:rPr sz="1000" spc="160" dirty="0">
                <a:latin typeface="Microsoft Sans Serif"/>
                <a:cs typeface="Microsoft Sans Serif"/>
              </a:rPr>
              <a:t> </a:t>
            </a:r>
            <a:r>
              <a:rPr sz="1000" spc="70" dirty="0">
                <a:latin typeface="Microsoft Sans Serif"/>
                <a:cs typeface="Microsoft Sans Serif"/>
              </a:rPr>
              <a:t>от</a:t>
            </a:r>
            <a:r>
              <a:rPr sz="1000" spc="165" dirty="0">
                <a:latin typeface="Microsoft Sans Serif"/>
                <a:cs typeface="Microsoft Sans Serif"/>
              </a:rPr>
              <a:t> </a:t>
            </a:r>
            <a:r>
              <a:rPr sz="1000" spc="125" dirty="0">
                <a:latin typeface="Microsoft Sans Serif"/>
                <a:cs typeface="Microsoft Sans Serif"/>
              </a:rPr>
              <a:t>границ</a:t>
            </a:r>
            <a:r>
              <a:rPr sz="1000" spc="170" dirty="0">
                <a:latin typeface="Microsoft Sans Serif"/>
                <a:cs typeface="Microsoft Sans Serif"/>
              </a:rPr>
              <a:t> </a:t>
            </a:r>
            <a:r>
              <a:rPr sz="1000" spc="90" dirty="0">
                <a:latin typeface="Microsoft Sans Serif"/>
                <a:cs typeface="Microsoft Sans Serif"/>
              </a:rPr>
              <a:t>участка</a:t>
            </a:r>
            <a:r>
              <a:rPr sz="1000" spc="16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до </a:t>
            </a:r>
            <a:r>
              <a:rPr sz="1000" spc="110" dirty="0">
                <a:latin typeface="Microsoft Sans Serif"/>
                <a:cs typeface="Microsoft Sans Serif"/>
              </a:rPr>
              <a:t>муниципалитета,</a:t>
            </a:r>
            <a:r>
              <a:rPr sz="1000" spc="200" dirty="0">
                <a:latin typeface="Microsoft Sans Serif"/>
                <a:cs typeface="Microsoft Sans Serif"/>
              </a:rPr>
              <a:t> </a:t>
            </a:r>
            <a:r>
              <a:rPr sz="1000" spc="100" dirty="0">
                <a:latin typeface="Microsoft Sans Serif"/>
                <a:cs typeface="Microsoft Sans Serif"/>
              </a:rPr>
              <a:t>города,</a:t>
            </a:r>
            <a:r>
              <a:rPr sz="1000" spc="195" dirty="0">
                <a:latin typeface="Microsoft Sans Serif"/>
                <a:cs typeface="Microsoft Sans Serif"/>
              </a:rPr>
              <a:t> </a:t>
            </a:r>
            <a:r>
              <a:rPr sz="1000" spc="95" dirty="0">
                <a:latin typeface="Microsoft Sans Serif"/>
                <a:cs typeface="Microsoft Sans Serif"/>
              </a:rPr>
              <a:t>аэропорта, </a:t>
            </a:r>
            <a:r>
              <a:rPr sz="1000" spc="80" dirty="0">
                <a:latin typeface="Microsoft Sans Serif"/>
                <a:cs typeface="Microsoft Sans Serif"/>
              </a:rPr>
              <a:t>вокзала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33975" y="1637171"/>
            <a:ext cx="1374140" cy="132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i="1" dirty="0">
                <a:latin typeface="Verdana"/>
                <a:cs typeface="Verdana"/>
              </a:rPr>
              <a:t>Образец</a:t>
            </a:r>
            <a:r>
              <a:rPr sz="700" i="1" spc="-10" dirty="0">
                <a:latin typeface="Verdana"/>
                <a:cs typeface="Verdana"/>
              </a:rPr>
              <a:t> </a:t>
            </a:r>
            <a:r>
              <a:rPr sz="700" i="1" dirty="0">
                <a:latin typeface="Verdana"/>
                <a:cs typeface="Verdana"/>
              </a:rPr>
              <a:t>оформления</a:t>
            </a:r>
            <a:r>
              <a:rPr sz="700" i="1" spc="-5" dirty="0">
                <a:latin typeface="Verdana"/>
                <a:cs typeface="Verdana"/>
              </a:rPr>
              <a:t> </a:t>
            </a:r>
            <a:r>
              <a:rPr sz="700" i="1" spc="-10" dirty="0">
                <a:latin typeface="Verdana"/>
                <a:cs typeface="Verdana"/>
              </a:rPr>
              <a:t>слайда</a:t>
            </a:r>
            <a:endParaRPr sz="70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8397" y="2492999"/>
            <a:ext cx="1996922" cy="159515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65694" y="3709860"/>
            <a:ext cx="2941955" cy="288541"/>
          </a:xfrm>
          <a:prstGeom prst="rect">
            <a:avLst/>
          </a:prstGeom>
          <a:ln w="9359">
            <a:solidFill>
              <a:srgbClr val="B6B6B6"/>
            </a:solidFill>
          </a:ln>
        </p:spPr>
        <p:txBody>
          <a:bodyPr vert="horz" wrap="square" lIns="0" tIns="133350" rIns="0" bIns="0" rtlCol="0">
            <a:spAutoFit/>
          </a:bodyPr>
          <a:lstStyle/>
          <a:p>
            <a:pPr marL="398780">
              <a:lnSpc>
                <a:spcPct val="100000"/>
              </a:lnSpc>
              <a:spcBef>
                <a:spcPts val="1050"/>
              </a:spcBef>
            </a:pP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+</a:t>
            </a:r>
            <a:r>
              <a:rPr sz="1000" spc="-2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90" dirty="0">
                <a:solidFill>
                  <a:schemeClr val="tx2"/>
                </a:solidFill>
                <a:latin typeface="Verdana"/>
                <a:cs typeface="Verdana"/>
              </a:rPr>
              <a:t>ФОТОФИКСАЦИЯ</a:t>
            </a:r>
            <a:r>
              <a:rPr sz="1000" spc="12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45" dirty="0">
                <a:solidFill>
                  <a:schemeClr val="tx2"/>
                </a:solidFill>
                <a:latin typeface="Verdana"/>
                <a:cs typeface="Verdana"/>
              </a:rPr>
              <a:t>УЧАСТКА</a:t>
            </a:r>
            <a:endParaRPr sz="1000" dirty="0">
              <a:solidFill>
                <a:schemeClr val="tx2"/>
              </a:solidFill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542365" y="228602"/>
            <a:ext cx="1339850" cy="149860"/>
          </a:xfrm>
          <a:custGeom>
            <a:avLst/>
            <a:gdLst/>
            <a:ahLst/>
            <a:cxnLst/>
            <a:rect l="l" t="t" r="r" b="b"/>
            <a:pathLst>
              <a:path w="1339850" h="149860">
                <a:moveTo>
                  <a:pt x="1339557" y="0"/>
                </a:moveTo>
                <a:lnTo>
                  <a:pt x="0" y="0"/>
                </a:lnTo>
                <a:lnTo>
                  <a:pt x="0" y="149758"/>
                </a:lnTo>
                <a:lnTo>
                  <a:pt x="669950" y="149758"/>
                </a:lnTo>
                <a:lnTo>
                  <a:pt x="1339557" y="149758"/>
                </a:lnTo>
                <a:lnTo>
                  <a:pt x="13395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542263" y="228500"/>
            <a:ext cx="127952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-50" dirty="0">
                <a:latin typeface="Verdana"/>
                <a:cs typeface="Verdana"/>
              </a:rPr>
              <a:t>Рекомендуемая</a:t>
            </a:r>
            <a:r>
              <a:rPr sz="900" i="1" spc="20" dirty="0">
                <a:latin typeface="Verdana"/>
                <a:cs typeface="Verdana"/>
              </a:rPr>
              <a:t> </a:t>
            </a:r>
            <a:r>
              <a:rPr sz="900" i="1" spc="-20" dirty="0">
                <a:latin typeface="Verdana"/>
                <a:cs typeface="Verdana"/>
              </a:rPr>
              <a:t>форма</a:t>
            </a:r>
            <a:endParaRPr sz="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289" y="429103"/>
            <a:ext cx="7052018" cy="569771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80"/>
              </a:spcBef>
            </a:pPr>
            <a:r>
              <a:rPr spc="50" dirty="0">
                <a:solidFill>
                  <a:schemeClr val="tx2"/>
                </a:solidFill>
              </a:rPr>
              <a:t>Сведения</a:t>
            </a:r>
            <a:r>
              <a:rPr spc="16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о</a:t>
            </a:r>
            <a:r>
              <a:rPr spc="165" dirty="0">
                <a:solidFill>
                  <a:schemeClr val="tx2"/>
                </a:solidFill>
              </a:rPr>
              <a:t> </a:t>
            </a:r>
            <a:r>
              <a:rPr spc="55" dirty="0">
                <a:solidFill>
                  <a:schemeClr val="tx2"/>
                </a:solidFill>
              </a:rPr>
              <a:t>земельном</a:t>
            </a:r>
            <a:r>
              <a:rPr spc="2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участке,</a:t>
            </a:r>
            <a:r>
              <a:rPr spc="4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на</a:t>
            </a:r>
            <a:r>
              <a:rPr spc="40" dirty="0">
                <a:solidFill>
                  <a:schemeClr val="tx2"/>
                </a:solidFill>
              </a:rPr>
              <a:t> </a:t>
            </a:r>
            <a:r>
              <a:rPr spc="-10" dirty="0">
                <a:solidFill>
                  <a:schemeClr val="tx2"/>
                </a:solidFill>
              </a:rPr>
              <a:t>котором </a:t>
            </a:r>
            <a:r>
              <a:rPr dirty="0">
                <a:solidFill>
                  <a:schemeClr val="tx2"/>
                </a:solidFill>
              </a:rPr>
              <a:t>планируется</a:t>
            </a:r>
            <a:r>
              <a:rPr spc="110" dirty="0">
                <a:solidFill>
                  <a:schemeClr val="tx2"/>
                </a:solidFill>
              </a:rPr>
              <a:t> </a:t>
            </a:r>
            <a:r>
              <a:rPr dirty="0" err="1">
                <a:solidFill>
                  <a:schemeClr val="tx2"/>
                </a:solidFill>
              </a:rPr>
              <a:t>реализация</a:t>
            </a:r>
            <a:r>
              <a:rPr spc="110" dirty="0">
                <a:solidFill>
                  <a:schemeClr val="tx2"/>
                </a:solidFill>
              </a:rPr>
              <a:t> </a:t>
            </a:r>
            <a:r>
              <a:rPr spc="-10" dirty="0" err="1" smtClean="0">
                <a:solidFill>
                  <a:schemeClr val="tx2"/>
                </a:solidFill>
              </a:rPr>
              <a:t>инвестиционного</a:t>
            </a:r>
            <a:r>
              <a:rPr lang="ru-RU" spc="-10" dirty="0" smtClean="0">
                <a:solidFill>
                  <a:schemeClr val="tx2"/>
                </a:solidFill>
              </a:rPr>
              <a:t> проекта</a:t>
            </a:r>
            <a:endParaRPr spc="-10" dirty="0">
              <a:solidFill>
                <a:schemeClr val="tx2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9017" y="1469475"/>
            <a:ext cx="3319145" cy="743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880"/>
              </a:lnSpc>
              <a:spcBef>
                <a:spcPts val="100"/>
              </a:spcBef>
            </a:pPr>
            <a:r>
              <a:rPr sz="2100" spc="-1604" baseline="9920" dirty="0" smtClean="0">
                <a:latin typeface="Segoe UI Symbol"/>
                <a:cs typeface="Segoe UI Symbol"/>
              </a:rPr>
              <a:t>✓</a:t>
            </a:r>
            <a:r>
              <a:rPr lang="ru-RU" sz="1400" spc="60" dirty="0">
                <a:latin typeface="Impact"/>
                <a:cs typeface="Segoe UI Symbol"/>
              </a:rPr>
              <a:t> </a:t>
            </a:r>
            <a:r>
              <a:rPr lang="ru-RU" sz="1400" spc="60" dirty="0" smtClean="0">
                <a:latin typeface="Impact"/>
                <a:cs typeface="Segoe UI Symbol"/>
              </a:rPr>
              <a:t>    </a:t>
            </a:r>
            <a:r>
              <a:rPr lang="ru-RU" sz="1400" spc="60" dirty="0" err="1" smtClean="0">
                <a:latin typeface="Impact"/>
                <a:cs typeface="Segoe UI Symbol"/>
              </a:rPr>
              <a:t>Кадастро</a:t>
            </a:r>
            <a:r>
              <a:rPr sz="1400" spc="60" dirty="0" err="1" smtClean="0">
                <a:latin typeface="Impact"/>
                <a:cs typeface="Impact"/>
              </a:rPr>
              <a:t>в</a:t>
            </a:r>
            <a:r>
              <a:rPr sz="1400" spc="65" dirty="0" err="1" smtClean="0">
                <a:latin typeface="Impact"/>
                <a:cs typeface="Impact"/>
              </a:rPr>
              <a:t>ы</a:t>
            </a:r>
            <a:r>
              <a:rPr sz="1400" spc="-15" dirty="0" err="1" smtClean="0">
                <a:latin typeface="Impact"/>
                <a:cs typeface="Impact"/>
              </a:rPr>
              <a:t>й</a:t>
            </a:r>
            <a:r>
              <a:rPr sz="1400" spc="220" dirty="0" smtClean="0">
                <a:latin typeface="Impact"/>
                <a:cs typeface="Impact"/>
              </a:rPr>
              <a:t> </a:t>
            </a:r>
            <a:r>
              <a:rPr sz="1400" spc="55" dirty="0">
                <a:latin typeface="Impact"/>
                <a:cs typeface="Impact"/>
              </a:rPr>
              <a:t>номер</a:t>
            </a:r>
            <a:r>
              <a:rPr sz="1400" spc="215" dirty="0">
                <a:latin typeface="Impact"/>
                <a:cs typeface="Impact"/>
              </a:rPr>
              <a:t> </a:t>
            </a:r>
            <a:r>
              <a:rPr sz="1400" spc="50" dirty="0">
                <a:latin typeface="Impact"/>
                <a:cs typeface="Impact"/>
              </a:rPr>
              <a:t>участка</a:t>
            </a:r>
            <a:endParaRPr sz="1400" dirty="0">
              <a:latin typeface="Impact"/>
              <a:cs typeface="Impact"/>
            </a:endParaRPr>
          </a:p>
          <a:p>
            <a:pPr marL="255904" indent="-217804">
              <a:lnSpc>
                <a:spcPts val="1165"/>
              </a:lnSpc>
              <a:buFont typeface="Segoe UI Symbol"/>
              <a:buChar char="✓"/>
              <a:tabLst>
                <a:tab pos="255904" algn="l"/>
              </a:tabLst>
            </a:pPr>
            <a:r>
              <a:rPr sz="1400" spc="60" dirty="0">
                <a:latin typeface="Impact"/>
                <a:cs typeface="Impact"/>
              </a:rPr>
              <a:t>Площадь</a:t>
            </a:r>
            <a:r>
              <a:rPr sz="1400" spc="160" dirty="0">
                <a:latin typeface="Impact"/>
                <a:cs typeface="Impact"/>
              </a:rPr>
              <a:t> </a:t>
            </a:r>
            <a:r>
              <a:rPr sz="1400" spc="50" dirty="0">
                <a:latin typeface="Impact"/>
                <a:cs typeface="Impact"/>
              </a:rPr>
              <a:t>участка</a:t>
            </a:r>
            <a:endParaRPr sz="1400" dirty="0">
              <a:latin typeface="Impact"/>
              <a:cs typeface="Impact"/>
            </a:endParaRPr>
          </a:p>
          <a:p>
            <a:pPr marL="255904" indent="-217804">
              <a:lnSpc>
                <a:spcPts val="1205"/>
              </a:lnSpc>
              <a:buFont typeface="Segoe UI Symbol"/>
              <a:buChar char="✓"/>
              <a:tabLst>
                <a:tab pos="255904" algn="l"/>
              </a:tabLst>
            </a:pPr>
            <a:r>
              <a:rPr sz="1400" spc="60" dirty="0">
                <a:latin typeface="Impact"/>
                <a:cs typeface="Impact"/>
              </a:rPr>
              <a:t>Категория</a:t>
            </a:r>
            <a:r>
              <a:rPr sz="1400" spc="165" dirty="0">
                <a:latin typeface="Impact"/>
                <a:cs typeface="Impact"/>
              </a:rPr>
              <a:t> </a:t>
            </a:r>
            <a:r>
              <a:rPr sz="1400" spc="50" dirty="0">
                <a:latin typeface="Impact"/>
                <a:cs typeface="Impact"/>
              </a:rPr>
              <a:t>земли</a:t>
            </a:r>
            <a:r>
              <a:rPr sz="1400" spc="170" dirty="0">
                <a:latin typeface="Impact"/>
                <a:cs typeface="Impact"/>
              </a:rPr>
              <a:t> </a:t>
            </a:r>
            <a:r>
              <a:rPr sz="1400" dirty="0">
                <a:latin typeface="Impact"/>
                <a:cs typeface="Impact"/>
              </a:rPr>
              <a:t>и</a:t>
            </a:r>
            <a:r>
              <a:rPr sz="1400" spc="175" dirty="0">
                <a:latin typeface="Impact"/>
                <a:cs typeface="Impact"/>
              </a:rPr>
              <a:t> </a:t>
            </a:r>
            <a:r>
              <a:rPr sz="1400" spc="-25" dirty="0">
                <a:latin typeface="Impact"/>
                <a:cs typeface="Impact"/>
              </a:rPr>
              <a:t>ВРИ</a:t>
            </a:r>
            <a:endParaRPr sz="1400" dirty="0">
              <a:latin typeface="Impact"/>
              <a:cs typeface="Impact"/>
            </a:endParaRPr>
          </a:p>
          <a:p>
            <a:pPr marL="255904" indent="-217804">
              <a:lnSpc>
                <a:spcPts val="1440"/>
              </a:lnSpc>
              <a:buFont typeface="Segoe UI Symbol"/>
              <a:buChar char="✓"/>
              <a:tabLst>
                <a:tab pos="255904" algn="l"/>
              </a:tabLst>
            </a:pPr>
            <a:r>
              <a:rPr sz="1400" dirty="0">
                <a:latin typeface="Impact"/>
                <a:cs typeface="Impact"/>
              </a:rPr>
              <a:t>Вид</a:t>
            </a:r>
            <a:r>
              <a:rPr sz="1400" spc="215" dirty="0">
                <a:latin typeface="Impact"/>
                <a:cs typeface="Impact"/>
              </a:rPr>
              <a:t> </a:t>
            </a:r>
            <a:r>
              <a:rPr sz="1400" spc="55" dirty="0">
                <a:latin typeface="Impact"/>
                <a:cs typeface="Impact"/>
              </a:rPr>
              <a:t>права</a:t>
            </a:r>
            <a:r>
              <a:rPr sz="1400" spc="220" dirty="0">
                <a:latin typeface="Impact"/>
                <a:cs typeface="Impact"/>
              </a:rPr>
              <a:t> </a:t>
            </a:r>
            <a:r>
              <a:rPr sz="1400" spc="55" dirty="0">
                <a:latin typeface="Impact"/>
                <a:cs typeface="Impact"/>
              </a:rPr>
              <a:t>(собственность/аренда)</a:t>
            </a:r>
            <a:endParaRPr sz="1400" dirty="0">
              <a:latin typeface="Impact"/>
              <a:cs typeface="Impac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36518" y="2361549"/>
            <a:ext cx="3519804" cy="538480"/>
          </a:xfrm>
          <a:custGeom>
            <a:avLst/>
            <a:gdLst/>
            <a:ahLst/>
            <a:cxnLst/>
            <a:rect l="l" t="t" r="r" b="b"/>
            <a:pathLst>
              <a:path w="3519804" h="538480">
                <a:moveTo>
                  <a:pt x="3519716" y="0"/>
                </a:moveTo>
                <a:lnTo>
                  <a:pt x="0" y="0"/>
                </a:lnTo>
                <a:lnTo>
                  <a:pt x="0" y="538200"/>
                </a:lnTo>
                <a:lnTo>
                  <a:pt x="1760042" y="538200"/>
                </a:lnTo>
                <a:lnTo>
                  <a:pt x="3519716" y="538200"/>
                </a:lnTo>
                <a:lnTo>
                  <a:pt x="351971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9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16547" y="2389172"/>
            <a:ext cx="3012440" cy="483234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50" dirty="0">
                <a:latin typeface="Microsoft Sans Serif"/>
                <a:cs typeface="Microsoft Sans Serif"/>
              </a:rPr>
              <a:t>На</a:t>
            </a:r>
            <a:r>
              <a:rPr sz="1000" spc="105" dirty="0">
                <a:latin typeface="Microsoft Sans Serif"/>
                <a:cs typeface="Microsoft Sans Serif"/>
              </a:rPr>
              <a:t> </a:t>
            </a:r>
            <a:r>
              <a:rPr sz="1000" spc="75" dirty="0">
                <a:latin typeface="Microsoft Sans Serif"/>
                <a:cs typeface="Microsoft Sans Serif"/>
              </a:rPr>
              <a:t>слайде</a:t>
            </a:r>
            <a:r>
              <a:rPr sz="1000" spc="100" dirty="0">
                <a:latin typeface="Microsoft Sans Serif"/>
                <a:cs typeface="Microsoft Sans Serif"/>
              </a:rPr>
              <a:t> </a:t>
            </a:r>
            <a:r>
              <a:rPr sz="1000" spc="110" dirty="0">
                <a:latin typeface="Microsoft Sans Serif"/>
                <a:cs typeface="Microsoft Sans Serif"/>
              </a:rPr>
              <a:t>необходимо</a:t>
            </a:r>
            <a:r>
              <a:rPr sz="1000" spc="100" dirty="0">
                <a:latin typeface="Microsoft Sans Serif"/>
                <a:cs typeface="Microsoft Sans Serif"/>
              </a:rPr>
              <a:t> </a:t>
            </a:r>
            <a:r>
              <a:rPr sz="1000" spc="75" dirty="0">
                <a:latin typeface="Microsoft Sans Serif"/>
                <a:cs typeface="Microsoft Sans Serif"/>
              </a:rPr>
              <a:t>представить </a:t>
            </a:r>
            <a:r>
              <a:rPr sz="1000" spc="100" dirty="0">
                <a:latin typeface="Microsoft Sans Serif"/>
                <a:cs typeface="Microsoft Sans Serif"/>
              </a:rPr>
              <a:t>кадастровую</a:t>
            </a:r>
            <a:r>
              <a:rPr sz="1000" spc="155" dirty="0">
                <a:latin typeface="Microsoft Sans Serif"/>
                <a:cs typeface="Microsoft Sans Serif"/>
              </a:rPr>
              <a:t> </a:t>
            </a:r>
            <a:r>
              <a:rPr sz="1000" spc="90" dirty="0">
                <a:latin typeface="Microsoft Sans Serif"/>
                <a:cs typeface="Microsoft Sans Serif"/>
              </a:rPr>
              <a:t>карту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spc="120" dirty="0">
                <a:latin typeface="Microsoft Sans Serif"/>
                <a:cs typeface="Microsoft Sans Serif"/>
              </a:rPr>
              <a:t>территории</a:t>
            </a:r>
            <a:r>
              <a:rPr sz="1000" spc="165" dirty="0">
                <a:latin typeface="Microsoft Sans Serif"/>
                <a:cs typeface="Microsoft Sans Serif"/>
              </a:rPr>
              <a:t> </a:t>
            </a:r>
            <a:r>
              <a:rPr sz="1000" spc="100" dirty="0">
                <a:latin typeface="Microsoft Sans Serif"/>
                <a:cs typeface="Microsoft Sans Serif"/>
              </a:rPr>
              <a:t>проекта</a:t>
            </a:r>
            <a:r>
              <a:rPr sz="1000" spc="17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с </a:t>
            </a:r>
            <a:r>
              <a:rPr sz="1000" spc="100" dirty="0">
                <a:latin typeface="Microsoft Sans Serif"/>
                <a:cs typeface="Microsoft Sans Serif"/>
              </a:rPr>
              <a:t>указанием</a:t>
            </a:r>
            <a:r>
              <a:rPr sz="1000" spc="160" dirty="0">
                <a:latin typeface="Microsoft Sans Serif"/>
                <a:cs typeface="Microsoft Sans Serif"/>
              </a:rPr>
              <a:t> </a:t>
            </a:r>
            <a:r>
              <a:rPr sz="1000" spc="120" dirty="0">
                <a:latin typeface="Microsoft Sans Serif"/>
                <a:cs typeface="Microsoft Sans Serif"/>
              </a:rPr>
              <a:t>границ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spc="75" dirty="0">
                <a:latin typeface="Microsoft Sans Serif"/>
                <a:cs typeface="Microsoft Sans Serif"/>
              </a:rPr>
              <a:t>участка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8289" y="3242092"/>
            <a:ext cx="3438525" cy="1692130"/>
          </a:xfrm>
          <a:prstGeom prst="rect">
            <a:avLst/>
          </a:prstGeom>
          <a:ln w="9359">
            <a:solidFill>
              <a:srgbClr val="B6B6B6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marL="88900" marR="607060">
              <a:lnSpc>
                <a:spcPct val="100000"/>
              </a:lnSpc>
              <a:spcBef>
                <a:spcPts val="395"/>
              </a:spcBef>
            </a:pP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+</a:t>
            </a:r>
            <a:r>
              <a:rPr sz="1000" spc="33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75" dirty="0">
                <a:solidFill>
                  <a:schemeClr val="tx2"/>
                </a:solidFill>
                <a:latin typeface="Verdana"/>
                <a:cs typeface="Verdana"/>
              </a:rPr>
              <a:t>ДОКУМЕНТЫ,</a:t>
            </a:r>
            <a:r>
              <a:rPr sz="1000" spc="-24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80" dirty="0" smtClean="0">
                <a:solidFill>
                  <a:schemeClr val="tx2"/>
                </a:solidFill>
                <a:latin typeface="Verdana"/>
                <a:cs typeface="Verdana"/>
              </a:rPr>
              <a:t>ПОДТВЕРЖДАЮЩИЕ</a:t>
            </a:r>
            <a:r>
              <a:rPr lang="ru-RU" sz="1000" spc="80" dirty="0" smtClean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75" dirty="0" smtClean="0">
                <a:solidFill>
                  <a:schemeClr val="tx2"/>
                </a:solidFill>
                <a:latin typeface="Verdana"/>
                <a:cs typeface="Verdana"/>
              </a:rPr>
              <a:t>ПРАВА</a:t>
            </a:r>
            <a:r>
              <a:rPr sz="1000" spc="220" dirty="0" smtClean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50" dirty="0">
                <a:solidFill>
                  <a:schemeClr val="tx2"/>
                </a:solidFill>
                <a:latin typeface="Verdana"/>
                <a:cs typeface="Verdana"/>
              </a:rPr>
              <a:t>НА</a:t>
            </a:r>
            <a:r>
              <a:rPr sz="1000" spc="23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85" dirty="0">
                <a:solidFill>
                  <a:schemeClr val="tx2"/>
                </a:solidFill>
                <a:latin typeface="Verdana"/>
                <a:cs typeface="Verdana"/>
              </a:rPr>
              <a:t>УКАЗАННЫЙ</a:t>
            </a:r>
            <a:r>
              <a:rPr sz="1000" spc="23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75" dirty="0" smtClean="0">
                <a:solidFill>
                  <a:schemeClr val="tx2"/>
                </a:solidFill>
                <a:latin typeface="Verdana"/>
                <a:cs typeface="Verdana"/>
              </a:rPr>
              <a:t>УЧАСТОК</a:t>
            </a:r>
            <a:endParaRPr lang="ru-RU" sz="1000" spc="75" dirty="0" smtClean="0">
              <a:solidFill>
                <a:schemeClr val="tx2"/>
              </a:solidFill>
              <a:latin typeface="Verdana"/>
              <a:cs typeface="Verdana"/>
            </a:endParaRPr>
          </a:p>
          <a:p>
            <a:pPr marL="88900" marR="607060">
              <a:lnSpc>
                <a:spcPct val="100000"/>
              </a:lnSpc>
              <a:spcBef>
                <a:spcPts val="395"/>
              </a:spcBef>
            </a:pPr>
            <a:endParaRPr sz="1000" dirty="0">
              <a:solidFill>
                <a:schemeClr val="tx2"/>
              </a:solidFill>
              <a:latin typeface="Verdana"/>
              <a:cs typeface="Verdana"/>
            </a:endParaRPr>
          </a:p>
          <a:p>
            <a:pPr marL="88900" marR="167640">
              <a:spcBef>
                <a:spcPts val="110"/>
              </a:spcBef>
            </a:pPr>
            <a:r>
              <a:rPr sz="1000" dirty="0" smtClean="0">
                <a:solidFill>
                  <a:schemeClr val="tx2"/>
                </a:solidFill>
                <a:latin typeface="Verdana"/>
                <a:cs typeface="Verdana"/>
              </a:rPr>
              <a:t>+</a:t>
            </a:r>
            <a:r>
              <a:rPr sz="1000" spc="280" dirty="0" smtClean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chemeClr val="tx2"/>
                </a:solidFill>
                <a:latin typeface="Verdana"/>
                <a:cs typeface="Verdana"/>
              </a:rPr>
              <a:t>ВЫПИСКА</a:t>
            </a:r>
            <a:r>
              <a:rPr sz="1000" spc="-4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ИЗ</a:t>
            </a:r>
            <a:r>
              <a:rPr sz="1000" spc="-3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chemeClr val="tx2"/>
                </a:solidFill>
                <a:latin typeface="Verdana"/>
                <a:cs typeface="Verdana"/>
              </a:rPr>
              <a:t>ЕДИНОГО</a:t>
            </a:r>
            <a:r>
              <a:rPr sz="1000" spc="-4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chemeClr val="tx2"/>
                </a:solidFill>
                <a:latin typeface="Verdana"/>
                <a:cs typeface="Verdana"/>
              </a:rPr>
              <a:t>ГОСУДАРСТВЕННОГО </a:t>
            </a:r>
            <a:r>
              <a:rPr lang="ru-RU" sz="1000" spc="-10" dirty="0" smtClean="0">
                <a:solidFill>
                  <a:schemeClr val="tx2"/>
                </a:solidFill>
                <a:latin typeface="Verdana"/>
                <a:cs typeface="Verdana"/>
              </a:rPr>
              <a:t>         </a:t>
            </a:r>
            <a:r>
              <a:rPr sz="1000" spc="-20" dirty="0" smtClean="0">
                <a:solidFill>
                  <a:schemeClr val="tx2"/>
                </a:solidFill>
                <a:latin typeface="Verdana"/>
                <a:cs typeface="Verdana"/>
              </a:rPr>
              <a:t>РЕЕСТРА</a:t>
            </a:r>
            <a:r>
              <a:rPr sz="1000" spc="-35" dirty="0" smtClean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chemeClr val="tx2"/>
                </a:solidFill>
                <a:latin typeface="Verdana"/>
                <a:cs typeface="Verdana"/>
              </a:rPr>
              <a:t>НЕДВИЖИМОСТИ</a:t>
            </a:r>
            <a:r>
              <a:rPr sz="1000" spc="-3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НА</a:t>
            </a:r>
            <a:r>
              <a:rPr sz="1000" spc="-3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chemeClr val="tx2"/>
                </a:solidFill>
                <a:latin typeface="Verdana"/>
                <a:cs typeface="Verdana"/>
              </a:rPr>
              <a:t>ЗЕМЕЛЬНЫЙ </a:t>
            </a:r>
            <a:r>
              <a:rPr sz="1000" spc="-20" dirty="0">
                <a:solidFill>
                  <a:schemeClr val="tx2"/>
                </a:solidFill>
                <a:latin typeface="Verdana"/>
                <a:cs typeface="Verdana"/>
              </a:rPr>
              <a:t>УЧАСТОК,</a:t>
            </a:r>
            <a:r>
              <a:rPr sz="1000" spc="-4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НА</a:t>
            </a:r>
            <a:r>
              <a:rPr sz="1000" spc="-4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chemeClr val="tx2"/>
                </a:solidFill>
                <a:latin typeface="Verdana"/>
                <a:cs typeface="Verdana"/>
              </a:rPr>
              <a:t>КОТОРОМ</a:t>
            </a:r>
            <a:r>
              <a:rPr sz="1000" spc="-5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chemeClr val="tx2"/>
                </a:solidFill>
                <a:latin typeface="Verdana"/>
                <a:cs typeface="Verdana"/>
              </a:rPr>
              <a:t>БУДЕТ </a:t>
            </a:r>
            <a:r>
              <a:rPr sz="1000" spc="-25" dirty="0">
                <a:solidFill>
                  <a:schemeClr val="tx2"/>
                </a:solidFill>
                <a:latin typeface="Verdana"/>
                <a:cs typeface="Verdana"/>
              </a:rPr>
              <a:t>РЕАЛИЗОВЫВАТЬСЯ</a:t>
            </a: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chemeClr val="tx2"/>
                </a:solidFill>
                <a:latin typeface="Verdana"/>
                <a:cs typeface="Verdana"/>
              </a:rPr>
              <a:t>ИНВЕСТИЦИОННЫЙ</a:t>
            </a:r>
            <a:r>
              <a:rPr sz="1000" spc="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-10" dirty="0" smtClean="0">
                <a:solidFill>
                  <a:schemeClr val="tx2"/>
                </a:solidFill>
                <a:latin typeface="Verdana"/>
                <a:cs typeface="Verdana"/>
              </a:rPr>
              <a:t>ПРОЕКТ</a:t>
            </a:r>
            <a:endParaRPr lang="ru-RU" sz="1000" spc="-10" dirty="0" smtClean="0">
              <a:solidFill>
                <a:schemeClr val="tx2"/>
              </a:solidFill>
              <a:latin typeface="Verdana"/>
              <a:cs typeface="Verdana"/>
            </a:endParaRPr>
          </a:p>
          <a:p>
            <a:pPr marL="88900" marR="167640">
              <a:spcBef>
                <a:spcPts val="110"/>
              </a:spcBef>
            </a:pPr>
            <a:endParaRPr lang="ru-RU" sz="1000" spc="-10" dirty="0" smtClean="0">
              <a:solidFill>
                <a:schemeClr val="tx2"/>
              </a:solidFill>
              <a:latin typeface="Verdana"/>
              <a:cs typeface="Verdana"/>
            </a:endParaRPr>
          </a:p>
          <a:p>
            <a:pPr marL="85090" marR="167640">
              <a:spcBef>
                <a:spcPts val="110"/>
              </a:spcBef>
            </a:pPr>
            <a:r>
              <a:rPr lang="ru-RU" sz="1000" b="1" i="1" spc="-55" dirty="0" smtClean="0">
                <a:latin typeface="Verdana"/>
                <a:cs typeface="Verdana"/>
              </a:rPr>
              <a:t>(прикладываются</a:t>
            </a:r>
            <a:r>
              <a:rPr lang="ru-RU" sz="1000" b="1" i="1" spc="-20" dirty="0" smtClean="0">
                <a:latin typeface="Verdana"/>
                <a:cs typeface="Verdana"/>
              </a:rPr>
              <a:t> </a:t>
            </a:r>
            <a:r>
              <a:rPr lang="ru-RU" sz="1000" b="1" i="1" spc="-55" dirty="0" smtClean="0">
                <a:latin typeface="Verdana"/>
                <a:cs typeface="Verdana"/>
              </a:rPr>
              <a:t>отдельно</a:t>
            </a:r>
            <a:r>
              <a:rPr lang="ru-RU" sz="1000" b="1" i="1" spc="-15" dirty="0" smtClean="0">
                <a:latin typeface="Verdana"/>
                <a:cs typeface="Verdana"/>
              </a:rPr>
              <a:t> </a:t>
            </a:r>
            <a:r>
              <a:rPr lang="ru-RU" sz="1000" b="1" i="1" spc="-10" dirty="0" smtClean="0">
                <a:latin typeface="Verdana"/>
                <a:cs typeface="Verdana"/>
              </a:rPr>
              <a:t>к</a:t>
            </a:r>
            <a:r>
              <a:rPr lang="ru-RU" sz="1000" b="1" i="1" spc="-15" dirty="0" smtClean="0">
                <a:latin typeface="Verdana"/>
                <a:cs typeface="Verdana"/>
              </a:rPr>
              <a:t> </a:t>
            </a:r>
            <a:r>
              <a:rPr lang="ru-RU" sz="1000" b="1" i="1" spc="-10" dirty="0" smtClean="0">
                <a:latin typeface="Verdana"/>
                <a:cs typeface="Verdana"/>
              </a:rPr>
              <a:t>презентации)</a:t>
            </a:r>
            <a:endParaRPr lang="ru-RU" sz="1000" dirty="0" smtClean="0">
              <a:latin typeface="Verdana"/>
              <a:cs typeface="Verdana"/>
            </a:endParaRPr>
          </a:p>
          <a:p>
            <a:pPr marL="85090" marR="167640">
              <a:lnSpc>
                <a:spcPct val="100000"/>
              </a:lnSpc>
              <a:spcBef>
                <a:spcPts val="110"/>
              </a:spcBef>
            </a:pPr>
            <a:endParaRPr sz="1000" dirty="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542365" y="228602"/>
            <a:ext cx="1339850" cy="149860"/>
          </a:xfrm>
          <a:custGeom>
            <a:avLst/>
            <a:gdLst/>
            <a:ahLst/>
            <a:cxnLst/>
            <a:rect l="l" t="t" r="r" b="b"/>
            <a:pathLst>
              <a:path w="1339850" h="149860">
                <a:moveTo>
                  <a:pt x="1339557" y="0"/>
                </a:moveTo>
                <a:lnTo>
                  <a:pt x="0" y="0"/>
                </a:lnTo>
                <a:lnTo>
                  <a:pt x="0" y="149758"/>
                </a:lnTo>
                <a:lnTo>
                  <a:pt x="669950" y="149758"/>
                </a:lnTo>
                <a:lnTo>
                  <a:pt x="1339557" y="149758"/>
                </a:lnTo>
                <a:lnTo>
                  <a:pt x="13395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542263" y="228500"/>
            <a:ext cx="127952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-50" dirty="0">
                <a:latin typeface="Verdana"/>
                <a:cs typeface="Verdana"/>
              </a:rPr>
              <a:t>Рекомендуемая</a:t>
            </a:r>
            <a:r>
              <a:rPr sz="900" i="1" spc="20" dirty="0">
                <a:latin typeface="Verdana"/>
                <a:cs typeface="Verdana"/>
              </a:rPr>
              <a:t> </a:t>
            </a:r>
            <a:r>
              <a:rPr sz="900" i="1" spc="-20" dirty="0">
                <a:latin typeface="Verdana"/>
                <a:cs typeface="Verdana"/>
              </a:rPr>
              <a:t>форма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63604" y="1845718"/>
            <a:ext cx="3921125" cy="2249590"/>
          </a:xfrm>
          <a:prstGeom prst="rect">
            <a:avLst/>
          </a:prstGeom>
          <a:ln w="9359">
            <a:solidFill>
              <a:srgbClr val="B6B6B6"/>
            </a:solidFill>
          </a:ln>
        </p:spPr>
        <p:txBody>
          <a:bodyPr vert="horz" wrap="square" lIns="0" tIns="514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5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221615">
              <a:lnSpc>
                <a:spcPct val="100000"/>
              </a:lnSpc>
              <a:spcBef>
                <a:spcPts val="5"/>
              </a:spcBef>
            </a:pPr>
            <a:r>
              <a:rPr sz="1000" spc="55" dirty="0">
                <a:solidFill>
                  <a:schemeClr val="tx2"/>
                </a:solidFill>
                <a:latin typeface="Microsoft Sans Serif"/>
                <a:cs typeface="Microsoft Sans Serif"/>
              </a:rPr>
              <a:t>МЕСТОПОЛОЖЕНИЕ</a:t>
            </a:r>
            <a:r>
              <a:rPr sz="1000" spc="105" dirty="0">
                <a:solidFill>
                  <a:schemeClr val="tx2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chemeClr val="tx2"/>
                </a:solidFill>
                <a:latin typeface="Microsoft Sans Serif"/>
                <a:cs typeface="Microsoft Sans Serif"/>
              </a:rPr>
              <a:t>ЗЕМЕЛЬНОГО</a:t>
            </a:r>
            <a:r>
              <a:rPr sz="1000" spc="105" dirty="0">
                <a:solidFill>
                  <a:schemeClr val="tx2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chemeClr val="tx2"/>
                </a:solidFill>
                <a:latin typeface="Microsoft Sans Serif"/>
                <a:cs typeface="Microsoft Sans Serif"/>
              </a:rPr>
              <a:t>УЧАСТКА</a:t>
            </a:r>
            <a:endParaRPr sz="1000" dirty="0">
              <a:solidFill>
                <a:schemeClr val="tx2"/>
              </a:solidFill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650"/>
              </a:spcBef>
            </a:pPr>
            <a:endParaRPr sz="1000" dirty="0">
              <a:latin typeface="Microsoft Sans Serif"/>
              <a:cs typeface="Microsoft Sans Serif"/>
            </a:endParaRPr>
          </a:p>
          <a:p>
            <a:pPr marL="2420620">
              <a:lnSpc>
                <a:spcPct val="100000"/>
              </a:lnSpc>
            </a:pPr>
            <a:r>
              <a:rPr sz="700" spc="10" dirty="0">
                <a:latin typeface="Impact"/>
                <a:cs typeface="Impact"/>
              </a:rPr>
              <a:t>Условные</a:t>
            </a:r>
            <a:r>
              <a:rPr sz="700" spc="320" dirty="0">
                <a:latin typeface="Impact"/>
                <a:cs typeface="Impact"/>
              </a:rPr>
              <a:t> </a:t>
            </a:r>
            <a:r>
              <a:rPr sz="700" spc="-10" dirty="0">
                <a:latin typeface="Impact"/>
                <a:cs typeface="Impact"/>
              </a:rPr>
              <a:t>обозначения:</a:t>
            </a:r>
            <a:endParaRPr sz="700" dirty="0">
              <a:latin typeface="Impact"/>
              <a:cs typeface="Impact"/>
            </a:endParaRPr>
          </a:p>
          <a:p>
            <a:pPr>
              <a:lnSpc>
                <a:spcPct val="100000"/>
              </a:lnSpc>
            </a:pPr>
            <a:endParaRPr sz="700" dirty="0">
              <a:latin typeface="Impact"/>
              <a:cs typeface="Impact"/>
            </a:endParaRPr>
          </a:p>
          <a:p>
            <a:pPr>
              <a:lnSpc>
                <a:spcPct val="100000"/>
              </a:lnSpc>
            </a:pPr>
            <a:endParaRPr sz="700" dirty="0">
              <a:latin typeface="Impact"/>
              <a:cs typeface="Impact"/>
            </a:endParaRPr>
          </a:p>
          <a:p>
            <a:pPr>
              <a:lnSpc>
                <a:spcPct val="100000"/>
              </a:lnSpc>
            </a:pPr>
            <a:endParaRPr sz="700" dirty="0">
              <a:latin typeface="Impact"/>
              <a:cs typeface="Impact"/>
            </a:endParaRPr>
          </a:p>
          <a:p>
            <a:pPr>
              <a:lnSpc>
                <a:spcPct val="100000"/>
              </a:lnSpc>
            </a:pPr>
            <a:endParaRPr sz="700" dirty="0">
              <a:latin typeface="Impact"/>
              <a:cs typeface="Impact"/>
            </a:endParaRPr>
          </a:p>
          <a:p>
            <a:pPr>
              <a:lnSpc>
                <a:spcPct val="100000"/>
              </a:lnSpc>
            </a:pPr>
            <a:endParaRPr sz="700" dirty="0">
              <a:latin typeface="Impact"/>
              <a:cs typeface="Impact"/>
            </a:endParaRPr>
          </a:p>
          <a:p>
            <a:pPr>
              <a:lnSpc>
                <a:spcPct val="100000"/>
              </a:lnSpc>
            </a:pPr>
            <a:endParaRPr sz="700" dirty="0">
              <a:latin typeface="Impact"/>
              <a:cs typeface="Impact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700" dirty="0">
              <a:latin typeface="Impact"/>
              <a:cs typeface="Impact"/>
            </a:endParaRPr>
          </a:p>
          <a:p>
            <a:pPr marL="2420620">
              <a:lnSpc>
                <a:spcPct val="100000"/>
              </a:lnSpc>
            </a:pPr>
            <a:r>
              <a:rPr sz="700" spc="10" dirty="0">
                <a:latin typeface="Impact"/>
                <a:cs typeface="Impact"/>
              </a:rPr>
              <a:t>Площадь</a:t>
            </a:r>
            <a:r>
              <a:rPr sz="700" spc="355" dirty="0">
                <a:latin typeface="Impact"/>
                <a:cs typeface="Impact"/>
              </a:rPr>
              <a:t> </a:t>
            </a:r>
            <a:r>
              <a:rPr sz="700" spc="-10" dirty="0">
                <a:latin typeface="Impact"/>
                <a:cs typeface="Impact"/>
              </a:rPr>
              <a:t>участка:</a:t>
            </a:r>
            <a:endParaRPr sz="700" dirty="0">
              <a:latin typeface="Impact"/>
              <a:cs typeface="Impact"/>
            </a:endParaRPr>
          </a:p>
          <a:p>
            <a:pPr marL="2420620" marR="148590">
              <a:lnSpc>
                <a:spcPct val="150500"/>
              </a:lnSpc>
            </a:pPr>
            <a:r>
              <a:rPr sz="700" spc="45" dirty="0">
                <a:latin typeface="Impact"/>
                <a:cs typeface="Impact"/>
              </a:rPr>
              <a:t>Категория</a:t>
            </a:r>
            <a:r>
              <a:rPr sz="700" spc="235" dirty="0">
                <a:latin typeface="Impact"/>
                <a:cs typeface="Impact"/>
              </a:rPr>
              <a:t> </a:t>
            </a:r>
            <a:r>
              <a:rPr sz="700" spc="20" dirty="0">
                <a:latin typeface="Impact"/>
                <a:cs typeface="Impact"/>
              </a:rPr>
              <a:t>земельного</a:t>
            </a:r>
            <a:r>
              <a:rPr sz="700" spc="240" dirty="0">
                <a:latin typeface="Impact"/>
                <a:cs typeface="Impact"/>
              </a:rPr>
              <a:t> </a:t>
            </a:r>
            <a:r>
              <a:rPr sz="700" spc="-10" dirty="0">
                <a:latin typeface="Impact"/>
                <a:cs typeface="Impact"/>
              </a:rPr>
              <a:t>участка:</a:t>
            </a:r>
            <a:r>
              <a:rPr sz="700" spc="500" dirty="0">
                <a:latin typeface="Impact"/>
                <a:cs typeface="Impact"/>
              </a:rPr>
              <a:t> </a:t>
            </a:r>
            <a:r>
              <a:rPr sz="700" dirty="0">
                <a:latin typeface="Impact"/>
                <a:cs typeface="Impact"/>
              </a:rPr>
              <a:t>ВР И</a:t>
            </a:r>
            <a:r>
              <a:rPr sz="700" spc="-5" dirty="0">
                <a:latin typeface="Impact"/>
                <a:cs typeface="Impact"/>
              </a:rPr>
              <a:t> </a:t>
            </a:r>
            <a:r>
              <a:rPr sz="700" spc="-50" dirty="0">
                <a:latin typeface="Impact"/>
                <a:cs typeface="Impact"/>
              </a:rPr>
              <a:t>:</a:t>
            </a:r>
            <a:endParaRPr sz="700" dirty="0">
              <a:latin typeface="Impact"/>
              <a:cs typeface="Impact"/>
            </a:endParaRPr>
          </a:p>
          <a:p>
            <a:pPr marL="2420620">
              <a:lnSpc>
                <a:spcPct val="100000"/>
              </a:lnSpc>
              <a:spcBef>
                <a:spcPts val="425"/>
              </a:spcBef>
            </a:pPr>
            <a:r>
              <a:rPr sz="700" spc="60" dirty="0">
                <a:latin typeface="Impact"/>
                <a:cs typeface="Impact"/>
              </a:rPr>
              <a:t>Права</a:t>
            </a:r>
            <a:r>
              <a:rPr sz="700" spc="155" dirty="0">
                <a:latin typeface="Impact"/>
                <a:cs typeface="Impact"/>
              </a:rPr>
              <a:t> </a:t>
            </a:r>
            <a:r>
              <a:rPr sz="700" dirty="0">
                <a:latin typeface="Impact"/>
                <a:cs typeface="Impact"/>
              </a:rPr>
              <a:t>на</a:t>
            </a:r>
            <a:r>
              <a:rPr sz="700" spc="155" dirty="0">
                <a:latin typeface="Impact"/>
                <a:cs typeface="Impact"/>
              </a:rPr>
              <a:t> </a:t>
            </a:r>
            <a:r>
              <a:rPr sz="700" spc="-10" dirty="0">
                <a:latin typeface="Impact"/>
                <a:cs typeface="Impact"/>
              </a:rPr>
              <a:t>участок:</a:t>
            </a:r>
            <a:endParaRPr sz="700" dirty="0">
              <a:latin typeface="Impact"/>
              <a:cs typeface="Impac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33975" y="1637171"/>
            <a:ext cx="1374140" cy="132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i="1" dirty="0">
                <a:latin typeface="Verdana"/>
                <a:cs typeface="Verdana"/>
              </a:rPr>
              <a:t>Образец</a:t>
            </a:r>
            <a:r>
              <a:rPr sz="700" i="1" spc="-10" dirty="0">
                <a:latin typeface="Verdana"/>
                <a:cs typeface="Verdana"/>
              </a:rPr>
              <a:t> </a:t>
            </a:r>
            <a:r>
              <a:rPr sz="700" i="1" dirty="0">
                <a:latin typeface="Verdana"/>
                <a:cs typeface="Verdana"/>
              </a:rPr>
              <a:t>оформления</a:t>
            </a:r>
            <a:r>
              <a:rPr sz="700" i="1" spc="-5" dirty="0">
                <a:latin typeface="Verdana"/>
                <a:cs typeface="Verdana"/>
              </a:rPr>
              <a:t> </a:t>
            </a:r>
            <a:r>
              <a:rPr sz="700" i="1" spc="-10" dirty="0">
                <a:latin typeface="Verdana"/>
                <a:cs typeface="Verdana"/>
              </a:rPr>
              <a:t>слайда</a:t>
            </a:r>
            <a:endParaRPr sz="70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8397" y="2492999"/>
            <a:ext cx="1996922" cy="159515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382" y="421464"/>
            <a:ext cx="7876540" cy="1265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999"/>
              </a:lnSpc>
              <a:spcBef>
                <a:spcPts val="100"/>
              </a:spcBef>
            </a:pPr>
            <a:r>
              <a:rPr spc="65" dirty="0">
                <a:solidFill>
                  <a:schemeClr val="tx2"/>
                </a:solidFill>
              </a:rPr>
              <a:t>Сведения</a:t>
            </a:r>
            <a:r>
              <a:rPr spc="7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об</a:t>
            </a:r>
            <a:r>
              <a:rPr spc="7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объектах</a:t>
            </a:r>
            <a:r>
              <a:rPr spc="100" dirty="0">
                <a:solidFill>
                  <a:schemeClr val="tx2"/>
                </a:solidFill>
              </a:rPr>
              <a:t> </a:t>
            </a:r>
            <a:r>
              <a:rPr spc="60" dirty="0">
                <a:solidFill>
                  <a:schemeClr val="tx2"/>
                </a:solidFill>
              </a:rPr>
              <a:t>обеспечивающей</a:t>
            </a:r>
            <a:r>
              <a:rPr spc="225" dirty="0">
                <a:solidFill>
                  <a:schemeClr val="tx2"/>
                </a:solidFill>
              </a:rPr>
              <a:t> </a:t>
            </a:r>
            <a:r>
              <a:rPr spc="-10" dirty="0">
                <a:solidFill>
                  <a:schemeClr val="tx2"/>
                </a:solidFill>
              </a:rPr>
              <a:t>инфраструктуры </a:t>
            </a:r>
            <a:r>
              <a:rPr dirty="0">
                <a:solidFill>
                  <a:schemeClr val="tx2"/>
                </a:solidFill>
              </a:rPr>
              <a:t>на участке</a:t>
            </a:r>
            <a:r>
              <a:rPr spc="-2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и</a:t>
            </a:r>
            <a:r>
              <a:rPr spc="220" dirty="0">
                <a:solidFill>
                  <a:schemeClr val="tx2"/>
                </a:solidFill>
              </a:rPr>
              <a:t> </a:t>
            </a:r>
            <a:r>
              <a:rPr spc="80" dirty="0">
                <a:solidFill>
                  <a:schemeClr val="tx2"/>
                </a:solidFill>
              </a:rPr>
              <a:t>прилегающих</a:t>
            </a:r>
            <a:r>
              <a:rPr spc="65" dirty="0">
                <a:solidFill>
                  <a:schemeClr val="tx2"/>
                </a:solidFill>
              </a:rPr>
              <a:t> </a:t>
            </a:r>
            <a:r>
              <a:rPr spc="70" dirty="0">
                <a:solidFill>
                  <a:schemeClr val="tx2"/>
                </a:solidFill>
              </a:rPr>
              <a:t>территориях</a:t>
            </a:r>
            <a:r>
              <a:rPr spc="12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к</a:t>
            </a:r>
            <a:r>
              <a:rPr spc="130" dirty="0">
                <a:solidFill>
                  <a:schemeClr val="tx2"/>
                </a:solidFill>
              </a:rPr>
              <a:t> </a:t>
            </a:r>
            <a:r>
              <a:rPr spc="-10" dirty="0">
                <a:solidFill>
                  <a:schemeClr val="tx2"/>
                </a:solidFill>
              </a:rPr>
              <a:t>земельному </a:t>
            </a:r>
            <a:r>
              <a:rPr dirty="0">
                <a:solidFill>
                  <a:schemeClr val="tx2"/>
                </a:solidFill>
              </a:rPr>
              <a:t>участку,</a:t>
            </a:r>
            <a:r>
              <a:rPr spc="254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на</a:t>
            </a:r>
            <a:r>
              <a:rPr spc="254" dirty="0">
                <a:solidFill>
                  <a:schemeClr val="tx2"/>
                </a:solidFill>
              </a:rPr>
              <a:t> </a:t>
            </a:r>
            <a:r>
              <a:rPr spc="55" dirty="0">
                <a:solidFill>
                  <a:schemeClr val="tx2"/>
                </a:solidFill>
              </a:rPr>
              <a:t>котором</a:t>
            </a:r>
            <a:r>
              <a:rPr spc="254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планируется</a:t>
            </a:r>
            <a:r>
              <a:rPr spc="245" dirty="0">
                <a:solidFill>
                  <a:schemeClr val="tx2"/>
                </a:solidFill>
              </a:rPr>
              <a:t> </a:t>
            </a:r>
            <a:r>
              <a:rPr spc="-10" dirty="0">
                <a:solidFill>
                  <a:schemeClr val="tx2"/>
                </a:solidFill>
              </a:rPr>
              <a:t>реализация </a:t>
            </a:r>
            <a:r>
              <a:rPr spc="55" dirty="0">
                <a:solidFill>
                  <a:schemeClr val="tx2"/>
                </a:solidFill>
              </a:rPr>
              <a:t>инвестиционного</a:t>
            </a:r>
            <a:r>
              <a:rPr spc="170" dirty="0">
                <a:solidFill>
                  <a:schemeClr val="tx2"/>
                </a:solidFill>
              </a:rPr>
              <a:t> </a:t>
            </a:r>
            <a:r>
              <a:rPr spc="40" dirty="0">
                <a:solidFill>
                  <a:schemeClr val="tx2"/>
                </a:solidFill>
              </a:rPr>
              <a:t>проекта</a:t>
            </a:r>
          </a:p>
        </p:txBody>
      </p:sp>
      <p:sp>
        <p:nvSpPr>
          <p:cNvPr id="3" name="object 3"/>
          <p:cNvSpPr/>
          <p:nvPr/>
        </p:nvSpPr>
        <p:spPr>
          <a:xfrm>
            <a:off x="339483" y="1671118"/>
            <a:ext cx="4318000" cy="1238250"/>
          </a:xfrm>
          <a:custGeom>
            <a:avLst/>
            <a:gdLst/>
            <a:ahLst/>
            <a:cxnLst/>
            <a:rect l="l" t="t" r="r" b="b"/>
            <a:pathLst>
              <a:path w="4318000" h="1238250">
                <a:moveTo>
                  <a:pt x="4317834" y="0"/>
                </a:moveTo>
                <a:lnTo>
                  <a:pt x="0" y="0"/>
                </a:lnTo>
                <a:lnTo>
                  <a:pt x="0" y="1238046"/>
                </a:lnTo>
                <a:lnTo>
                  <a:pt x="2158911" y="1238046"/>
                </a:lnTo>
                <a:lnTo>
                  <a:pt x="4317834" y="1238046"/>
                </a:lnTo>
                <a:lnTo>
                  <a:pt x="4317834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9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marR="30480">
              <a:lnSpc>
                <a:spcPct val="100000"/>
              </a:lnSpc>
              <a:spcBef>
                <a:spcPts val="100"/>
              </a:spcBef>
            </a:pPr>
            <a:r>
              <a:rPr spc="50" dirty="0"/>
              <a:t>На</a:t>
            </a:r>
            <a:r>
              <a:rPr spc="180" dirty="0"/>
              <a:t> </a:t>
            </a:r>
            <a:r>
              <a:rPr spc="80" dirty="0"/>
              <a:t>слайде</a:t>
            </a:r>
            <a:r>
              <a:rPr spc="190" dirty="0"/>
              <a:t> </a:t>
            </a:r>
            <a:r>
              <a:rPr spc="110" dirty="0"/>
              <a:t>необходимо</a:t>
            </a:r>
            <a:r>
              <a:rPr spc="190" dirty="0"/>
              <a:t> </a:t>
            </a:r>
            <a:r>
              <a:rPr spc="85" dirty="0"/>
              <a:t>указать</a:t>
            </a:r>
            <a:r>
              <a:rPr spc="185" dirty="0"/>
              <a:t> </a:t>
            </a:r>
            <a:r>
              <a:rPr spc="100" dirty="0"/>
              <a:t>сведения</a:t>
            </a:r>
            <a:r>
              <a:rPr spc="190" dirty="0"/>
              <a:t> </a:t>
            </a:r>
            <a:r>
              <a:rPr spc="75" dirty="0"/>
              <a:t>об</a:t>
            </a:r>
            <a:r>
              <a:rPr spc="190" dirty="0"/>
              <a:t> </a:t>
            </a:r>
            <a:r>
              <a:rPr spc="105" dirty="0"/>
              <a:t>имеющихся </a:t>
            </a:r>
            <a:r>
              <a:rPr spc="80" dirty="0"/>
              <a:t>на</a:t>
            </a:r>
            <a:r>
              <a:rPr spc="185" dirty="0"/>
              <a:t> </a:t>
            </a:r>
            <a:r>
              <a:rPr spc="85" dirty="0"/>
              <a:t>участке</a:t>
            </a:r>
            <a:r>
              <a:rPr spc="170" dirty="0"/>
              <a:t> </a:t>
            </a:r>
            <a:r>
              <a:rPr spc="75" dirty="0"/>
              <a:t>и</a:t>
            </a:r>
            <a:r>
              <a:rPr spc="175" dirty="0"/>
              <a:t> </a:t>
            </a:r>
            <a:r>
              <a:rPr spc="125" dirty="0"/>
              <a:t>прилегающих</a:t>
            </a:r>
            <a:r>
              <a:rPr spc="165" dirty="0"/>
              <a:t> </a:t>
            </a:r>
            <a:r>
              <a:rPr dirty="0"/>
              <a:t>к</a:t>
            </a:r>
            <a:r>
              <a:rPr spc="185" dirty="0"/>
              <a:t> </a:t>
            </a:r>
            <a:r>
              <a:rPr spc="95" dirty="0"/>
              <a:t>нему</a:t>
            </a:r>
            <a:r>
              <a:rPr spc="175" dirty="0"/>
              <a:t> </a:t>
            </a:r>
            <a:r>
              <a:rPr spc="80" dirty="0"/>
              <a:t>участках:</a:t>
            </a:r>
          </a:p>
          <a:p>
            <a:pPr marL="269875" marR="151130" indent="-207010">
              <a:lnSpc>
                <a:spcPct val="100000"/>
              </a:lnSpc>
              <a:spcBef>
                <a:spcPts val="640"/>
              </a:spcBef>
              <a:buFont typeface="Segoe UI Symbol"/>
              <a:buChar char="✓"/>
              <a:tabLst>
                <a:tab pos="269875" algn="l"/>
              </a:tabLst>
            </a:pPr>
            <a:r>
              <a:rPr sz="1000" spc="100" dirty="0"/>
              <a:t>объектах</a:t>
            </a:r>
            <a:r>
              <a:rPr sz="1000" spc="170" dirty="0"/>
              <a:t> </a:t>
            </a:r>
            <a:r>
              <a:rPr sz="1000" spc="110" dirty="0"/>
              <a:t>водоснабжения</a:t>
            </a:r>
            <a:r>
              <a:rPr sz="1000" spc="190" dirty="0"/>
              <a:t> </a:t>
            </a:r>
            <a:r>
              <a:rPr sz="1000" spc="75" dirty="0"/>
              <a:t>и</a:t>
            </a:r>
            <a:r>
              <a:rPr sz="1000" spc="165" dirty="0"/>
              <a:t> </a:t>
            </a:r>
            <a:r>
              <a:rPr sz="1000" spc="110" dirty="0"/>
              <a:t>водоотведения,</a:t>
            </a:r>
            <a:r>
              <a:rPr sz="1000" spc="185" dirty="0"/>
              <a:t> </a:t>
            </a:r>
            <a:r>
              <a:rPr sz="1000" spc="85" dirty="0"/>
              <a:t>связи, </a:t>
            </a:r>
            <a:r>
              <a:rPr sz="1000" spc="110" dirty="0"/>
              <a:t>энергоснабжения,</a:t>
            </a:r>
            <a:r>
              <a:rPr sz="1000" spc="204" dirty="0"/>
              <a:t> </a:t>
            </a:r>
            <a:r>
              <a:rPr sz="1000" spc="105" dirty="0"/>
              <a:t>газоснабжения,</a:t>
            </a:r>
            <a:r>
              <a:rPr sz="1000" spc="225" dirty="0"/>
              <a:t> </a:t>
            </a:r>
            <a:r>
              <a:rPr sz="1000" spc="100" dirty="0"/>
              <a:t>теплоснабжения</a:t>
            </a:r>
            <a:endParaRPr sz="1000" dirty="0"/>
          </a:p>
          <a:p>
            <a:pPr marL="269875" indent="-206375">
              <a:lnSpc>
                <a:spcPct val="100000"/>
              </a:lnSpc>
              <a:spcBef>
                <a:spcPts val="635"/>
              </a:spcBef>
              <a:buFont typeface="Segoe UI Symbol"/>
              <a:buChar char="✓"/>
              <a:tabLst>
                <a:tab pos="269875" algn="l"/>
              </a:tabLst>
            </a:pPr>
            <a:r>
              <a:rPr sz="1000" spc="110" dirty="0"/>
              <a:t>подъездных</a:t>
            </a:r>
            <a:r>
              <a:rPr sz="1000" spc="185" dirty="0"/>
              <a:t> </a:t>
            </a:r>
            <a:r>
              <a:rPr sz="1000" spc="114" dirty="0"/>
              <a:t>автомобильных</a:t>
            </a:r>
            <a:r>
              <a:rPr sz="1000" spc="204" dirty="0"/>
              <a:t> </a:t>
            </a:r>
            <a:r>
              <a:rPr sz="1000" spc="95" dirty="0"/>
              <a:t>дорогах</a:t>
            </a:r>
            <a:endParaRPr sz="1000" dirty="0"/>
          </a:p>
          <a:p>
            <a:pPr marL="63500">
              <a:lnSpc>
                <a:spcPct val="100000"/>
              </a:lnSpc>
              <a:spcBef>
                <a:spcPts val="640"/>
              </a:spcBef>
            </a:pPr>
            <a:r>
              <a:rPr b="1" i="1" dirty="0">
                <a:latin typeface="Arial"/>
                <a:cs typeface="Arial"/>
              </a:rPr>
              <a:t>(</a:t>
            </a:r>
            <a:r>
              <a:rPr b="1" i="1" spc="-175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при</a:t>
            </a:r>
            <a:r>
              <a:rPr b="1" i="1" spc="254" dirty="0">
                <a:latin typeface="Arial"/>
                <a:cs typeface="Arial"/>
              </a:rPr>
              <a:t> </a:t>
            </a:r>
            <a:r>
              <a:rPr b="1" i="1" spc="65" dirty="0">
                <a:latin typeface="Arial"/>
                <a:cs typeface="Arial"/>
              </a:rPr>
              <a:t>наличии)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644898"/>
              </p:ext>
            </p:extLst>
          </p:nvPr>
        </p:nvGraphicFramePr>
        <p:xfrm>
          <a:off x="5341321" y="1711803"/>
          <a:ext cx="3438525" cy="30568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915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1000" dirty="0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17830" marR="452120" indent="-16700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+</a:t>
                      </a:r>
                      <a:r>
                        <a:rPr sz="1000" spc="33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7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ДОКУМЕНТЫ,</a:t>
                      </a:r>
                      <a:r>
                        <a:rPr sz="1000" spc="-24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8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ПОДТВЕРЖДАЮЩИЕ </a:t>
                      </a:r>
                      <a:r>
                        <a:rPr sz="1000" spc="8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УКАЗАННУЮ</a:t>
                      </a:r>
                      <a:r>
                        <a:rPr sz="1000" spc="24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8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ИНФОРМАЦИЮ:</a:t>
                      </a:r>
                      <a:endParaRPr sz="1000" dirty="0">
                        <a:solidFill>
                          <a:schemeClr val="tx2"/>
                        </a:solidFill>
                        <a:latin typeface="Verdana"/>
                        <a:cs typeface="Verdana"/>
                      </a:endParaRPr>
                    </a:p>
                    <a:p>
                      <a:pPr marL="417830" marR="9607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b="1" i="1" spc="-5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(прикладываются</a:t>
                      </a:r>
                      <a:r>
                        <a:rPr sz="1000" b="1" i="1" spc="1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b="1" i="1" spc="-5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отдельно</a:t>
                      </a:r>
                      <a:r>
                        <a:rPr sz="1000" b="1" i="1" spc="2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b="1" i="1" spc="-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к </a:t>
                      </a:r>
                      <a:r>
                        <a:rPr sz="1000" b="1" i="1" spc="-1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презентации)</a:t>
                      </a:r>
                      <a:endParaRPr sz="1000" dirty="0">
                        <a:solidFill>
                          <a:schemeClr val="tx2"/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9525">
                      <a:solidFill>
                        <a:srgbClr val="B6B6B6"/>
                      </a:solidFill>
                      <a:prstDash val="solid"/>
                    </a:lnL>
                    <a:lnR w="9525">
                      <a:solidFill>
                        <a:srgbClr val="B6B6B6"/>
                      </a:solidFill>
                      <a:prstDash val="solid"/>
                    </a:lnR>
                    <a:lnT w="9525">
                      <a:solidFill>
                        <a:srgbClr val="B6B6B6"/>
                      </a:solidFill>
                      <a:prstDash val="solid"/>
                    </a:lnT>
                    <a:lnB w="9525">
                      <a:solidFill>
                        <a:srgbClr val="B6B6B6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 dirty="0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6B6B6"/>
                      </a:solidFill>
                      <a:prstDash val="solid"/>
                    </a:lnL>
                    <a:lnR w="9525">
                      <a:solidFill>
                        <a:srgbClr val="B6B6B6"/>
                      </a:solidFill>
                      <a:prstDash val="solid"/>
                    </a:lnR>
                    <a:lnT w="9525">
                      <a:solidFill>
                        <a:srgbClr val="B6B6B6"/>
                      </a:solidFill>
                      <a:prstDash val="solid"/>
                    </a:lnT>
                    <a:lnB w="9525">
                      <a:solidFill>
                        <a:srgbClr val="B6B6B6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marR="67310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000" spc="-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v</a:t>
                      </a:r>
                      <a:endParaRPr sz="1000" dirty="0">
                        <a:solidFill>
                          <a:schemeClr val="tx2"/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58419" marB="0">
                    <a:lnL w="9525">
                      <a:solidFill>
                        <a:srgbClr val="B6B6B6"/>
                      </a:solidFill>
                      <a:prstDash val="solid"/>
                    </a:lnL>
                    <a:lnT w="9525">
                      <a:solidFill>
                        <a:srgbClr val="B6B6B6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000" spc="7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ФОТОМАТЕРИАЛЫ</a:t>
                      </a:r>
                      <a:endParaRPr sz="1000" dirty="0">
                        <a:solidFill>
                          <a:schemeClr val="tx2"/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58419" marB="0">
                    <a:lnR w="9525">
                      <a:solidFill>
                        <a:srgbClr val="B6B6B6"/>
                      </a:solidFill>
                      <a:prstDash val="solid"/>
                    </a:lnR>
                    <a:lnT w="9525">
                      <a:solidFill>
                        <a:srgbClr val="B6B6B6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535">
                <a:tc>
                  <a:txBody>
                    <a:bodyPr/>
                    <a:lstStyle/>
                    <a:p>
                      <a:pPr marR="67310" algn="r">
                        <a:lnSpc>
                          <a:spcPts val="1105"/>
                        </a:lnSpc>
                        <a:spcBef>
                          <a:spcPts val="500"/>
                        </a:spcBef>
                      </a:pPr>
                      <a:r>
                        <a:rPr sz="1000" spc="-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v</a:t>
                      </a:r>
                      <a:endParaRPr sz="1000" dirty="0">
                        <a:solidFill>
                          <a:schemeClr val="tx2"/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63500" marB="0">
                    <a:lnL w="9525">
                      <a:solidFill>
                        <a:srgbClr val="B6B6B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105"/>
                        </a:lnSpc>
                        <a:spcBef>
                          <a:spcPts val="500"/>
                        </a:spcBef>
                      </a:pPr>
                      <a:r>
                        <a:rPr sz="1000" spc="5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ПРИНСКРИНЫ</a:t>
                      </a:r>
                      <a:r>
                        <a:rPr sz="1000" spc="19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С</a:t>
                      </a:r>
                      <a:r>
                        <a:rPr sz="1000" spc="18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ОНЛАЙН</a:t>
                      </a:r>
                      <a:r>
                        <a:rPr sz="1000" spc="18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КАРТ</a:t>
                      </a:r>
                      <a:r>
                        <a:rPr sz="1000" spc="18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С</a:t>
                      </a:r>
                      <a:endParaRPr sz="1000" dirty="0">
                        <a:solidFill>
                          <a:schemeClr val="tx2"/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63500" marB="0">
                    <a:lnR w="9525">
                      <a:solidFill>
                        <a:srgbClr val="B6B6B6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6B6B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ts val="1100"/>
                        </a:lnSpc>
                      </a:pPr>
                      <a:r>
                        <a:rPr sz="1000" spc="5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УКАЗАНИЕМ</a:t>
                      </a:r>
                      <a:r>
                        <a:rPr sz="1000" spc="13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ГРАНИЦ</a:t>
                      </a:r>
                      <a:r>
                        <a:rPr sz="1000" spc="14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УЧАСТКА</a:t>
                      </a:r>
                      <a:r>
                        <a:rPr sz="1000" spc="13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И</a:t>
                      </a:r>
                      <a:endParaRPr sz="1000" dirty="0">
                        <a:solidFill>
                          <a:schemeClr val="tx2"/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R w="9525">
                      <a:solidFill>
                        <a:srgbClr val="B6B6B6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5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6B6B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ts val="1200"/>
                        </a:lnSpc>
                      </a:pPr>
                      <a:r>
                        <a:rPr sz="1000" spc="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ПЕРЕЧИСЛЕННЫХ</a:t>
                      </a:r>
                      <a:r>
                        <a:rPr sz="1000" spc="19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4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ОБЪЕКТОВ</a:t>
                      </a:r>
                      <a:endParaRPr sz="1000" dirty="0">
                        <a:solidFill>
                          <a:schemeClr val="tx2"/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R w="9525">
                      <a:solidFill>
                        <a:srgbClr val="B6B6B6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535">
                <a:tc>
                  <a:txBody>
                    <a:bodyPr/>
                    <a:lstStyle/>
                    <a:p>
                      <a:pPr marR="67310" algn="r">
                        <a:lnSpc>
                          <a:spcPts val="1105"/>
                        </a:lnSpc>
                        <a:spcBef>
                          <a:spcPts val="500"/>
                        </a:spcBef>
                      </a:pPr>
                      <a:r>
                        <a:rPr sz="1000" spc="-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v</a:t>
                      </a:r>
                      <a:endParaRPr sz="1000" dirty="0">
                        <a:solidFill>
                          <a:schemeClr val="tx2"/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63500" marB="0">
                    <a:lnL w="9525">
                      <a:solidFill>
                        <a:srgbClr val="B6B6B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14300">
                        <a:lnSpc>
                          <a:spcPts val="1105"/>
                        </a:lnSpc>
                        <a:spcBef>
                          <a:spcPts val="500"/>
                        </a:spcBef>
                      </a:pPr>
                      <a:r>
                        <a:rPr sz="1000" spc="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ВЫ</a:t>
                      </a:r>
                      <a:r>
                        <a:rPr sz="1000" spc="-21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П</a:t>
                      </a:r>
                      <a:r>
                        <a:rPr sz="1000" spc="-22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И</a:t>
                      </a:r>
                      <a:r>
                        <a:rPr sz="1000" spc="-22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1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С</a:t>
                      </a:r>
                      <a:r>
                        <a:rPr sz="1000" spc="-22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К</a:t>
                      </a:r>
                      <a:r>
                        <a:rPr sz="1000" spc="-21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И</a:t>
                      </a:r>
                      <a:r>
                        <a:rPr sz="1000" spc="26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И</a:t>
                      </a:r>
                      <a:r>
                        <a:rPr sz="1000" spc="-21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З</a:t>
                      </a:r>
                      <a:r>
                        <a:rPr sz="1000" spc="26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Г</a:t>
                      </a:r>
                      <a:r>
                        <a:rPr sz="1000" spc="-22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1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Е</a:t>
                      </a:r>
                      <a:r>
                        <a:rPr sz="1000" spc="-22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Н</a:t>
                      </a:r>
                      <a:r>
                        <a:rPr sz="1000" spc="-21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1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Е</a:t>
                      </a:r>
                      <a:r>
                        <a:rPr sz="1000" spc="-22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Р</a:t>
                      </a:r>
                      <a:r>
                        <a:rPr sz="1000" spc="-22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1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А</a:t>
                      </a:r>
                      <a:r>
                        <a:rPr sz="1000" spc="-21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1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Л</a:t>
                      </a:r>
                      <a:r>
                        <a:rPr sz="1000" spc="-22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Ь</a:t>
                      </a:r>
                      <a:r>
                        <a:rPr sz="1000" spc="-21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Н</a:t>
                      </a:r>
                      <a:r>
                        <a:rPr sz="1000" spc="-22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1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О</a:t>
                      </a:r>
                      <a:r>
                        <a:rPr sz="1000" spc="-22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Г</a:t>
                      </a:r>
                      <a:r>
                        <a:rPr sz="1000" spc="-22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О</a:t>
                      </a:r>
                      <a:endParaRPr sz="1000" dirty="0">
                        <a:solidFill>
                          <a:schemeClr val="tx2"/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63500" marB="0">
                    <a:lnR w="9525">
                      <a:solidFill>
                        <a:srgbClr val="B6B6B6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65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6B6B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ts val="1200"/>
                        </a:lnSpc>
                      </a:pP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П</a:t>
                      </a:r>
                      <a:r>
                        <a:rPr sz="1000" spc="-22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1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Л</a:t>
                      </a:r>
                      <a:r>
                        <a:rPr sz="1000" spc="-22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1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А</a:t>
                      </a:r>
                      <a:r>
                        <a:rPr sz="1000" spc="-22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Н</a:t>
                      </a:r>
                      <a:r>
                        <a:rPr sz="1000" spc="-22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А</a:t>
                      </a:r>
                      <a:r>
                        <a:rPr sz="1000" spc="26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И</a:t>
                      </a:r>
                      <a:r>
                        <a:rPr sz="1000" spc="254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П</a:t>
                      </a:r>
                      <a:r>
                        <a:rPr sz="1000" spc="-21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З</a:t>
                      </a:r>
                      <a:r>
                        <a:rPr sz="1000" spc="-22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З</a:t>
                      </a:r>
                      <a:endParaRPr sz="1000" dirty="0">
                        <a:solidFill>
                          <a:schemeClr val="tx2"/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R w="9525">
                      <a:solidFill>
                        <a:srgbClr val="B6B6B6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6535">
                <a:tc>
                  <a:txBody>
                    <a:bodyPr/>
                    <a:lstStyle/>
                    <a:p>
                      <a:pPr marR="67310" algn="r">
                        <a:lnSpc>
                          <a:spcPts val="1105"/>
                        </a:lnSpc>
                        <a:spcBef>
                          <a:spcPts val="500"/>
                        </a:spcBef>
                      </a:pPr>
                      <a:r>
                        <a:rPr sz="1000" spc="-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v</a:t>
                      </a:r>
                      <a:endParaRPr sz="1000" dirty="0">
                        <a:solidFill>
                          <a:schemeClr val="tx2"/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63500" marB="0">
                    <a:lnL w="9525">
                      <a:solidFill>
                        <a:srgbClr val="B6B6B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ts val="1105"/>
                        </a:lnSpc>
                        <a:spcBef>
                          <a:spcPts val="500"/>
                        </a:spcBef>
                      </a:pPr>
                      <a:r>
                        <a:rPr sz="1000" spc="7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ИНЫЕ</a:t>
                      </a:r>
                      <a:r>
                        <a:rPr sz="1000" spc="21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7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ПОДТВЕРЖДАЮЩИЕ</a:t>
                      </a:r>
                      <a:endParaRPr sz="1000" dirty="0">
                        <a:solidFill>
                          <a:schemeClr val="tx2"/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63500" marB="0">
                    <a:lnR w="9525">
                      <a:solidFill>
                        <a:srgbClr val="B6B6B6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6B6B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ts val="1100"/>
                        </a:lnSpc>
                      </a:pPr>
                      <a:r>
                        <a:rPr sz="1000" spc="8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ДОКУМЕНТЫ</a:t>
                      </a:r>
                      <a:r>
                        <a:rPr sz="1000" spc="21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(</a:t>
                      </a:r>
                      <a:r>
                        <a:rPr sz="1000" spc="-24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7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договор</a:t>
                      </a:r>
                      <a:endParaRPr sz="1000" dirty="0">
                        <a:solidFill>
                          <a:schemeClr val="tx2"/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R w="9525">
                      <a:solidFill>
                        <a:srgbClr val="B6B6B6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6B6B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ts val="1100"/>
                        </a:lnSpc>
                      </a:pPr>
                      <a:r>
                        <a:rPr sz="1000" spc="9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технологического</a:t>
                      </a:r>
                      <a:r>
                        <a:rPr sz="1000" spc="22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8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присоединения,</a:t>
                      </a:r>
                      <a:endParaRPr sz="1000" dirty="0">
                        <a:solidFill>
                          <a:schemeClr val="tx2"/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R w="9525">
                      <a:solidFill>
                        <a:srgbClr val="B6B6B6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6B6B6"/>
                      </a:solidFill>
                      <a:prstDash val="solid"/>
                    </a:lnL>
                    <a:lnB w="9525">
                      <a:solidFill>
                        <a:srgbClr val="B6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ts val="1200"/>
                        </a:lnSpc>
                      </a:pPr>
                      <a:r>
                        <a:rPr sz="1000" spc="8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справка</a:t>
                      </a:r>
                      <a:r>
                        <a:rPr sz="1000" spc="24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от</a:t>
                      </a:r>
                      <a:r>
                        <a:rPr sz="1000" spc="254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9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администрации</a:t>
                      </a:r>
                      <a:r>
                        <a:rPr sz="1000" spc="23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7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района)</a:t>
                      </a:r>
                      <a:endParaRPr sz="1000" dirty="0">
                        <a:solidFill>
                          <a:schemeClr val="tx2"/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R w="9525">
                      <a:solidFill>
                        <a:srgbClr val="B6B6B6"/>
                      </a:solidFill>
                      <a:prstDash val="solid"/>
                    </a:lnR>
                    <a:lnB w="9525">
                      <a:solidFill>
                        <a:srgbClr val="B6B6B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334156" y="3184525"/>
            <a:ext cx="2941955" cy="720069"/>
          </a:xfrm>
          <a:prstGeom prst="rect">
            <a:avLst/>
          </a:prstGeom>
          <a:ln w="9359">
            <a:solidFill>
              <a:srgbClr val="B6B6B6"/>
            </a:solidFill>
          </a:ln>
        </p:spPr>
        <p:txBody>
          <a:bodyPr vert="horz" wrap="square" lIns="0" tIns="103505" rIns="0" bIns="0" rtlCol="0">
            <a:spAutoFit/>
          </a:bodyPr>
          <a:lstStyle/>
          <a:p>
            <a:pPr marL="251460" marR="99695">
              <a:lnSpc>
                <a:spcPct val="100000"/>
              </a:lnSpc>
              <a:spcBef>
                <a:spcPts val="815"/>
              </a:spcBef>
            </a:pPr>
            <a:r>
              <a:rPr sz="1000" spc="50" dirty="0">
                <a:solidFill>
                  <a:schemeClr val="tx2"/>
                </a:solidFill>
                <a:latin typeface="Verdana"/>
                <a:cs typeface="Verdana"/>
              </a:rPr>
              <a:t>УЧИТЫВАЮТСЯ</a:t>
            </a:r>
            <a:r>
              <a:rPr sz="1000" spc="17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40" dirty="0">
                <a:solidFill>
                  <a:schemeClr val="tx2"/>
                </a:solidFill>
                <a:latin typeface="Verdana"/>
                <a:cs typeface="Verdana"/>
              </a:rPr>
              <a:t>ОБЪЕКТЫ, </a:t>
            </a:r>
            <a:r>
              <a:rPr sz="1000" spc="50" dirty="0">
                <a:solidFill>
                  <a:schemeClr val="tx2"/>
                </a:solidFill>
                <a:latin typeface="Verdana"/>
                <a:cs typeface="Verdana"/>
              </a:rPr>
              <a:t>РАСПОЛОЖЕННЫЕ</a:t>
            </a:r>
            <a:r>
              <a:rPr sz="1000" spc="15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50" dirty="0">
                <a:solidFill>
                  <a:schemeClr val="tx2"/>
                </a:solidFill>
                <a:latin typeface="Verdana"/>
                <a:cs typeface="Verdana"/>
              </a:rPr>
              <a:t>ТОЛЬКО</a:t>
            </a:r>
            <a:r>
              <a:rPr sz="1000" spc="15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chemeClr val="tx2"/>
                </a:solidFill>
                <a:latin typeface="Verdana"/>
                <a:cs typeface="Verdana"/>
              </a:rPr>
              <a:t>НА </a:t>
            </a:r>
            <a:r>
              <a:rPr sz="1000" spc="50" dirty="0">
                <a:solidFill>
                  <a:schemeClr val="tx2"/>
                </a:solidFill>
                <a:latin typeface="Verdana"/>
                <a:cs typeface="Verdana"/>
              </a:rPr>
              <a:t>УЧАСТКЕ</a:t>
            </a:r>
            <a:r>
              <a:rPr sz="1000" spc="15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50" dirty="0">
                <a:solidFill>
                  <a:schemeClr val="tx2"/>
                </a:solidFill>
                <a:latin typeface="Verdana"/>
                <a:cs typeface="Verdana"/>
              </a:rPr>
              <a:t>ПРОЕКТА</a:t>
            </a:r>
            <a:r>
              <a:rPr sz="1000" spc="14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И</a:t>
            </a:r>
            <a:r>
              <a:rPr sz="1000" spc="16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НА</a:t>
            </a:r>
            <a:r>
              <a:rPr sz="1000" spc="15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35" dirty="0">
                <a:solidFill>
                  <a:schemeClr val="tx2"/>
                </a:solidFill>
                <a:latin typeface="Verdana"/>
                <a:cs typeface="Verdana"/>
              </a:rPr>
              <a:t>СМЕЖНЫХ </a:t>
            </a:r>
            <a:r>
              <a:rPr sz="1000" spc="40" dirty="0">
                <a:solidFill>
                  <a:schemeClr val="tx2"/>
                </a:solidFill>
                <a:latin typeface="Verdana"/>
                <a:cs typeface="Verdana"/>
              </a:rPr>
              <a:t>УЧАСТКАХ</a:t>
            </a:r>
            <a:endParaRPr sz="1000" dirty="0">
              <a:solidFill>
                <a:schemeClr val="tx2"/>
              </a:solidFill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542365" y="228602"/>
            <a:ext cx="1339850" cy="149860"/>
          </a:xfrm>
          <a:custGeom>
            <a:avLst/>
            <a:gdLst/>
            <a:ahLst/>
            <a:cxnLst/>
            <a:rect l="l" t="t" r="r" b="b"/>
            <a:pathLst>
              <a:path w="1339850" h="149860">
                <a:moveTo>
                  <a:pt x="1339557" y="0"/>
                </a:moveTo>
                <a:lnTo>
                  <a:pt x="0" y="0"/>
                </a:lnTo>
                <a:lnTo>
                  <a:pt x="0" y="149758"/>
                </a:lnTo>
                <a:lnTo>
                  <a:pt x="669950" y="149758"/>
                </a:lnTo>
                <a:lnTo>
                  <a:pt x="1339557" y="149758"/>
                </a:lnTo>
                <a:lnTo>
                  <a:pt x="13395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542263" y="228500"/>
            <a:ext cx="127952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-50" dirty="0">
                <a:latin typeface="Verdana"/>
                <a:cs typeface="Verdana"/>
              </a:rPr>
              <a:t>Рекомендуемая</a:t>
            </a:r>
            <a:r>
              <a:rPr sz="900" i="1" spc="20" dirty="0">
                <a:latin typeface="Verdana"/>
                <a:cs typeface="Verdana"/>
              </a:rPr>
              <a:t> </a:t>
            </a:r>
            <a:r>
              <a:rPr sz="900" i="1" spc="-20" dirty="0">
                <a:latin typeface="Verdana"/>
                <a:cs typeface="Verdana"/>
              </a:rPr>
              <a:t>форма</a:t>
            </a:r>
            <a:endParaRPr sz="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382" y="421464"/>
            <a:ext cx="6953884" cy="1265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999"/>
              </a:lnSpc>
              <a:spcBef>
                <a:spcPts val="100"/>
              </a:spcBef>
            </a:pPr>
            <a:r>
              <a:rPr spc="65" dirty="0">
                <a:solidFill>
                  <a:schemeClr val="tx2"/>
                </a:solidFill>
              </a:rPr>
              <a:t>Сведения</a:t>
            </a:r>
            <a:r>
              <a:rPr spc="12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об</a:t>
            </a:r>
            <a:r>
              <a:rPr spc="12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объектах</a:t>
            </a:r>
            <a:r>
              <a:rPr spc="5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туристской</a:t>
            </a:r>
            <a:r>
              <a:rPr spc="150" dirty="0">
                <a:solidFill>
                  <a:schemeClr val="tx2"/>
                </a:solidFill>
              </a:rPr>
              <a:t> </a:t>
            </a:r>
            <a:r>
              <a:rPr spc="-10" dirty="0">
                <a:solidFill>
                  <a:schemeClr val="tx2"/>
                </a:solidFill>
              </a:rPr>
              <a:t>инфраструктуры </a:t>
            </a:r>
            <a:r>
              <a:rPr dirty="0">
                <a:solidFill>
                  <a:schemeClr val="tx2"/>
                </a:solidFill>
              </a:rPr>
              <a:t>на</a:t>
            </a:r>
            <a:r>
              <a:rPr spc="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участке</a:t>
            </a:r>
            <a:r>
              <a:rPr spc="-1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и</a:t>
            </a:r>
            <a:r>
              <a:rPr spc="229" dirty="0">
                <a:solidFill>
                  <a:schemeClr val="tx2"/>
                </a:solidFill>
              </a:rPr>
              <a:t> </a:t>
            </a:r>
            <a:r>
              <a:rPr spc="80" dirty="0">
                <a:solidFill>
                  <a:schemeClr val="tx2"/>
                </a:solidFill>
              </a:rPr>
              <a:t>прилегающих</a:t>
            </a:r>
            <a:r>
              <a:rPr spc="75" dirty="0">
                <a:solidFill>
                  <a:schemeClr val="tx2"/>
                </a:solidFill>
              </a:rPr>
              <a:t> </a:t>
            </a:r>
            <a:r>
              <a:rPr spc="70" dirty="0">
                <a:solidFill>
                  <a:schemeClr val="tx2"/>
                </a:solidFill>
              </a:rPr>
              <a:t>территориях</a:t>
            </a:r>
            <a:r>
              <a:rPr spc="150" dirty="0">
                <a:solidFill>
                  <a:schemeClr val="tx2"/>
                </a:solidFill>
              </a:rPr>
              <a:t> </a:t>
            </a:r>
            <a:r>
              <a:rPr spc="-50" dirty="0">
                <a:solidFill>
                  <a:schemeClr val="tx2"/>
                </a:solidFill>
              </a:rPr>
              <a:t>к </a:t>
            </a:r>
            <a:r>
              <a:rPr dirty="0">
                <a:solidFill>
                  <a:schemeClr val="tx2"/>
                </a:solidFill>
              </a:rPr>
              <a:t>земельному</a:t>
            </a:r>
            <a:r>
              <a:rPr spc="22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участку,</a:t>
            </a:r>
            <a:r>
              <a:rPr spc="22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на</a:t>
            </a:r>
            <a:r>
              <a:rPr spc="235" dirty="0">
                <a:solidFill>
                  <a:schemeClr val="tx2"/>
                </a:solidFill>
              </a:rPr>
              <a:t> </a:t>
            </a:r>
            <a:r>
              <a:rPr spc="50" dirty="0">
                <a:solidFill>
                  <a:schemeClr val="tx2"/>
                </a:solidFill>
              </a:rPr>
              <a:t>котором</a:t>
            </a:r>
            <a:r>
              <a:rPr spc="235" dirty="0">
                <a:solidFill>
                  <a:schemeClr val="tx2"/>
                </a:solidFill>
              </a:rPr>
              <a:t> </a:t>
            </a:r>
            <a:r>
              <a:rPr spc="-10" dirty="0">
                <a:solidFill>
                  <a:schemeClr val="tx2"/>
                </a:solidFill>
              </a:rPr>
              <a:t>планируется </a:t>
            </a:r>
            <a:r>
              <a:rPr dirty="0">
                <a:solidFill>
                  <a:schemeClr val="tx2"/>
                </a:solidFill>
              </a:rPr>
              <a:t>реализация</a:t>
            </a:r>
            <a:r>
              <a:rPr spc="310" dirty="0">
                <a:solidFill>
                  <a:schemeClr val="tx2"/>
                </a:solidFill>
              </a:rPr>
              <a:t> </a:t>
            </a:r>
            <a:r>
              <a:rPr spc="55" dirty="0">
                <a:solidFill>
                  <a:schemeClr val="tx2"/>
                </a:solidFill>
              </a:rPr>
              <a:t>инвестиционного</a:t>
            </a:r>
            <a:r>
              <a:rPr spc="320" dirty="0">
                <a:solidFill>
                  <a:schemeClr val="tx2"/>
                </a:solidFill>
              </a:rPr>
              <a:t> </a:t>
            </a:r>
            <a:r>
              <a:rPr spc="40" dirty="0">
                <a:solidFill>
                  <a:schemeClr val="tx2"/>
                </a:solidFill>
              </a:rPr>
              <a:t>проекта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378301"/>
              </p:ext>
            </p:extLst>
          </p:nvPr>
        </p:nvGraphicFramePr>
        <p:xfrm>
          <a:off x="5641562" y="1703522"/>
          <a:ext cx="3138170" cy="2043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38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1000" dirty="0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372745" marR="196850" indent="-16700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+</a:t>
                      </a:r>
                      <a:r>
                        <a:rPr sz="1000" spc="33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7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ДОКУМЕНТЫ,</a:t>
                      </a:r>
                      <a:r>
                        <a:rPr sz="1000" spc="-24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8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ПОДТВЕРЖДАЮЩИЕ </a:t>
                      </a:r>
                      <a:r>
                        <a:rPr sz="1000" spc="8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УКАЗАННУЮ</a:t>
                      </a:r>
                      <a:r>
                        <a:rPr sz="1000" spc="24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8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ИНФОРМАЦИЮ:</a:t>
                      </a:r>
                      <a:endParaRPr sz="1000" dirty="0">
                        <a:solidFill>
                          <a:schemeClr val="tx2"/>
                        </a:solidFill>
                        <a:latin typeface="Verdana"/>
                        <a:cs typeface="Verdana"/>
                      </a:endParaRPr>
                    </a:p>
                    <a:p>
                      <a:pPr marL="372745" marR="70548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b="1" i="1" spc="-5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(прикладываются</a:t>
                      </a:r>
                      <a:r>
                        <a:rPr sz="1000" b="1" i="1" spc="1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b="1" i="1" spc="-5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отдельно</a:t>
                      </a:r>
                      <a:r>
                        <a:rPr sz="1000" b="1" i="1" spc="2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b="1" i="1" spc="-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к </a:t>
                      </a:r>
                      <a:r>
                        <a:rPr sz="1000" b="1" i="1" spc="-1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презентации)</a:t>
                      </a:r>
                      <a:endParaRPr sz="1000" dirty="0">
                        <a:solidFill>
                          <a:schemeClr val="tx2"/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9525">
                      <a:solidFill>
                        <a:srgbClr val="B6B6B6"/>
                      </a:solidFill>
                      <a:prstDash val="solid"/>
                    </a:lnL>
                    <a:lnR w="9525">
                      <a:solidFill>
                        <a:srgbClr val="B6B6B6"/>
                      </a:solidFill>
                      <a:prstDash val="solid"/>
                    </a:lnR>
                    <a:lnT w="9525">
                      <a:solidFill>
                        <a:srgbClr val="B6B6B6"/>
                      </a:solidFill>
                      <a:prstDash val="solid"/>
                    </a:lnT>
                    <a:lnB w="9525">
                      <a:solidFill>
                        <a:srgbClr val="B6B6B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 dirty="0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6B6B6"/>
                      </a:solidFill>
                      <a:prstDash val="solid"/>
                    </a:lnL>
                    <a:lnR w="9525">
                      <a:solidFill>
                        <a:srgbClr val="B6B6B6"/>
                      </a:solidFill>
                      <a:prstDash val="solid"/>
                    </a:lnR>
                    <a:lnT w="9525">
                      <a:solidFill>
                        <a:srgbClr val="B6B6B6"/>
                      </a:solidFill>
                      <a:prstDash val="solid"/>
                    </a:lnT>
                    <a:lnB w="9525">
                      <a:solidFill>
                        <a:srgbClr val="B6B6B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6170">
                <a:tc>
                  <a:txBody>
                    <a:bodyPr/>
                    <a:lstStyle/>
                    <a:p>
                      <a:pPr marL="163195">
                        <a:lnSpc>
                          <a:spcPct val="100000"/>
                        </a:lnSpc>
                        <a:spcBef>
                          <a:spcPts val="495"/>
                        </a:spcBef>
                        <a:tabLst>
                          <a:tab pos="626110" algn="l"/>
                        </a:tabLst>
                      </a:pPr>
                      <a:r>
                        <a:rPr lang="en-US" sz="1000" spc="-50" baseline="0" dirty="0" smtClean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v</a:t>
                      </a:r>
                      <a:r>
                        <a:rPr lang="ru-RU" sz="1000" spc="0" baseline="0" dirty="0" smtClean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   </a:t>
                      </a:r>
                      <a:r>
                        <a:rPr sz="1000" spc="70" dirty="0" smtClean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ФОТОМАТЕРИАЛЫ</a:t>
                      </a:r>
                      <a:endParaRPr sz="1000" dirty="0">
                        <a:solidFill>
                          <a:schemeClr val="tx2"/>
                        </a:solidFill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endParaRPr sz="1000" dirty="0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7675" marR="323215" indent="-284480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v</a:t>
                      </a:r>
                      <a:r>
                        <a:rPr sz="1000" spc="34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 </a:t>
                      </a:r>
                      <a:r>
                        <a:rPr sz="1000" spc="5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ПРИНСКРИНЫ</a:t>
                      </a:r>
                      <a:r>
                        <a:rPr sz="1000" spc="17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С</a:t>
                      </a:r>
                      <a:r>
                        <a:rPr sz="1000" spc="16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ОНЛАЙН</a:t>
                      </a:r>
                      <a:r>
                        <a:rPr sz="1000" spc="15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КАРТ</a:t>
                      </a:r>
                      <a:r>
                        <a:rPr sz="1000" spc="16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С </a:t>
                      </a:r>
                      <a:r>
                        <a:rPr sz="1000" spc="5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УКАЗАНИЕМ</a:t>
                      </a:r>
                      <a:r>
                        <a:rPr sz="1000" spc="13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ГРАНИЦ</a:t>
                      </a:r>
                      <a:r>
                        <a:rPr sz="1000" spc="14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УЧАСТКА</a:t>
                      </a:r>
                      <a:r>
                        <a:rPr sz="1000" spc="13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И </a:t>
                      </a:r>
                      <a:r>
                        <a:rPr sz="1000" spc="5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ПЕРЕЧИСЛЕННЫХ</a:t>
                      </a:r>
                      <a:r>
                        <a:rPr sz="1000" spc="195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40" dirty="0">
                          <a:solidFill>
                            <a:schemeClr val="tx2"/>
                          </a:solidFill>
                          <a:latin typeface="Verdana"/>
                          <a:cs typeface="Verdana"/>
                        </a:rPr>
                        <a:t>ОБЪЕКТОВ</a:t>
                      </a:r>
                      <a:endParaRPr sz="1000" dirty="0">
                        <a:solidFill>
                          <a:schemeClr val="tx2"/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62865" marB="0">
                    <a:lnL w="9525">
                      <a:solidFill>
                        <a:srgbClr val="B6B6B6"/>
                      </a:solidFill>
                      <a:prstDash val="solid"/>
                    </a:lnL>
                    <a:lnR w="9525">
                      <a:solidFill>
                        <a:srgbClr val="B6B6B6"/>
                      </a:solidFill>
                      <a:prstDash val="solid"/>
                    </a:lnR>
                    <a:lnT w="9525">
                      <a:solidFill>
                        <a:srgbClr val="B6B6B6"/>
                      </a:solidFill>
                      <a:prstDash val="solid"/>
                    </a:lnT>
                    <a:lnB w="9525">
                      <a:solidFill>
                        <a:srgbClr val="B6B6B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358914" y="1679767"/>
            <a:ext cx="5160645" cy="2395855"/>
          </a:xfrm>
          <a:custGeom>
            <a:avLst/>
            <a:gdLst/>
            <a:ahLst/>
            <a:cxnLst/>
            <a:rect l="l" t="t" r="r" b="b"/>
            <a:pathLst>
              <a:path w="5160645" h="2395854">
                <a:moveTo>
                  <a:pt x="5160251" y="0"/>
                </a:moveTo>
                <a:lnTo>
                  <a:pt x="0" y="0"/>
                </a:lnTo>
                <a:lnTo>
                  <a:pt x="0" y="2395791"/>
                </a:lnTo>
                <a:lnTo>
                  <a:pt x="2580119" y="2395791"/>
                </a:lnTo>
                <a:lnTo>
                  <a:pt x="5160251" y="2395791"/>
                </a:lnTo>
                <a:lnTo>
                  <a:pt x="5160251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9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1901" y="1747699"/>
            <a:ext cx="50488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50" dirty="0">
                <a:latin typeface="Microsoft Sans Serif"/>
                <a:cs typeface="Microsoft Sans Serif"/>
              </a:rPr>
              <a:t>На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spc="80" dirty="0">
                <a:latin typeface="Microsoft Sans Serif"/>
                <a:cs typeface="Microsoft Sans Serif"/>
              </a:rPr>
              <a:t>слайде</a:t>
            </a:r>
            <a:r>
              <a:rPr sz="1000" spc="190" dirty="0">
                <a:latin typeface="Microsoft Sans Serif"/>
                <a:cs typeface="Microsoft Sans Serif"/>
              </a:rPr>
              <a:t> </a:t>
            </a:r>
            <a:r>
              <a:rPr sz="1000" spc="110" dirty="0">
                <a:latin typeface="Microsoft Sans Serif"/>
                <a:cs typeface="Microsoft Sans Serif"/>
              </a:rPr>
              <a:t>необходимо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spc="85" dirty="0">
                <a:latin typeface="Microsoft Sans Serif"/>
                <a:cs typeface="Microsoft Sans Serif"/>
              </a:rPr>
              <a:t>указать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100" dirty="0">
                <a:latin typeface="Microsoft Sans Serif"/>
                <a:cs typeface="Microsoft Sans Serif"/>
              </a:rPr>
              <a:t>сведения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spc="75" dirty="0">
                <a:latin typeface="Microsoft Sans Serif"/>
                <a:cs typeface="Microsoft Sans Serif"/>
              </a:rPr>
              <a:t>об</a:t>
            </a:r>
            <a:r>
              <a:rPr sz="1000" spc="190" dirty="0">
                <a:latin typeface="Microsoft Sans Serif"/>
                <a:cs typeface="Microsoft Sans Serif"/>
              </a:rPr>
              <a:t> </a:t>
            </a:r>
            <a:r>
              <a:rPr sz="1000" spc="114" dirty="0">
                <a:latin typeface="Microsoft Sans Serif"/>
                <a:cs typeface="Microsoft Sans Serif"/>
              </a:rPr>
              <a:t>имеющихся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spc="85" dirty="0">
                <a:latin typeface="Microsoft Sans Serif"/>
                <a:cs typeface="Microsoft Sans Serif"/>
              </a:rPr>
              <a:t>на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spc="85" dirty="0">
                <a:latin typeface="Microsoft Sans Serif"/>
                <a:cs typeface="Microsoft Sans Serif"/>
              </a:rPr>
              <a:t>участке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и </a:t>
            </a:r>
            <a:r>
              <a:rPr sz="1000" spc="125" dirty="0">
                <a:latin typeface="Microsoft Sans Serif"/>
                <a:cs typeface="Microsoft Sans Serif"/>
              </a:rPr>
              <a:t>прилегающих</a:t>
            </a:r>
            <a:r>
              <a:rPr sz="1000" spc="17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к</a:t>
            </a:r>
            <a:r>
              <a:rPr sz="1000" spc="190" dirty="0">
                <a:latin typeface="Microsoft Sans Serif"/>
                <a:cs typeface="Microsoft Sans Serif"/>
              </a:rPr>
              <a:t> </a:t>
            </a:r>
            <a:r>
              <a:rPr sz="1000" spc="95" dirty="0">
                <a:latin typeface="Microsoft Sans Serif"/>
                <a:cs typeface="Microsoft Sans Serif"/>
              </a:rPr>
              <a:t>нему</a:t>
            </a:r>
            <a:r>
              <a:rPr sz="1000" spc="170" dirty="0">
                <a:latin typeface="Microsoft Sans Serif"/>
                <a:cs typeface="Microsoft Sans Serif"/>
              </a:rPr>
              <a:t> </a:t>
            </a:r>
            <a:r>
              <a:rPr sz="1000" spc="80" dirty="0">
                <a:latin typeface="Microsoft Sans Serif"/>
                <a:cs typeface="Microsoft Sans Serif"/>
              </a:rPr>
              <a:t>участках: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1901" y="2032309"/>
            <a:ext cx="130810" cy="958850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000" spc="25" dirty="0">
                <a:latin typeface="Segoe UI Symbol"/>
                <a:cs typeface="Segoe UI Symbol"/>
              </a:rPr>
              <a:t>✓</a:t>
            </a:r>
            <a:endParaRPr sz="10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1000" spc="25" dirty="0">
                <a:latin typeface="Segoe UI Symbol"/>
                <a:cs typeface="Segoe UI Symbol"/>
              </a:rPr>
              <a:t>✓</a:t>
            </a:r>
            <a:endParaRPr sz="10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1000" spc="25" dirty="0">
                <a:latin typeface="Segoe UI Symbol"/>
                <a:cs typeface="Segoe UI Symbol"/>
              </a:rPr>
              <a:t>✓</a:t>
            </a:r>
            <a:endParaRPr sz="10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1000" spc="25" dirty="0">
                <a:latin typeface="Segoe UI Symbol"/>
                <a:cs typeface="Segoe UI Symbol"/>
              </a:rPr>
              <a:t>✓</a:t>
            </a:r>
            <a:endParaRPr sz="1000">
              <a:latin typeface="Segoe UI Symbol"/>
              <a:cs typeface="Segoe UI 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8543" y="2052845"/>
            <a:ext cx="3117850" cy="958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27380">
              <a:lnSpc>
                <a:spcPct val="153100"/>
              </a:lnSpc>
              <a:spcBef>
                <a:spcPts val="100"/>
              </a:spcBef>
            </a:pPr>
            <a:r>
              <a:rPr sz="1000" spc="100" dirty="0">
                <a:latin typeface="Microsoft Sans Serif"/>
                <a:cs typeface="Microsoft Sans Serif"/>
              </a:rPr>
              <a:t>объектах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110" dirty="0">
                <a:latin typeface="Microsoft Sans Serif"/>
                <a:cs typeface="Microsoft Sans Serif"/>
              </a:rPr>
              <a:t>размещения</a:t>
            </a:r>
            <a:r>
              <a:rPr sz="1000" spc="195" dirty="0">
                <a:latin typeface="Microsoft Sans Serif"/>
                <a:cs typeface="Microsoft Sans Serif"/>
              </a:rPr>
              <a:t> </a:t>
            </a:r>
            <a:r>
              <a:rPr sz="1000" spc="95" dirty="0">
                <a:latin typeface="Microsoft Sans Serif"/>
                <a:cs typeface="Microsoft Sans Serif"/>
              </a:rPr>
              <a:t>туристов </a:t>
            </a:r>
            <a:r>
              <a:rPr sz="1000" spc="100" dirty="0">
                <a:latin typeface="Microsoft Sans Serif"/>
                <a:cs typeface="Microsoft Sans Serif"/>
              </a:rPr>
              <a:t>объектах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114" dirty="0">
                <a:latin typeface="Microsoft Sans Serif"/>
                <a:cs typeface="Microsoft Sans Serif"/>
              </a:rPr>
              <a:t>общественного</a:t>
            </a:r>
            <a:r>
              <a:rPr sz="1000" spc="200" dirty="0">
                <a:latin typeface="Microsoft Sans Serif"/>
                <a:cs typeface="Microsoft Sans Serif"/>
              </a:rPr>
              <a:t> </a:t>
            </a:r>
            <a:r>
              <a:rPr sz="1000" spc="110" dirty="0">
                <a:latin typeface="Microsoft Sans Serif"/>
                <a:cs typeface="Microsoft Sans Serif"/>
              </a:rPr>
              <a:t>питания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53100"/>
              </a:lnSpc>
            </a:pPr>
            <a:r>
              <a:rPr sz="1000" spc="100" dirty="0">
                <a:latin typeface="Microsoft Sans Serif"/>
                <a:cs typeface="Microsoft Sans Serif"/>
              </a:rPr>
              <a:t>объектах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spc="100" dirty="0">
                <a:latin typeface="Microsoft Sans Serif"/>
                <a:cs typeface="Microsoft Sans Serif"/>
              </a:rPr>
              <a:t>туристского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spc="95" dirty="0">
                <a:latin typeface="Microsoft Sans Serif"/>
                <a:cs typeface="Microsoft Sans Serif"/>
              </a:rPr>
              <a:t>показа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spc="75" dirty="0">
                <a:latin typeface="Microsoft Sans Serif"/>
                <a:cs typeface="Microsoft Sans Serif"/>
              </a:rPr>
              <a:t>и</a:t>
            </a:r>
            <a:r>
              <a:rPr sz="1000" spc="190" dirty="0">
                <a:latin typeface="Microsoft Sans Serif"/>
                <a:cs typeface="Microsoft Sans Serif"/>
              </a:rPr>
              <a:t> </a:t>
            </a:r>
            <a:r>
              <a:rPr sz="1000" spc="105" dirty="0">
                <a:latin typeface="Microsoft Sans Serif"/>
                <a:cs typeface="Microsoft Sans Serif"/>
              </a:rPr>
              <a:t>посещения </a:t>
            </a:r>
            <a:r>
              <a:rPr sz="1000" spc="100" dirty="0">
                <a:latin typeface="Microsoft Sans Serif"/>
                <a:cs typeface="Microsoft Sans Serif"/>
              </a:rPr>
              <a:t>объектах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spc="105" dirty="0">
                <a:latin typeface="Microsoft Sans Serif"/>
                <a:cs typeface="Microsoft Sans Serif"/>
              </a:rPr>
              <a:t>торговли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1901" y="3066747"/>
            <a:ext cx="4958715" cy="1022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Microsoft Sans Serif"/>
                <a:cs typeface="Microsoft Sans Serif"/>
              </a:rPr>
              <a:t>и</a:t>
            </a:r>
            <a:r>
              <a:rPr sz="1000" spc="165" dirty="0">
                <a:latin typeface="Microsoft Sans Serif"/>
                <a:cs typeface="Microsoft Sans Serif"/>
              </a:rPr>
              <a:t> </a:t>
            </a:r>
            <a:r>
              <a:rPr sz="1000" spc="105" dirty="0">
                <a:latin typeface="Microsoft Sans Serif"/>
                <a:cs typeface="Microsoft Sans Serif"/>
              </a:rPr>
              <a:t>других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spc="100" dirty="0">
                <a:latin typeface="Microsoft Sans Serif"/>
                <a:cs typeface="Microsoft Sans Serif"/>
              </a:rPr>
              <a:t>объектах,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spc="105" dirty="0">
                <a:latin typeface="Microsoft Sans Serif"/>
                <a:cs typeface="Microsoft Sans Serif"/>
              </a:rPr>
              <a:t>относящихся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к</a:t>
            </a:r>
            <a:r>
              <a:rPr sz="1000" spc="190" dirty="0">
                <a:latin typeface="Microsoft Sans Serif"/>
                <a:cs typeface="Microsoft Sans Serif"/>
              </a:rPr>
              <a:t> </a:t>
            </a:r>
            <a:r>
              <a:rPr sz="1000" spc="114" dirty="0">
                <a:latin typeface="Microsoft Sans Serif"/>
                <a:cs typeface="Microsoft Sans Serif"/>
              </a:rPr>
              <a:t>организациям,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100" dirty="0">
                <a:latin typeface="Microsoft Sans Serif"/>
                <a:cs typeface="Microsoft Sans Serif"/>
              </a:rPr>
              <a:t>осуществляющим деятельность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</a:t>
            </a:r>
            <a:r>
              <a:rPr sz="1000" spc="170" dirty="0">
                <a:latin typeface="Microsoft Sans Serif"/>
                <a:cs typeface="Microsoft Sans Serif"/>
              </a:rPr>
              <a:t> </a:t>
            </a:r>
            <a:r>
              <a:rPr sz="1000" spc="105" dirty="0">
                <a:latin typeface="Microsoft Sans Serif"/>
                <a:cs typeface="Microsoft Sans Serif"/>
              </a:rPr>
              <a:t>соответствии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105" dirty="0">
                <a:latin typeface="Microsoft Sans Serif"/>
                <a:cs typeface="Microsoft Sans Serif"/>
              </a:rPr>
              <a:t>видами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spc="105" dirty="0">
                <a:latin typeface="Microsoft Sans Serif"/>
                <a:cs typeface="Microsoft Sans Serif"/>
              </a:rPr>
              <a:t>деятельности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spc="80" dirty="0">
                <a:latin typeface="Microsoft Sans Serif"/>
                <a:cs typeface="Microsoft Sans Serif"/>
              </a:rPr>
              <a:t>по </a:t>
            </a:r>
            <a:r>
              <a:rPr sz="1000" spc="114" dirty="0">
                <a:latin typeface="Microsoft Sans Serif"/>
                <a:cs typeface="Microsoft Sans Serif"/>
              </a:rPr>
              <a:t>собирательной</a:t>
            </a:r>
            <a:r>
              <a:rPr sz="1000" spc="200" dirty="0">
                <a:latin typeface="Microsoft Sans Serif"/>
                <a:cs typeface="Microsoft Sans Serif"/>
              </a:rPr>
              <a:t> </a:t>
            </a:r>
            <a:r>
              <a:rPr sz="1000" spc="110" dirty="0">
                <a:latin typeface="Microsoft Sans Serif"/>
                <a:cs typeface="Microsoft Sans Serif"/>
              </a:rPr>
              <a:t>классификационной</a:t>
            </a:r>
            <a:r>
              <a:rPr sz="1000" spc="200" dirty="0">
                <a:latin typeface="Microsoft Sans Serif"/>
                <a:cs typeface="Microsoft Sans Serif"/>
              </a:rPr>
              <a:t> </a:t>
            </a:r>
            <a:r>
              <a:rPr sz="1000" spc="120" dirty="0">
                <a:latin typeface="Microsoft Sans Serif"/>
                <a:cs typeface="Microsoft Sans Serif"/>
              </a:rPr>
              <a:t>группировке</a:t>
            </a:r>
            <a:r>
              <a:rPr sz="1000" spc="210" dirty="0">
                <a:latin typeface="Microsoft Sans Serif"/>
                <a:cs typeface="Microsoft Sans Serif"/>
              </a:rPr>
              <a:t> </a:t>
            </a:r>
            <a:r>
              <a:rPr sz="1000" spc="100" dirty="0">
                <a:latin typeface="Microsoft Sans Serif"/>
                <a:cs typeface="Microsoft Sans Serif"/>
              </a:rPr>
              <a:t>видов </a:t>
            </a:r>
            <a:r>
              <a:rPr sz="1000" spc="114" dirty="0">
                <a:latin typeface="Microsoft Sans Serif"/>
                <a:cs typeface="Microsoft Sans Serif"/>
              </a:rPr>
              <a:t>экономической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100" dirty="0">
                <a:latin typeface="Microsoft Sans Serif"/>
                <a:cs typeface="Microsoft Sans Serif"/>
              </a:rPr>
              <a:t>деятельности</a:t>
            </a:r>
            <a:r>
              <a:rPr sz="1000" spc="190" dirty="0">
                <a:latin typeface="Microsoft Sans Serif"/>
                <a:cs typeface="Microsoft Sans Serif"/>
              </a:rPr>
              <a:t> </a:t>
            </a:r>
            <a:r>
              <a:rPr sz="1000" spc="65" dirty="0">
                <a:latin typeface="Microsoft Sans Serif"/>
                <a:cs typeface="Microsoft Sans Serif"/>
              </a:rPr>
              <a:t>«Туризм»</a:t>
            </a:r>
            <a:r>
              <a:rPr sz="1000" spc="195" dirty="0">
                <a:latin typeface="Microsoft Sans Serif"/>
                <a:cs typeface="Microsoft Sans Serif"/>
              </a:rPr>
              <a:t> </a:t>
            </a:r>
            <a:r>
              <a:rPr sz="1000" spc="80" dirty="0">
                <a:latin typeface="Microsoft Sans Serif"/>
                <a:cs typeface="Microsoft Sans Serif"/>
              </a:rPr>
              <a:t>на</a:t>
            </a:r>
            <a:r>
              <a:rPr sz="1000" spc="204" dirty="0">
                <a:latin typeface="Microsoft Sans Serif"/>
                <a:cs typeface="Microsoft Sans Serif"/>
              </a:rPr>
              <a:t> </a:t>
            </a:r>
            <a:r>
              <a:rPr sz="1000" spc="105" dirty="0">
                <a:latin typeface="Microsoft Sans Serif"/>
                <a:cs typeface="Microsoft Sans Serif"/>
              </a:rPr>
              <a:t>основе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ОКВЭД </a:t>
            </a:r>
            <a:r>
              <a:rPr sz="1000" spc="100" dirty="0">
                <a:latin typeface="Microsoft Sans Serif"/>
                <a:cs typeface="Microsoft Sans Serif"/>
              </a:rPr>
              <a:t>(утверждены</a:t>
            </a:r>
            <a:r>
              <a:rPr sz="1000" spc="190" dirty="0">
                <a:latin typeface="Microsoft Sans Serif"/>
                <a:cs typeface="Microsoft Sans Serif"/>
              </a:rPr>
              <a:t> </a:t>
            </a:r>
            <a:r>
              <a:rPr sz="1000" spc="100" dirty="0">
                <a:latin typeface="Microsoft Sans Serif"/>
                <a:cs typeface="Microsoft Sans Serif"/>
              </a:rPr>
              <a:t>Приказом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spc="114" dirty="0">
                <a:latin typeface="Microsoft Sans Serif"/>
                <a:cs typeface="Microsoft Sans Serif"/>
              </a:rPr>
              <a:t>Минкультуры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spc="85" dirty="0">
                <a:latin typeface="Microsoft Sans Serif"/>
                <a:cs typeface="Microsoft Sans Serif"/>
              </a:rPr>
              <a:t>России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spc="70" dirty="0">
                <a:latin typeface="Microsoft Sans Serif"/>
                <a:cs typeface="Microsoft Sans Serif"/>
              </a:rPr>
              <a:t>от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25</a:t>
            </a:r>
            <a:r>
              <a:rPr sz="1000" spc="-175" dirty="0">
                <a:latin typeface="Microsoft Sans Serif"/>
                <a:cs typeface="Microsoft Sans Serif"/>
              </a:rPr>
              <a:t> </a:t>
            </a:r>
            <a:r>
              <a:rPr sz="1000" spc="65" dirty="0">
                <a:latin typeface="Microsoft Sans Serif"/>
                <a:cs typeface="Microsoft Sans Serif"/>
              </a:rPr>
              <a:t>.03</a:t>
            </a:r>
            <a:r>
              <a:rPr sz="1000" spc="-170" dirty="0">
                <a:latin typeface="Microsoft Sans Serif"/>
                <a:cs typeface="Microsoft Sans Serif"/>
              </a:rPr>
              <a:t> </a:t>
            </a:r>
            <a:r>
              <a:rPr sz="1000" spc="80" dirty="0">
                <a:latin typeface="Microsoft Sans Serif"/>
                <a:cs typeface="Microsoft Sans Serif"/>
              </a:rPr>
              <a:t>.2016</a:t>
            </a:r>
            <a:r>
              <a:rPr sz="1000" spc="19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№</a:t>
            </a:r>
            <a:r>
              <a:rPr sz="1000" spc="17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687)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1000" b="1" i="1" dirty="0">
                <a:latin typeface="Arial"/>
                <a:cs typeface="Arial"/>
              </a:rPr>
              <a:t>(</a:t>
            </a:r>
            <a:r>
              <a:rPr sz="1000" b="1" i="1" spc="-175" dirty="0">
                <a:latin typeface="Arial"/>
                <a:cs typeface="Arial"/>
              </a:rPr>
              <a:t> </a:t>
            </a:r>
            <a:r>
              <a:rPr sz="1000" b="1" i="1" dirty="0">
                <a:latin typeface="Arial"/>
                <a:cs typeface="Arial"/>
              </a:rPr>
              <a:t>при</a:t>
            </a:r>
            <a:r>
              <a:rPr sz="1000" b="1" i="1" spc="254" dirty="0">
                <a:latin typeface="Arial"/>
                <a:cs typeface="Arial"/>
              </a:rPr>
              <a:t> </a:t>
            </a:r>
            <a:r>
              <a:rPr sz="1000" b="1" i="1" spc="65" dirty="0">
                <a:latin typeface="Arial"/>
                <a:cs typeface="Arial"/>
              </a:rPr>
              <a:t>наличии)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542365" y="228602"/>
            <a:ext cx="1339850" cy="149860"/>
          </a:xfrm>
          <a:custGeom>
            <a:avLst/>
            <a:gdLst/>
            <a:ahLst/>
            <a:cxnLst/>
            <a:rect l="l" t="t" r="r" b="b"/>
            <a:pathLst>
              <a:path w="1339850" h="149860">
                <a:moveTo>
                  <a:pt x="1339557" y="0"/>
                </a:moveTo>
                <a:lnTo>
                  <a:pt x="0" y="0"/>
                </a:lnTo>
                <a:lnTo>
                  <a:pt x="0" y="149758"/>
                </a:lnTo>
                <a:lnTo>
                  <a:pt x="669950" y="149758"/>
                </a:lnTo>
                <a:lnTo>
                  <a:pt x="1339557" y="149758"/>
                </a:lnTo>
                <a:lnTo>
                  <a:pt x="13395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542263" y="228500"/>
            <a:ext cx="127952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-50" dirty="0">
                <a:latin typeface="Verdana"/>
                <a:cs typeface="Verdana"/>
              </a:rPr>
              <a:t>Рекомендуемая</a:t>
            </a:r>
            <a:r>
              <a:rPr sz="900" i="1" spc="20" dirty="0">
                <a:latin typeface="Verdana"/>
                <a:cs typeface="Verdana"/>
              </a:rPr>
              <a:t> </a:t>
            </a:r>
            <a:r>
              <a:rPr sz="900" i="1" spc="-20" dirty="0">
                <a:latin typeface="Verdana"/>
                <a:cs typeface="Verdana"/>
              </a:rPr>
              <a:t>форма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2179" y="4164685"/>
            <a:ext cx="3435985" cy="565539"/>
          </a:xfrm>
          <a:prstGeom prst="rect">
            <a:avLst/>
          </a:prstGeom>
          <a:ln w="9359">
            <a:solidFill>
              <a:srgbClr val="B6B6B6"/>
            </a:solidFill>
          </a:ln>
        </p:spPr>
        <p:txBody>
          <a:bodyPr vert="horz" wrap="square" lIns="0" tIns="102870" rIns="0" bIns="0" rtlCol="0">
            <a:spAutoFit/>
          </a:bodyPr>
          <a:lstStyle/>
          <a:p>
            <a:pPr marL="252095" marR="233045">
              <a:lnSpc>
                <a:spcPct val="100000"/>
              </a:lnSpc>
              <a:spcBef>
                <a:spcPts val="810"/>
              </a:spcBef>
            </a:pPr>
            <a:r>
              <a:rPr sz="1000" spc="50" dirty="0">
                <a:solidFill>
                  <a:schemeClr val="tx2"/>
                </a:solidFill>
                <a:latin typeface="Verdana"/>
                <a:cs typeface="Verdana"/>
              </a:rPr>
              <a:t>УЧИТЫВАЮТСЯ</a:t>
            </a:r>
            <a:r>
              <a:rPr sz="1000" spc="17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40" dirty="0">
                <a:solidFill>
                  <a:schemeClr val="tx2"/>
                </a:solidFill>
                <a:latin typeface="Verdana"/>
                <a:cs typeface="Verdana"/>
              </a:rPr>
              <a:t>ОБЪЕКТЫ, </a:t>
            </a:r>
            <a:r>
              <a:rPr sz="1000" spc="50" dirty="0">
                <a:solidFill>
                  <a:schemeClr val="tx2"/>
                </a:solidFill>
                <a:latin typeface="Verdana"/>
                <a:cs typeface="Verdana"/>
              </a:rPr>
              <a:t>РАСПОЛОЖЕННЫЕ</a:t>
            </a:r>
            <a:r>
              <a:rPr sz="1000" spc="16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50" dirty="0">
                <a:solidFill>
                  <a:schemeClr val="tx2"/>
                </a:solidFill>
                <a:latin typeface="Verdana"/>
                <a:cs typeface="Verdana"/>
              </a:rPr>
              <a:t>ТОЛЬКО</a:t>
            </a:r>
            <a:r>
              <a:rPr sz="1000" spc="16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НА</a:t>
            </a:r>
            <a:r>
              <a:rPr sz="1000" spc="17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40" dirty="0">
                <a:solidFill>
                  <a:schemeClr val="tx2"/>
                </a:solidFill>
                <a:latin typeface="Verdana"/>
                <a:cs typeface="Verdana"/>
              </a:rPr>
              <a:t>УЧАСТКЕ </a:t>
            </a:r>
            <a:r>
              <a:rPr sz="1000" spc="50" dirty="0">
                <a:solidFill>
                  <a:schemeClr val="tx2"/>
                </a:solidFill>
                <a:latin typeface="Verdana"/>
                <a:cs typeface="Verdana"/>
              </a:rPr>
              <a:t>ПРОЕКТА</a:t>
            </a:r>
            <a:r>
              <a:rPr sz="1000" spc="15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И</a:t>
            </a:r>
            <a:r>
              <a:rPr sz="1000" spc="16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НА</a:t>
            </a:r>
            <a:r>
              <a:rPr sz="1000" spc="16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45" dirty="0">
                <a:solidFill>
                  <a:schemeClr val="tx2"/>
                </a:solidFill>
                <a:latin typeface="Verdana"/>
                <a:cs typeface="Verdana"/>
              </a:rPr>
              <a:t>СМЕЖНЫХ</a:t>
            </a:r>
            <a:r>
              <a:rPr sz="1000" spc="16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40" dirty="0">
                <a:solidFill>
                  <a:schemeClr val="tx2"/>
                </a:solidFill>
                <a:latin typeface="Verdana"/>
                <a:cs typeface="Verdana"/>
              </a:rPr>
              <a:t>УЧАСТКАХ</a:t>
            </a:r>
            <a:endParaRPr sz="1000" dirty="0">
              <a:solidFill>
                <a:schemeClr val="tx2"/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465" y="378462"/>
            <a:ext cx="8695690" cy="9519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999"/>
              </a:lnSpc>
              <a:spcBef>
                <a:spcPts val="100"/>
              </a:spcBef>
            </a:pPr>
            <a:r>
              <a:rPr spc="65" dirty="0">
                <a:solidFill>
                  <a:schemeClr val="tx2"/>
                </a:solidFill>
              </a:rPr>
              <a:t>Сведения</a:t>
            </a:r>
            <a:r>
              <a:rPr spc="17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о</a:t>
            </a:r>
            <a:r>
              <a:rPr spc="14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связи</a:t>
            </a:r>
            <a:r>
              <a:rPr spc="21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инвестиционного</a:t>
            </a:r>
            <a:r>
              <a:rPr spc="21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проекта</a:t>
            </a:r>
            <a:r>
              <a:rPr spc="204" dirty="0">
                <a:solidFill>
                  <a:schemeClr val="tx2"/>
                </a:solidFill>
              </a:rPr>
              <a:t> </a:t>
            </a:r>
            <a:r>
              <a:rPr spc="-280" dirty="0">
                <a:solidFill>
                  <a:schemeClr val="tx2"/>
                </a:solidFill>
              </a:rPr>
              <a:t>с</a:t>
            </a:r>
            <a:r>
              <a:rPr spc="210" dirty="0">
                <a:solidFill>
                  <a:schemeClr val="tx2"/>
                </a:solidFill>
              </a:rPr>
              <a:t> </a:t>
            </a:r>
            <a:r>
              <a:rPr spc="-10" dirty="0" err="1">
                <a:solidFill>
                  <a:schemeClr val="tx2"/>
                </a:solidFill>
              </a:rPr>
              <a:t>утвержденным</a:t>
            </a:r>
            <a:r>
              <a:rPr spc="-10" dirty="0">
                <a:solidFill>
                  <a:schemeClr val="tx2"/>
                </a:solidFill>
              </a:rPr>
              <a:t> </a:t>
            </a:r>
            <a:r>
              <a:rPr spc="50" dirty="0" err="1" smtClean="0">
                <a:solidFill>
                  <a:schemeClr val="tx2"/>
                </a:solidFill>
              </a:rPr>
              <a:t>автомобильным</a:t>
            </a:r>
            <a:r>
              <a:rPr spc="160" dirty="0" smtClean="0">
                <a:solidFill>
                  <a:schemeClr val="tx2"/>
                </a:solidFill>
              </a:rPr>
              <a:t> </a:t>
            </a:r>
            <a:r>
              <a:rPr dirty="0" err="1">
                <a:solidFill>
                  <a:schemeClr val="tx2"/>
                </a:solidFill>
              </a:rPr>
              <a:t>туристским</a:t>
            </a:r>
            <a:r>
              <a:rPr spc="175" dirty="0">
                <a:solidFill>
                  <a:schemeClr val="tx2"/>
                </a:solidFill>
              </a:rPr>
              <a:t> </a:t>
            </a:r>
            <a:r>
              <a:rPr spc="40" dirty="0" err="1" smtClean="0">
                <a:solidFill>
                  <a:schemeClr val="tx2"/>
                </a:solidFill>
              </a:rPr>
              <a:t>маршрутом</a:t>
            </a:r>
            <a:r>
              <a:rPr lang="en-US" spc="40" dirty="0" smtClean="0">
                <a:solidFill>
                  <a:schemeClr val="tx2"/>
                </a:solidFill>
              </a:rPr>
              <a:t> </a:t>
            </a:r>
            <a:r>
              <a:rPr lang="ru-RU" spc="40" dirty="0" smtClean="0">
                <a:solidFill>
                  <a:schemeClr val="tx2"/>
                </a:solidFill>
              </a:rPr>
              <a:t>по территории Астраханской области</a:t>
            </a:r>
            <a:endParaRPr spc="40" dirty="0">
              <a:solidFill>
                <a:schemeClr val="tx2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2465" y="1451273"/>
            <a:ext cx="4668127" cy="1687195"/>
          </a:xfrm>
          <a:custGeom>
            <a:avLst/>
            <a:gdLst/>
            <a:ahLst/>
            <a:cxnLst/>
            <a:rect l="l" t="t" r="r" b="b"/>
            <a:pathLst>
              <a:path w="4331335" h="1687195">
                <a:moveTo>
                  <a:pt x="4330801" y="0"/>
                </a:moveTo>
                <a:lnTo>
                  <a:pt x="0" y="0"/>
                </a:lnTo>
                <a:lnTo>
                  <a:pt x="0" y="1686953"/>
                </a:lnTo>
                <a:lnTo>
                  <a:pt x="2165400" y="1686953"/>
                </a:lnTo>
                <a:lnTo>
                  <a:pt x="4330801" y="1686953"/>
                </a:lnTo>
                <a:lnTo>
                  <a:pt x="4330801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9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93261" y="1578131"/>
            <a:ext cx="4595141" cy="14747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25780">
              <a:lnSpc>
                <a:spcPct val="100000"/>
              </a:lnSpc>
              <a:spcBef>
                <a:spcPts val="100"/>
              </a:spcBef>
            </a:pPr>
            <a:r>
              <a:rPr sz="1000" b="1" i="1" dirty="0">
                <a:latin typeface="Arial"/>
                <a:cs typeface="Arial"/>
              </a:rPr>
              <a:t>Если</a:t>
            </a:r>
            <a:r>
              <a:rPr sz="1000" b="1" i="1" spc="165" dirty="0">
                <a:latin typeface="Arial"/>
                <a:cs typeface="Arial"/>
              </a:rPr>
              <a:t> </a:t>
            </a:r>
            <a:r>
              <a:rPr sz="1000" b="1" i="1" spc="75" dirty="0">
                <a:latin typeface="Arial"/>
                <a:cs typeface="Arial"/>
              </a:rPr>
              <a:t>применимо,</a:t>
            </a:r>
            <a:r>
              <a:rPr sz="1000" b="1" i="1" spc="180" dirty="0">
                <a:latin typeface="Arial"/>
                <a:cs typeface="Arial"/>
              </a:rPr>
              <a:t> </a:t>
            </a:r>
            <a:r>
              <a:rPr sz="1000" b="1" i="1" spc="55" dirty="0">
                <a:latin typeface="Arial"/>
                <a:cs typeface="Arial"/>
              </a:rPr>
              <a:t>вставить</a:t>
            </a:r>
            <a:r>
              <a:rPr sz="1000" b="1" i="1" spc="185" dirty="0">
                <a:latin typeface="Arial"/>
                <a:cs typeface="Arial"/>
              </a:rPr>
              <a:t> </a:t>
            </a:r>
            <a:r>
              <a:rPr sz="1000" b="1" i="1" spc="65" dirty="0">
                <a:latin typeface="Arial"/>
                <a:cs typeface="Arial"/>
              </a:rPr>
              <a:t>текст</a:t>
            </a:r>
            <a:r>
              <a:rPr sz="1000" b="1" i="1" spc="180" dirty="0">
                <a:latin typeface="Arial"/>
                <a:cs typeface="Arial"/>
              </a:rPr>
              <a:t> </a:t>
            </a:r>
            <a:r>
              <a:rPr sz="1000" b="1" i="1" spc="40" dirty="0">
                <a:latin typeface="Arial"/>
                <a:cs typeface="Arial"/>
              </a:rPr>
              <a:t>следующего </a:t>
            </a:r>
            <a:r>
              <a:rPr sz="1000" b="1" i="1" spc="70" dirty="0">
                <a:latin typeface="Arial"/>
                <a:cs typeface="Arial"/>
              </a:rPr>
              <a:t>содержания:</a:t>
            </a:r>
            <a:endParaRPr sz="10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35"/>
              </a:spcBef>
              <a:tabLst>
                <a:tab pos="970280" algn="l"/>
                <a:tab pos="2540000" algn="l"/>
                <a:tab pos="3013075" algn="l"/>
                <a:tab pos="3554729" algn="l"/>
              </a:tabLst>
            </a:pPr>
            <a:r>
              <a:rPr sz="1000" spc="130" dirty="0">
                <a:latin typeface="Microsoft Sans Serif"/>
                <a:cs typeface="Microsoft Sans Serif"/>
              </a:rPr>
              <a:t>Инвестиционный</a:t>
            </a:r>
            <a:r>
              <a:rPr sz="1000" spc="145" dirty="0">
                <a:latin typeface="Microsoft Sans Serif"/>
                <a:cs typeface="Microsoft Sans Serif"/>
              </a:rPr>
              <a:t> </a:t>
            </a:r>
            <a:r>
              <a:rPr sz="1000" spc="110" dirty="0">
                <a:latin typeface="Microsoft Sans Serif"/>
                <a:cs typeface="Microsoft Sans Serif"/>
              </a:rPr>
              <a:t>проект</a:t>
            </a:r>
            <a:r>
              <a:rPr sz="1000" spc="150" dirty="0">
                <a:latin typeface="Microsoft Sans Serif"/>
                <a:cs typeface="Microsoft Sans Serif"/>
              </a:rPr>
              <a:t> </a:t>
            </a:r>
            <a:r>
              <a:rPr sz="1000" u="sng" spc="2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0" dirty="0">
                <a:latin typeface="Microsoft Sans Serif"/>
                <a:cs typeface="Microsoft Sans Serif"/>
              </a:rPr>
              <a:t> </a:t>
            </a:r>
            <a:r>
              <a:rPr sz="1000" u="sng" spc="2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5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5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5" dirty="0">
                <a:latin typeface="Microsoft Sans Serif"/>
                <a:cs typeface="Microsoft Sans Serif"/>
              </a:rPr>
              <a:t> </a:t>
            </a:r>
            <a:r>
              <a:rPr sz="1000" u="sng" spc="2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0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50" dirty="0">
                <a:latin typeface="Microsoft Sans Serif"/>
                <a:cs typeface="Microsoft Sans Serif"/>
              </a:rPr>
              <a:t>_ </a:t>
            </a:r>
            <a:r>
              <a:rPr sz="1000" spc="95" dirty="0">
                <a:latin typeface="Microsoft Sans Serif"/>
                <a:cs typeface="Microsoft Sans Serif"/>
              </a:rPr>
              <a:t>(вставить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125" dirty="0">
                <a:latin typeface="Microsoft Sans Serif"/>
                <a:cs typeface="Microsoft Sans Serif"/>
              </a:rPr>
              <a:t>наименование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spc="100" dirty="0">
                <a:latin typeface="Microsoft Sans Serif"/>
                <a:cs typeface="Microsoft Sans Serif"/>
              </a:rPr>
              <a:t>проекта)</a:t>
            </a:r>
            <a:r>
              <a:rPr sz="1000" spc="195" dirty="0">
                <a:latin typeface="Microsoft Sans Serif"/>
                <a:cs typeface="Microsoft Sans Serif"/>
              </a:rPr>
              <a:t> </a:t>
            </a:r>
            <a:r>
              <a:rPr sz="1000" spc="95" dirty="0">
                <a:latin typeface="Microsoft Sans Serif"/>
                <a:cs typeface="Microsoft Sans Serif"/>
              </a:rPr>
              <a:t>располагается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spc="65" dirty="0">
                <a:latin typeface="Microsoft Sans Serif"/>
                <a:cs typeface="Microsoft Sans Serif"/>
              </a:rPr>
              <a:t>на </a:t>
            </a:r>
            <a:r>
              <a:rPr sz="1000" spc="114" dirty="0">
                <a:latin typeface="Microsoft Sans Serif"/>
                <a:cs typeface="Microsoft Sans Serif"/>
              </a:rPr>
              <a:t>автомобильном</a:t>
            </a:r>
            <a:r>
              <a:rPr sz="1000" spc="195" dirty="0">
                <a:latin typeface="Microsoft Sans Serif"/>
                <a:cs typeface="Microsoft Sans Serif"/>
              </a:rPr>
              <a:t> </a:t>
            </a:r>
            <a:r>
              <a:rPr sz="1000" spc="95" dirty="0">
                <a:latin typeface="Microsoft Sans Serif"/>
                <a:cs typeface="Microsoft Sans Serif"/>
              </a:rPr>
              <a:t>туристском</a:t>
            </a:r>
            <a:r>
              <a:rPr sz="1000" spc="190" dirty="0">
                <a:latin typeface="Microsoft Sans Serif"/>
                <a:cs typeface="Microsoft Sans Serif"/>
              </a:rPr>
              <a:t> </a:t>
            </a:r>
            <a:r>
              <a:rPr sz="1000" spc="105" dirty="0">
                <a:latin typeface="Microsoft Sans Serif"/>
                <a:cs typeface="Microsoft Sans Serif"/>
              </a:rPr>
              <a:t>маршруте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90" dirty="0">
                <a:latin typeface="Microsoft Sans Serif"/>
                <a:cs typeface="Microsoft Sans Serif"/>
              </a:rPr>
              <a:t>«</a:t>
            </a:r>
            <a:r>
              <a:rPr sz="1000" spc="90" dirty="0" err="1" smtClean="0">
                <a:latin typeface="Microsoft Sans Serif"/>
                <a:cs typeface="Microsoft Sans Serif"/>
              </a:rPr>
              <a:t>По</a:t>
            </a:r>
            <a:r>
              <a:rPr lang="ru-RU" sz="1000" spc="90" dirty="0" smtClean="0">
                <a:latin typeface="Microsoft Sans Serif"/>
                <a:cs typeface="Microsoft Sans Serif"/>
              </a:rPr>
              <a:t>гнали</a:t>
            </a:r>
            <a:r>
              <a:rPr sz="1000" spc="200" dirty="0" smtClean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на </a:t>
            </a:r>
            <a:r>
              <a:rPr sz="1000" spc="100" dirty="0">
                <a:latin typeface="Microsoft Sans Serif"/>
                <a:cs typeface="Microsoft Sans Serif"/>
              </a:rPr>
              <a:t>бархан</a:t>
            </a:r>
            <a:r>
              <a:rPr sz="1000" spc="150" dirty="0">
                <a:latin typeface="Microsoft Sans Serif"/>
                <a:cs typeface="Microsoft Sans Serif"/>
              </a:rPr>
              <a:t> </a:t>
            </a:r>
            <a:r>
              <a:rPr sz="1000" spc="80" dirty="0">
                <a:latin typeface="Microsoft Sans Serif"/>
                <a:cs typeface="Microsoft Sans Serif"/>
              </a:rPr>
              <a:t>Хаджи-</a:t>
            </a:r>
            <a:r>
              <a:rPr sz="1000" spc="70" dirty="0">
                <a:latin typeface="Microsoft Sans Serif"/>
                <a:cs typeface="Microsoft Sans Serif"/>
              </a:rPr>
              <a:t>Тархан!»,</a:t>
            </a:r>
            <a:r>
              <a:rPr sz="1000" spc="17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</a:t>
            </a:r>
            <a:r>
              <a:rPr sz="1000" spc="160" dirty="0">
                <a:latin typeface="Microsoft Sans Serif"/>
                <a:cs typeface="Microsoft Sans Serif"/>
              </a:rPr>
              <a:t> </a:t>
            </a:r>
            <a:r>
              <a:rPr sz="1000" u="sng" spc="2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165" dirty="0">
                <a:latin typeface="Microsoft Sans Serif"/>
                <a:cs typeface="Microsoft Sans Serif"/>
              </a:rPr>
              <a:t> </a:t>
            </a:r>
            <a:r>
              <a:rPr sz="1000" spc="65" dirty="0">
                <a:latin typeface="Microsoft Sans Serif"/>
                <a:cs typeface="Microsoft Sans Serif"/>
              </a:rPr>
              <a:t>км</a:t>
            </a:r>
            <a:r>
              <a:rPr sz="1000" spc="160" dirty="0">
                <a:latin typeface="Microsoft Sans Serif"/>
                <a:cs typeface="Microsoft Sans Serif"/>
              </a:rPr>
              <a:t> </a:t>
            </a:r>
            <a:r>
              <a:rPr sz="1000" spc="65" dirty="0">
                <a:latin typeface="Microsoft Sans Serif"/>
                <a:cs typeface="Microsoft Sans Serif"/>
              </a:rPr>
              <a:t>от</a:t>
            </a:r>
            <a:r>
              <a:rPr sz="1000" spc="160" dirty="0">
                <a:latin typeface="Microsoft Sans Serif"/>
                <a:cs typeface="Microsoft Sans Serif"/>
              </a:rPr>
              <a:t> </a:t>
            </a:r>
            <a:r>
              <a:rPr sz="1000" spc="110" dirty="0">
                <a:latin typeface="Microsoft Sans Serif"/>
                <a:cs typeface="Microsoft Sans Serif"/>
              </a:rPr>
              <a:t>автомобильной </a:t>
            </a:r>
            <a:r>
              <a:rPr sz="1000" spc="114" dirty="0">
                <a:latin typeface="Microsoft Sans Serif"/>
                <a:cs typeface="Microsoft Sans Serif"/>
              </a:rPr>
              <a:t>дороги</a:t>
            </a:r>
            <a:r>
              <a:rPr sz="1000" spc="16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__</a:t>
            </a:r>
            <a:r>
              <a:rPr sz="1000" spc="-170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14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(</a:t>
            </a:r>
            <a:r>
              <a:rPr sz="1000" spc="-180" dirty="0">
                <a:latin typeface="Microsoft Sans Serif"/>
                <a:cs typeface="Microsoft Sans Serif"/>
              </a:rPr>
              <a:t> </a:t>
            </a:r>
            <a:r>
              <a:rPr sz="1000" spc="85" dirty="0">
                <a:latin typeface="Microsoft Sans Serif"/>
                <a:cs typeface="Microsoft Sans Serif"/>
              </a:rPr>
              <a:t>указать</a:t>
            </a:r>
            <a:r>
              <a:rPr sz="1000" spc="150" dirty="0">
                <a:latin typeface="Microsoft Sans Serif"/>
                <a:cs typeface="Microsoft Sans Serif"/>
              </a:rPr>
              <a:t> </a:t>
            </a:r>
            <a:r>
              <a:rPr sz="1000" spc="125" dirty="0">
                <a:latin typeface="Microsoft Sans Serif"/>
                <a:cs typeface="Microsoft Sans Serif"/>
              </a:rPr>
              <a:t>наименование</a:t>
            </a:r>
            <a:r>
              <a:rPr sz="1000" spc="150" dirty="0">
                <a:latin typeface="Microsoft Sans Serif"/>
                <a:cs typeface="Microsoft Sans Serif"/>
              </a:rPr>
              <a:t> </a:t>
            </a:r>
            <a:r>
              <a:rPr sz="1000" spc="105" dirty="0">
                <a:latin typeface="Microsoft Sans Serif"/>
                <a:cs typeface="Microsoft Sans Serif"/>
              </a:rPr>
              <a:t>дороги </a:t>
            </a:r>
            <a:r>
              <a:rPr sz="1000" spc="100" dirty="0">
                <a:latin typeface="Microsoft Sans Serif"/>
                <a:cs typeface="Microsoft Sans Serif"/>
              </a:rPr>
              <a:t>федерального</a:t>
            </a:r>
            <a:r>
              <a:rPr sz="1000" spc="165" dirty="0">
                <a:latin typeface="Microsoft Sans Serif"/>
                <a:cs typeface="Microsoft Sans Serif"/>
              </a:rPr>
              <a:t> </a:t>
            </a:r>
            <a:r>
              <a:rPr sz="1000" spc="110" dirty="0">
                <a:latin typeface="Microsoft Sans Serif"/>
                <a:cs typeface="Microsoft Sans Serif"/>
              </a:rPr>
              <a:t>или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125" dirty="0">
                <a:latin typeface="Microsoft Sans Serif"/>
                <a:cs typeface="Microsoft Sans Serif"/>
              </a:rPr>
              <a:t>регионального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80" dirty="0">
                <a:latin typeface="Microsoft Sans Serif"/>
                <a:cs typeface="Microsoft Sans Serif"/>
              </a:rPr>
              <a:t>или </a:t>
            </a:r>
            <a:r>
              <a:rPr sz="1000" spc="125" dirty="0">
                <a:latin typeface="Microsoft Sans Serif"/>
                <a:cs typeface="Microsoft Sans Serif"/>
              </a:rPr>
              <a:t>межмуниципального</a:t>
            </a:r>
            <a:r>
              <a:rPr sz="1000" spc="165" dirty="0">
                <a:latin typeface="Microsoft Sans Serif"/>
                <a:cs typeface="Microsoft Sans Serif"/>
              </a:rPr>
              <a:t> </a:t>
            </a:r>
            <a:r>
              <a:rPr sz="1000" spc="110" dirty="0">
                <a:latin typeface="Microsoft Sans Serif"/>
                <a:cs typeface="Microsoft Sans Serif"/>
              </a:rPr>
              <a:t>значения,</a:t>
            </a:r>
            <a:r>
              <a:rPr sz="1000" spc="190" dirty="0">
                <a:latin typeface="Microsoft Sans Serif"/>
                <a:cs typeface="Microsoft Sans Serif"/>
              </a:rPr>
              <a:t> </a:t>
            </a:r>
            <a:r>
              <a:rPr sz="1000" spc="100" dirty="0">
                <a:latin typeface="Microsoft Sans Serif"/>
                <a:cs typeface="Microsoft Sans Serif"/>
              </a:rPr>
              <a:t>по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spc="114" dirty="0">
                <a:latin typeface="Microsoft Sans Serif"/>
                <a:cs typeface="Microsoft Sans Serif"/>
              </a:rPr>
              <a:t>которой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105" dirty="0">
                <a:latin typeface="Microsoft Sans Serif"/>
                <a:cs typeface="Microsoft Sans Serif"/>
              </a:rPr>
              <a:t>или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spc="95" dirty="0">
                <a:latin typeface="Microsoft Sans Serif"/>
                <a:cs typeface="Microsoft Sans Serif"/>
              </a:rPr>
              <a:t>вблизи </a:t>
            </a:r>
            <a:r>
              <a:rPr sz="1000" spc="110" dirty="0">
                <a:latin typeface="Microsoft Sans Serif"/>
                <a:cs typeface="Microsoft Sans Serif"/>
              </a:rPr>
              <a:t>проходит</a:t>
            </a:r>
            <a:r>
              <a:rPr sz="1000" spc="170" dirty="0">
                <a:latin typeface="Microsoft Sans Serif"/>
                <a:cs typeface="Microsoft Sans Serif"/>
              </a:rPr>
              <a:t> </a:t>
            </a:r>
            <a:r>
              <a:rPr sz="1000" spc="114" dirty="0">
                <a:latin typeface="Microsoft Sans Serif"/>
                <a:cs typeface="Microsoft Sans Serif"/>
              </a:rPr>
              <a:t>указанный</a:t>
            </a:r>
            <a:r>
              <a:rPr sz="1000" spc="170" dirty="0">
                <a:latin typeface="Microsoft Sans Serif"/>
                <a:cs typeface="Microsoft Sans Serif"/>
              </a:rPr>
              <a:t> </a:t>
            </a:r>
            <a:r>
              <a:rPr sz="1000" spc="90" dirty="0">
                <a:latin typeface="Microsoft Sans Serif"/>
                <a:cs typeface="Microsoft Sans Serif"/>
              </a:rPr>
              <a:t>автомаршрут).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1073" y="3164579"/>
            <a:ext cx="4659519" cy="668773"/>
          </a:xfrm>
          <a:prstGeom prst="rect">
            <a:avLst/>
          </a:prstGeom>
          <a:ln w="9359">
            <a:solidFill>
              <a:srgbClr val="B6B6B6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15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87313" marR="225425" algn="l">
              <a:lnSpc>
                <a:spcPct val="100000"/>
              </a:lnSpc>
            </a:pPr>
            <a:r>
              <a:rPr sz="1000" spc="50" dirty="0">
                <a:solidFill>
                  <a:schemeClr val="tx2"/>
                </a:solidFill>
                <a:latin typeface="Verdana"/>
                <a:cs typeface="Verdana"/>
              </a:rPr>
              <a:t>Ознакомиться</a:t>
            </a:r>
            <a:r>
              <a:rPr sz="1000" spc="16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с</a:t>
            </a:r>
            <a:r>
              <a:rPr sz="1000" spc="16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50" dirty="0">
                <a:solidFill>
                  <a:schemeClr val="tx2"/>
                </a:solidFill>
                <a:latin typeface="Verdana"/>
                <a:cs typeface="Verdana"/>
              </a:rPr>
              <a:t>маршрутом</a:t>
            </a:r>
            <a:r>
              <a:rPr sz="1000" spc="16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45" dirty="0">
                <a:solidFill>
                  <a:schemeClr val="tx2"/>
                </a:solidFill>
                <a:latin typeface="Verdana"/>
                <a:cs typeface="Verdana"/>
              </a:rPr>
              <a:t>автомобильного </a:t>
            </a:r>
            <a:r>
              <a:rPr sz="1000" spc="55" dirty="0">
                <a:solidFill>
                  <a:schemeClr val="tx2"/>
                </a:solidFill>
                <a:latin typeface="Verdana"/>
                <a:cs typeface="Verdana"/>
              </a:rPr>
              <a:t>туристского</a:t>
            </a:r>
            <a:r>
              <a:rPr sz="1000" spc="17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50" dirty="0">
                <a:solidFill>
                  <a:schemeClr val="tx2"/>
                </a:solidFill>
                <a:latin typeface="Verdana"/>
                <a:cs typeface="Verdana"/>
              </a:rPr>
              <a:t>маршрута</a:t>
            </a:r>
            <a:r>
              <a:rPr sz="1000" spc="16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50" dirty="0">
                <a:solidFill>
                  <a:schemeClr val="tx2"/>
                </a:solidFill>
                <a:latin typeface="Verdana"/>
                <a:cs typeface="Verdana"/>
              </a:rPr>
              <a:t>«</a:t>
            </a:r>
            <a:r>
              <a:rPr sz="1000" spc="50" dirty="0" err="1" smtClean="0">
                <a:solidFill>
                  <a:schemeClr val="tx2"/>
                </a:solidFill>
                <a:latin typeface="Verdana"/>
                <a:cs typeface="Verdana"/>
              </a:rPr>
              <a:t>По</a:t>
            </a:r>
            <a:r>
              <a:rPr lang="ru-RU" sz="1000" spc="50" dirty="0" smtClean="0">
                <a:solidFill>
                  <a:schemeClr val="tx2"/>
                </a:solidFill>
                <a:latin typeface="Verdana"/>
                <a:cs typeface="Verdana"/>
              </a:rPr>
              <a:t>гнали</a:t>
            </a:r>
            <a:r>
              <a:rPr sz="1000" spc="160" dirty="0" smtClean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на</a:t>
            </a:r>
            <a:r>
              <a:rPr sz="1000" spc="16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40" dirty="0">
                <a:solidFill>
                  <a:schemeClr val="tx2"/>
                </a:solidFill>
                <a:latin typeface="Verdana"/>
                <a:cs typeface="Verdana"/>
              </a:rPr>
              <a:t>бархан </a:t>
            </a:r>
            <a:r>
              <a:rPr sz="1000" spc="60" dirty="0">
                <a:solidFill>
                  <a:schemeClr val="tx2"/>
                </a:solidFill>
                <a:latin typeface="Verdana"/>
                <a:cs typeface="Verdana"/>
              </a:rPr>
              <a:t>Хаджи-</a:t>
            </a:r>
            <a:r>
              <a:rPr sz="1000" spc="50" dirty="0">
                <a:solidFill>
                  <a:schemeClr val="tx2"/>
                </a:solidFill>
                <a:latin typeface="Verdana"/>
                <a:cs typeface="Verdana"/>
              </a:rPr>
              <a:t>Тархан»</a:t>
            </a:r>
            <a:r>
              <a:rPr sz="1000" spc="21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можно</a:t>
            </a:r>
            <a:r>
              <a:rPr sz="1000" spc="204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во</a:t>
            </a:r>
            <a:r>
              <a:rPr sz="1000" spc="22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55" dirty="0" err="1">
                <a:solidFill>
                  <a:schemeClr val="tx2"/>
                </a:solidFill>
                <a:latin typeface="Verdana"/>
                <a:cs typeface="Verdana"/>
              </a:rPr>
              <a:t>вспомогательном</a:t>
            </a:r>
            <a:r>
              <a:rPr sz="1000" spc="204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-10" dirty="0" err="1" smtClean="0">
                <a:solidFill>
                  <a:schemeClr val="tx2"/>
                </a:solidFill>
                <a:latin typeface="Verdana"/>
                <a:cs typeface="Verdana"/>
              </a:rPr>
              <a:t>файле</a:t>
            </a:r>
            <a:r>
              <a:rPr lang="ru-RU" sz="1000" spc="-10" dirty="0" smtClean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50" dirty="0" smtClean="0">
                <a:solidFill>
                  <a:schemeClr val="tx2"/>
                </a:solidFill>
                <a:latin typeface="Verdana"/>
                <a:cs typeface="Verdana"/>
              </a:rPr>
              <a:t>«</a:t>
            </a:r>
            <a:r>
              <a:rPr sz="1000" spc="50" dirty="0">
                <a:solidFill>
                  <a:schemeClr val="tx2"/>
                </a:solidFill>
                <a:latin typeface="Verdana"/>
                <a:cs typeface="Verdana"/>
              </a:rPr>
              <a:t>Утвержденный</a:t>
            </a:r>
            <a:r>
              <a:rPr sz="1000" spc="17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55" dirty="0">
                <a:solidFill>
                  <a:schemeClr val="tx2"/>
                </a:solidFill>
                <a:latin typeface="Verdana"/>
                <a:cs typeface="Verdana"/>
              </a:rPr>
              <a:t>автомаршрут</a:t>
            </a:r>
            <a:r>
              <a:rPr sz="1000" spc="17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chemeClr val="tx2"/>
                </a:solidFill>
                <a:latin typeface="Verdana"/>
                <a:cs typeface="Verdana"/>
              </a:rPr>
              <a:t>АО».</a:t>
            </a:r>
            <a:endParaRPr sz="1000" dirty="0">
              <a:solidFill>
                <a:schemeClr val="tx2"/>
              </a:solidFill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9680" y="4098925"/>
            <a:ext cx="4659519" cy="600164"/>
          </a:xfrm>
          <a:prstGeom prst="rect">
            <a:avLst/>
          </a:prstGeom>
          <a:ln w="9359">
            <a:solidFill>
              <a:srgbClr val="B6B6B6"/>
            </a:solidFill>
          </a:ln>
        </p:spPr>
        <p:txBody>
          <a:bodyPr vert="horz" wrap="square" lIns="0" tIns="137160" rIns="0" bIns="0" rtlCol="0">
            <a:spAutoFit/>
          </a:bodyPr>
          <a:lstStyle/>
          <a:p>
            <a:pPr marL="447675" marR="227965" indent="-284480">
              <a:lnSpc>
                <a:spcPct val="100000"/>
              </a:lnSpc>
              <a:spcBef>
                <a:spcPts val="1080"/>
              </a:spcBef>
              <a:tabLst>
                <a:tab pos="447675" algn="l"/>
              </a:tabLst>
            </a:pPr>
            <a:r>
              <a:rPr sz="950" spc="-50" dirty="0">
                <a:solidFill>
                  <a:schemeClr val="tx2"/>
                </a:solidFill>
                <a:latin typeface="Microsoft Sans Serif"/>
                <a:cs typeface="Microsoft Sans Serif"/>
              </a:rPr>
              <a:t>+</a:t>
            </a:r>
            <a:r>
              <a:rPr sz="950" dirty="0">
                <a:solidFill>
                  <a:schemeClr val="tx2"/>
                </a:solidFill>
                <a:latin typeface="Microsoft Sans Serif"/>
                <a:cs typeface="Microsoft Sans Serif"/>
              </a:rPr>
              <a:t>	</a:t>
            </a:r>
            <a:r>
              <a:rPr sz="1000" spc="55" dirty="0">
                <a:solidFill>
                  <a:schemeClr val="tx2"/>
                </a:solidFill>
                <a:latin typeface="Verdana"/>
                <a:cs typeface="Verdana"/>
              </a:rPr>
              <a:t>ПРИНСКРИНЫ</a:t>
            </a:r>
            <a:r>
              <a:rPr sz="1000" spc="13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С</a:t>
            </a:r>
            <a:r>
              <a:rPr sz="1000" spc="14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50" dirty="0">
                <a:solidFill>
                  <a:schemeClr val="tx2"/>
                </a:solidFill>
                <a:latin typeface="Verdana"/>
                <a:cs typeface="Verdana"/>
              </a:rPr>
              <a:t>КАРТЫ</a:t>
            </a:r>
            <a:r>
              <a:rPr sz="1000" spc="13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С</a:t>
            </a:r>
            <a:r>
              <a:rPr sz="1000" spc="14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50" dirty="0">
                <a:solidFill>
                  <a:schemeClr val="tx2"/>
                </a:solidFill>
                <a:latin typeface="Verdana"/>
                <a:cs typeface="Verdana"/>
              </a:rPr>
              <a:t>ОТМЕТКОЙ</a:t>
            </a:r>
            <a:r>
              <a:rPr sz="1000" spc="13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О</a:t>
            </a:r>
            <a:r>
              <a:rPr sz="1000" spc="13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chemeClr val="tx2"/>
                </a:solidFill>
                <a:latin typeface="Verdana"/>
                <a:cs typeface="Verdana"/>
              </a:rPr>
              <a:t>МЕСТЕ </a:t>
            </a:r>
            <a:r>
              <a:rPr sz="1000" spc="55" dirty="0">
                <a:solidFill>
                  <a:schemeClr val="tx2"/>
                </a:solidFill>
                <a:latin typeface="Verdana"/>
                <a:cs typeface="Verdana"/>
              </a:rPr>
              <a:t>РАЗМЕЩЕНИЯ</a:t>
            </a:r>
            <a:r>
              <a:rPr sz="1000" spc="14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55" dirty="0">
                <a:solidFill>
                  <a:schemeClr val="tx2"/>
                </a:solidFill>
                <a:latin typeface="Verdana"/>
                <a:cs typeface="Verdana"/>
              </a:rPr>
              <a:t>ИНВЕСТИЦИОННОГО</a:t>
            </a:r>
            <a:r>
              <a:rPr sz="1000" spc="15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50" dirty="0">
                <a:solidFill>
                  <a:schemeClr val="tx2"/>
                </a:solidFill>
                <a:latin typeface="Verdana"/>
                <a:cs typeface="Verdana"/>
              </a:rPr>
              <a:t>ПРОЕКТА</a:t>
            </a:r>
            <a:r>
              <a:rPr sz="1000" spc="16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-50" dirty="0">
                <a:solidFill>
                  <a:schemeClr val="tx2"/>
                </a:solidFill>
                <a:latin typeface="Verdana"/>
                <a:cs typeface="Verdana"/>
              </a:rPr>
              <a:t>И </a:t>
            </a:r>
            <a:r>
              <a:rPr sz="1000" spc="55" dirty="0">
                <a:solidFill>
                  <a:schemeClr val="tx2"/>
                </a:solidFill>
                <a:latin typeface="Verdana"/>
                <a:cs typeface="Verdana"/>
              </a:rPr>
              <a:t>УКАЗАНИЕМ</a:t>
            </a:r>
            <a:r>
              <a:rPr sz="1000" spc="16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50" dirty="0">
                <a:solidFill>
                  <a:schemeClr val="tx2"/>
                </a:solidFill>
                <a:latin typeface="Verdana"/>
                <a:cs typeface="Verdana"/>
              </a:rPr>
              <a:t>КИЛОМЕТРАЖА</a:t>
            </a:r>
            <a:r>
              <a:rPr sz="1000" spc="17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ДО</a:t>
            </a:r>
            <a:r>
              <a:rPr sz="1000" spc="155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40" dirty="0">
                <a:solidFill>
                  <a:schemeClr val="tx2"/>
                </a:solidFill>
                <a:latin typeface="Verdana"/>
                <a:cs typeface="Verdana"/>
              </a:rPr>
              <a:t>ДОРОГИ. </a:t>
            </a:r>
            <a:r>
              <a:rPr sz="1000" spc="35" dirty="0" smtClean="0">
                <a:solidFill>
                  <a:schemeClr val="tx2"/>
                </a:solidFill>
                <a:latin typeface="Verdana"/>
                <a:cs typeface="Verdana"/>
              </a:rPr>
              <a:t>ОБРАЗЕЦ</a:t>
            </a:r>
            <a:endParaRPr sz="1000" dirty="0">
              <a:solidFill>
                <a:schemeClr val="tx2"/>
              </a:solidFill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542365" y="228602"/>
            <a:ext cx="1339850" cy="149860"/>
          </a:xfrm>
          <a:custGeom>
            <a:avLst/>
            <a:gdLst/>
            <a:ahLst/>
            <a:cxnLst/>
            <a:rect l="l" t="t" r="r" b="b"/>
            <a:pathLst>
              <a:path w="1339850" h="149860">
                <a:moveTo>
                  <a:pt x="1339557" y="0"/>
                </a:moveTo>
                <a:lnTo>
                  <a:pt x="0" y="0"/>
                </a:lnTo>
                <a:lnTo>
                  <a:pt x="0" y="149758"/>
                </a:lnTo>
                <a:lnTo>
                  <a:pt x="669950" y="149758"/>
                </a:lnTo>
                <a:lnTo>
                  <a:pt x="1339557" y="149758"/>
                </a:lnTo>
                <a:lnTo>
                  <a:pt x="13395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542263" y="228500"/>
            <a:ext cx="127952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-50" dirty="0">
                <a:latin typeface="Verdana"/>
                <a:cs typeface="Verdana"/>
              </a:rPr>
              <a:t>Рекомендуемая</a:t>
            </a:r>
            <a:r>
              <a:rPr sz="900" i="1" spc="20" dirty="0">
                <a:latin typeface="Verdana"/>
                <a:cs typeface="Verdana"/>
              </a:rPr>
              <a:t> </a:t>
            </a:r>
            <a:r>
              <a:rPr sz="900" i="1" spc="-20" dirty="0">
                <a:latin typeface="Verdana"/>
                <a:cs typeface="Verdana"/>
              </a:rPr>
              <a:t>форма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38200" y="4801647"/>
            <a:ext cx="2018664" cy="146050"/>
            <a:chOff x="1799817" y="4593058"/>
            <a:chExt cx="2018664" cy="146050"/>
          </a:xfrm>
        </p:grpSpPr>
        <p:sp>
          <p:nvSpPr>
            <p:cNvPr id="10" name="object 10"/>
            <p:cNvSpPr/>
            <p:nvPr/>
          </p:nvSpPr>
          <p:spPr>
            <a:xfrm>
              <a:off x="1806117" y="4599357"/>
              <a:ext cx="2005964" cy="133350"/>
            </a:xfrm>
            <a:custGeom>
              <a:avLst/>
              <a:gdLst/>
              <a:ahLst/>
              <a:cxnLst/>
              <a:rect l="l" t="t" r="r" b="b"/>
              <a:pathLst>
                <a:path w="2005964" h="133350">
                  <a:moveTo>
                    <a:pt x="1938959" y="0"/>
                  </a:moveTo>
                  <a:lnTo>
                    <a:pt x="1938959" y="33121"/>
                  </a:lnTo>
                  <a:lnTo>
                    <a:pt x="0" y="33121"/>
                  </a:lnTo>
                  <a:lnTo>
                    <a:pt x="0" y="99364"/>
                  </a:lnTo>
                  <a:lnTo>
                    <a:pt x="1938959" y="99364"/>
                  </a:lnTo>
                  <a:lnTo>
                    <a:pt x="1938959" y="132842"/>
                  </a:lnTo>
                  <a:lnTo>
                    <a:pt x="2005558" y="66243"/>
                  </a:lnTo>
                  <a:lnTo>
                    <a:pt x="193895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tx2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806117" y="4599357"/>
              <a:ext cx="2005964" cy="133350"/>
            </a:xfrm>
            <a:custGeom>
              <a:avLst/>
              <a:gdLst/>
              <a:ahLst/>
              <a:cxnLst/>
              <a:rect l="l" t="t" r="r" b="b"/>
              <a:pathLst>
                <a:path w="2005964" h="133350">
                  <a:moveTo>
                    <a:pt x="0" y="33121"/>
                  </a:moveTo>
                  <a:lnTo>
                    <a:pt x="1938959" y="33121"/>
                  </a:lnTo>
                  <a:lnTo>
                    <a:pt x="1938959" y="0"/>
                  </a:lnTo>
                  <a:lnTo>
                    <a:pt x="2005558" y="66243"/>
                  </a:lnTo>
                  <a:lnTo>
                    <a:pt x="1938959" y="132842"/>
                  </a:lnTo>
                  <a:lnTo>
                    <a:pt x="1938959" y="99364"/>
                  </a:lnTo>
                  <a:lnTo>
                    <a:pt x="0" y="99364"/>
                  </a:lnTo>
                  <a:lnTo>
                    <a:pt x="0" y="33121"/>
                  </a:lnTo>
                  <a:close/>
                </a:path>
              </a:pathLst>
            </a:custGeom>
            <a:ln w="12599">
              <a:solidFill>
                <a:srgbClr val="395E8A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1304" y="3301223"/>
            <a:ext cx="3225800" cy="895117"/>
          </a:xfrm>
          <a:prstGeom prst="rect">
            <a:avLst/>
          </a:prstGeom>
          <a:ln w="9359">
            <a:solidFill>
              <a:srgbClr val="B6B6B6"/>
            </a:solidFill>
          </a:ln>
        </p:spPr>
        <p:txBody>
          <a:bodyPr vert="horz" wrap="square" lIns="0" tIns="137160" rIns="0" bIns="0" rtlCol="0">
            <a:spAutoFit/>
          </a:bodyPr>
          <a:lstStyle/>
          <a:p>
            <a:pPr marL="447675" marR="78105" indent="-284480">
              <a:lnSpc>
                <a:spcPct val="100000"/>
              </a:lnSpc>
              <a:spcBef>
                <a:spcPts val="1080"/>
              </a:spcBef>
              <a:tabLst>
                <a:tab pos="447675" algn="l"/>
              </a:tabLst>
            </a:pPr>
            <a:r>
              <a:rPr sz="1000" spc="-50" dirty="0">
                <a:solidFill>
                  <a:schemeClr val="tx2"/>
                </a:solidFill>
                <a:latin typeface="Microsoft Sans Serif"/>
                <a:cs typeface="Microsoft Sans Serif"/>
              </a:rPr>
              <a:t>+</a:t>
            </a:r>
            <a:r>
              <a:rPr sz="1000" dirty="0">
                <a:solidFill>
                  <a:schemeClr val="tx2"/>
                </a:solidFill>
                <a:latin typeface="Microsoft Sans Serif"/>
                <a:cs typeface="Microsoft Sans Serif"/>
              </a:rPr>
              <a:t>	ПРИНСКРИНЫ</a:t>
            </a:r>
            <a:r>
              <a:rPr sz="1000" spc="220" dirty="0">
                <a:solidFill>
                  <a:schemeClr val="tx2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chemeClr val="tx2"/>
                </a:solidFill>
                <a:latin typeface="Microsoft Sans Serif"/>
                <a:cs typeface="Microsoft Sans Serif"/>
              </a:rPr>
              <a:t>С</a:t>
            </a:r>
            <a:r>
              <a:rPr sz="1000" spc="215" dirty="0">
                <a:solidFill>
                  <a:schemeClr val="tx2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chemeClr val="tx2"/>
                </a:solidFill>
                <a:latin typeface="Microsoft Sans Serif"/>
                <a:cs typeface="Microsoft Sans Serif"/>
              </a:rPr>
              <a:t>КАРТЫ</a:t>
            </a:r>
            <a:r>
              <a:rPr sz="1000" spc="220" dirty="0">
                <a:solidFill>
                  <a:schemeClr val="tx2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chemeClr val="tx2"/>
                </a:solidFill>
                <a:latin typeface="Microsoft Sans Serif"/>
                <a:cs typeface="Microsoft Sans Serif"/>
              </a:rPr>
              <a:t>С</a:t>
            </a:r>
            <a:r>
              <a:rPr sz="1000" spc="215" dirty="0">
                <a:solidFill>
                  <a:schemeClr val="tx2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chemeClr val="tx2"/>
                </a:solidFill>
                <a:latin typeface="Microsoft Sans Serif"/>
                <a:cs typeface="Microsoft Sans Serif"/>
              </a:rPr>
              <a:t>ОТМЕТКОЙ</a:t>
            </a:r>
            <a:r>
              <a:rPr sz="1000" spc="215" dirty="0">
                <a:solidFill>
                  <a:schemeClr val="tx2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chemeClr val="tx2"/>
                </a:solidFill>
                <a:latin typeface="Microsoft Sans Serif"/>
                <a:cs typeface="Microsoft Sans Serif"/>
              </a:rPr>
              <a:t>О </a:t>
            </a:r>
            <a:r>
              <a:rPr sz="1000" dirty="0">
                <a:solidFill>
                  <a:schemeClr val="tx2"/>
                </a:solidFill>
                <a:latin typeface="Microsoft Sans Serif"/>
                <a:cs typeface="Microsoft Sans Serif"/>
              </a:rPr>
              <a:t>МЕСТЕ</a:t>
            </a:r>
            <a:r>
              <a:rPr sz="1000" spc="60" dirty="0">
                <a:solidFill>
                  <a:schemeClr val="tx2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chemeClr val="tx2"/>
                </a:solidFill>
                <a:latin typeface="Microsoft Sans Serif"/>
                <a:cs typeface="Microsoft Sans Serif"/>
              </a:rPr>
              <a:t>РАЗМЕЩЕНИЯ </a:t>
            </a:r>
            <a:r>
              <a:rPr sz="1000" spc="45" dirty="0">
                <a:solidFill>
                  <a:schemeClr val="tx2"/>
                </a:solidFill>
                <a:latin typeface="Microsoft Sans Serif"/>
                <a:cs typeface="Microsoft Sans Serif"/>
              </a:rPr>
              <a:t>ИНВЕСТИЦИОННОГО</a:t>
            </a:r>
            <a:r>
              <a:rPr sz="1000" spc="145" dirty="0">
                <a:solidFill>
                  <a:schemeClr val="tx2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chemeClr val="tx2"/>
                </a:solidFill>
                <a:latin typeface="Microsoft Sans Serif"/>
                <a:cs typeface="Microsoft Sans Serif"/>
              </a:rPr>
              <a:t>ПРОЕКТА.</a:t>
            </a:r>
            <a:endParaRPr sz="1000" dirty="0">
              <a:solidFill>
                <a:schemeClr val="tx2"/>
              </a:solidFill>
              <a:latin typeface="Microsoft Sans Serif"/>
              <a:cs typeface="Microsoft Sans Serif"/>
            </a:endParaRPr>
          </a:p>
          <a:p>
            <a:pPr marL="447675">
              <a:lnSpc>
                <a:spcPts val="1200"/>
              </a:lnSpc>
              <a:spcBef>
                <a:spcPts val="1085"/>
              </a:spcBef>
            </a:pPr>
            <a:r>
              <a:rPr sz="1000" spc="-10" dirty="0" smtClean="0">
                <a:solidFill>
                  <a:schemeClr val="tx2"/>
                </a:solidFill>
                <a:latin typeface="Microsoft Sans Serif"/>
                <a:cs typeface="Microsoft Sans Serif"/>
              </a:rPr>
              <a:t>ОБРАЗЕЦ</a:t>
            </a:r>
            <a:endParaRPr sz="1000" dirty="0">
              <a:solidFill>
                <a:schemeClr val="tx2"/>
              </a:solidFill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pc="65" dirty="0">
                <a:solidFill>
                  <a:schemeClr val="tx2"/>
                </a:solidFill>
              </a:rPr>
              <a:t>Сведения</a:t>
            </a:r>
            <a:r>
              <a:rPr spc="229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о</a:t>
            </a:r>
            <a:r>
              <a:rPr spc="34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размещении</a:t>
            </a:r>
            <a:r>
              <a:rPr spc="27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инвестиционного</a:t>
            </a:r>
            <a:r>
              <a:rPr spc="270" dirty="0">
                <a:solidFill>
                  <a:schemeClr val="tx2"/>
                </a:solidFill>
              </a:rPr>
              <a:t> </a:t>
            </a:r>
            <a:r>
              <a:rPr spc="-10" dirty="0">
                <a:solidFill>
                  <a:schemeClr val="tx2"/>
                </a:solidFill>
              </a:rPr>
              <a:t>проекта</a:t>
            </a: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>
                <a:solidFill>
                  <a:schemeClr val="tx2"/>
                </a:solidFill>
              </a:rPr>
              <a:t>на</a:t>
            </a:r>
            <a:r>
              <a:rPr spc="55" dirty="0">
                <a:solidFill>
                  <a:schemeClr val="tx2"/>
                </a:solidFill>
              </a:rPr>
              <a:t> </a:t>
            </a:r>
            <a:r>
              <a:rPr spc="70" dirty="0">
                <a:solidFill>
                  <a:schemeClr val="tx2"/>
                </a:solidFill>
              </a:rPr>
              <a:t>территории</a:t>
            </a:r>
            <a:r>
              <a:rPr spc="6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особо</a:t>
            </a:r>
            <a:r>
              <a:rPr spc="6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охраняемой</a:t>
            </a:r>
            <a:r>
              <a:rPr spc="60" dirty="0">
                <a:solidFill>
                  <a:schemeClr val="tx2"/>
                </a:solidFill>
              </a:rPr>
              <a:t> </a:t>
            </a:r>
            <a:r>
              <a:rPr spc="45" dirty="0">
                <a:solidFill>
                  <a:schemeClr val="tx2"/>
                </a:solidFill>
              </a:rPr>
              <a:t>природной</a:t>
            </a:r>
            <a:r>
              <a:rPr spc="65" dirty="0">
                <a:solidFill>
                  <a:schemeClr val="tx2"/>
                </a:solidFill>
              </a:rPr>
              <a:t> </a:t>
            </a:r>
            <a:r>
              <a:rPr spc="60" dirty="0">
                <a:solidFill>
                  <a:schemeClr val="tx2"/>
                </a:solidFill>
              </a:rPr>
              <a:t>территории</a:t>
            </a:r>
          </a:p>
        </p:txBody>
      </p:sp>
      <p:sp>
        <p:nvSpPr>
          <p:cNvPr id="4" name="object 4"/>
          <p:cNvSpPr/>
          <p:nvPr/>
        </p:nvSpPr>
        <p:spPr>
          <a:xfrm>
            <a:off x="358914" y="1178638"/>
            <a:ext cx="4517886" cy="1382395"/>
          </a:xfrm>
          <a:custGeom>
            <a:avLst/>
            <a:gdLst/>
            <a:ahLst/>
            <a:cxnLst/>
            <a:rect l="l" t="t" r="r" b="b"/>
            <a:pathLst>
              <a:path w="4293870" h="1382395">
                <a:moveTo>
                  <a:pt x="4293362" y="0"/>
                </a:moveTo>
                <a:lnTo>
                  <a:pt x="0" y="0"/>
                </a:lnTo>
                <a:lnTo>
                  <a:pt x="0" y="1382039"/>
                </a:lnTo>
                <a:lnTo>
                  <a:pt x="2146681" y="1382039"/>
                </a:lnTo>
                <a:lnTo>
                  <a:pt x="4293362" y="1382039"/>
                </a:lnTo>
                <a:lnTo>
                  <a:pt x="42933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  <a:alpha val="9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1901" y="1246583"/>
            <a:ext cx="4220883" cy="132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51815">
              <a:lnSpc>
                <a:spcPct val="100000"/>
              </a:lnSpc>
              <a:spcBef>
                <a:spcPts val="100"/>
              </a:spcBef>
            </a:pPr>
            <a:r>
              <a:rPr sz="1000" b="1" i="1" dirty="0">
                <a:latin typeface="Arial"/>
                <a:cs typeface="Arial"/>
              </a:rPr>
              <a:t>Если</a:t>
            </a:r>
            <a:r>
              <a:rPr sz="1000" b="1" i="1" spc="165" dirty="0">
                <a:latin typeface="Arial"/>
                <a:cs typeface="Arial"/>
              </a:rPr>
              <a:t> </a:t>
            </a:r>
            <a:r>
              <a:rPr sz="1000" b="1" i="1" spc="75" dirty="0">
                <a:latin typeface="Arial"/>
                <a:cs typeface="Arial"/>
              </a:rPr>
              <a:t>применимо,</a:t>
            </a:r>
            <a:r>
              <a:rPr sz="1000" b="1" i="1" spc="180" dirty="0">
                <a:latin typeface="Arial"/>
                <a:cs typeface="Arial"/>
              </a:rPr>
              <a:t> </a:t>
            </a:r>
            <a:r>
              <a:rPr sz="1000" b="1" i="1" spc="55" dirty="0">
                <a:latin typeface="Arial"/>
                <a:cs typeface="Arial"/>
              </a:rPr>
              <a:t>вставить</a:t>
            </a:r>
            <a:r>
              <a:rPr sz="1000" b="1" i="1" spc="185" dirty="0">
                <a:latin typeface="Arial"/>
                <a:cs typeface="Arial"/>
              </a:rPr>
              <a:t> </a:t>
            </a:r>
            <a:r>
              <a:rPr sz="1000" b="1" i="1" spc="65" dirty="0">
                <a:latin typeface="Arial"/>
                <a:cs typeface="Arial"/>
              </a:rPr>
              <a:t>текст</a:t>
            </a:r>
            <a:r>
              <a:rPr sz="1000" b="1" i="1" spc="180" dirty="0">
                <a:latin typeface="Arial"/>
                <a:cs typeface="Arial"/>
              </a:rPr>
              <a:t> </a:t>
            </a:r>
            <a:r>
              <a:rPr sz="1000" b="1" i="1" spc="40" dirty="0">
                <a:latin typeface="Arial"/>
                <a:cs typeface="Arial"/>
              </a:rPr>
              <a:t>следующего </a:t>
            </a:r>
            <a:r>
              <a:rPr sz="1000" b="1" i="1" spc="70" dirty="0">
                <a:latin typeface="Arial"/>
                <a:cs typeface="Arial"/>
              </a:rPr>
              <a:t>содержания:</a:t>
            </a:r>
            <a:endParaRPr sz="10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40"/>
              </a:spcBef>
              <a:tabLst>
                <a:tab pos="1183640" algn="l"/>
                <a:tab pos="1298575" algn="l"/>
                <a:tab pos="1636395" algn="l"/>
                <a:tab pos="1725295" algn="l"/>
                <a:tab pos="1992630" algn="l"/>
                <a:tab pos="2012314" algn="l"/>
                <a:tab pos="2540000" algn="l"/>
                <a:tab pos="3013075" algn="l"/>
                <a:tab pos="3059430" algn="l"/>
                <a:tab pos="3554729" algn="l"/>
              </a:tabLst>
            </a:pPr>
            <a:r>
              <a:rPr sz="1000" spc="130" dirty="0">
                <a:latin typeface="Microsoft Sans Serif"/>
                <a:cs typeface="Microsoft Sans Serif"/>
              </a:rPr>
              <a:t>Инвестиционный</a:t>
            </a:r>
            <a:r>
              <a:rPr sz="1000" spc="145" dirty="0">
                <a:latin typeface="Microsoft Sans Serif"/>
                <a:cs typeface="Microsoft Sans Serif"/>
              </a:rPr>
              <a:t> </a:t>
            </a:r>
            <a:r>
              <a:rPr sz="1000" spc="110" dirty="0">
                <a:latin typeface="Microsoft Sans Serif"/>
                <a:cs typeface="Microsoft Sans Serif"/>
              </a:rPr>
              <a:t>проект</a:t>
            </a:r>
            <a:r>
              <a:rPr sz="1000" spc="150" dirty="0">
                <a:latin typeface="Microsoft Sans Serif"/>
                <a:cs typeface="Microsoft Sans Serif"/>
              </a:rPr>
              <a:t> </a:t>
            </a:r>
            <a:r>
              <a:rPr sz="1000" u="sng" spc="2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0" dirty="0">
                <a:latin typeface="Microsoft Sans Serif"/>
                <a:cs typeface="Microsoft Sans Serif"/>
              </a:rPr>
              <a:t> </a:t>
            </a:r>
            <a:r>
              <a:rPr sz="1000" u="sng" spc="2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5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5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5" dirty="0">
                <a:latin typeface="Microsoft Sans Serif"/>
                <a:cs typeface="Microsoft Sans Serif"/>
              </a:rPr>
              <a:t> </a:t>
            </a:r>
            <a:r>
              <a:rPr sz="1000" u="sng" spc="2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0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50" dirty="0">
                <a:latin typeface="Microsoft Sans Serif"/>
                <a:cs typeface="Microsoft Sans Serif"/>
              </a:rPr>
              <a:t>_ </a:t>
            </a:r>
            <a:r>
              <a:rPr sz="1000" spc="95" dirty="0">
                <a:latin typeface="Microsoft Sans Serif"/>
                <a:cs typeface="Microsoft Sans Serif"/>
              </a:rPr>
              <a:t>(вставить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125" dirty="0">
                <a:latin typeface="Microsoft Sans Serif"/>
                <a:cs typeface="Microsoft Sans Serif"/>
              </a:rPr>
              <a:t>наименование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spc="100" dirty="0">
                <a:latin typeface="Microsoft Sans Serif"/>
                <a:cs typeface="Microsoft Sans Serif"/>
              </a:rPr>
              <a:t>проекта)</a:t>
            </a:r>
            <a:r>
              <a:rPr sz="1000" spc="195" dirty="0">
                <a:latin typeface="Microsoft Sans Serif"/>
                <a:cs typeface="Microsoft Sans Serif"/>
              </a:rPr>
              <a:t> </a:t>
            </a:r>
            <a:r>
              <a:rPr sz="1000" spc="95" dirty="0">
                <a:latin typeface="Microsoft Sans Serif"/>
                <a:cs typeface="Microsoft Sans Serif"/>
              </a:rPr>
              <a:t>располагается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spc="65" dirty="0">
                <a:latin typeface="Microsoft Sans Serif"/>
                <a:cs typeface="Microsoft Sans Serif"/>
              </a:rPr>
              <a:t>на </a:t>
            </a:r>
            <a:r>
              <a:rPr sz="1000" spc="125" dirty="0">
                <a:latin typeface="Microsoft Sans Serif"/>
                <a:cs typeface="Microsoft Sans Serif"/>
              </a:rPr>
              <a:t>территории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5" dirty="0">
                <a:latin typeface="Microsoft Sans Serif"/>
                <a:cs typeface="Microsoft Sans Serif"/>
              </a:rPr>
              <a:t> </a:t>
            </a:r>
            <a:r>
              <a:rPr sz="1000" u="sng" spc="2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0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1000" spc="-50" dirty="0">
                <a:latin typeface="Microsoft Sans Serif"/>
                <a:cs typeface="Microsoft Sans Serif"/>
              </a:rPr>
              <a:t>_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(</a:t>
            </a:r>
            <a:r>
              <a:rPr sz="1000" spc="-180" dirty="0">
                <a:latin typeface="Microsoft Sans Serif"/>
                <a:cs typeface="Microsoft Sans Serif"/>
              </a:rPr>
              <a:t> </a:t>
            </a:r>
            <a:r>
              <a:rPr sz="1000" spc="105" dirty="0">
                <a:latin typeface="Microsoft Sans Serif"/>
                <a:cs typeface="Microsoft Sans Serif"/>
              </a:rPr>
              <a:t>вставить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110" dirty="0">
                <a:latin typeface="Microsoft Sans Serif"/>
                <a:cs typeface="Microsoft Sans Serif"/>
              </a:rPr>
              <a:t>название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ООПТ), </a:t>
            </a:r>
            <a:r>
              <a:rPr sz="1000" spc="114" dirty="0">
                <a:latin typeface="Microsoft Sans Serif"/>
                <a:cs typeface="Microsoft Sans Serif"/>
              </a:rPr>
              <a:t>утвержденной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5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50" dirty="0">
                <a:latin typeface="Microsoft Sans Serif"/>
                <a:cs typeface="Microsoft Sans Serif"/>
              </a:rPr>
              <a:t>_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№</a:t>
            </a:r>
            <a:r>
              <a:rPr sz="1000" spc="160" dirty="0">
                <a:latin typeface="Microsoft Sans Serif"/>
                <a:cs typeface="Microsoft Sans Serif"/>
              </a:rPr>
              <a:t> </a:t>
            </a:r>
            <a:r>
              <a:rPr sz="1000" u="sng" spc="2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170" dirty="0">
                <a:latin typeface="Microsoft Sans Serif"/>
                <a:cs typeface="Microsoft Sans Serif"/>
              </a:rPr>
              <a:t> </a:t>
            </a:r>
            <a:r>
              <a:rPr sz="1000" spc="65" dirty="0">
                <a:latin typeface="Microsoft Sans Serif"/>
                <a:cs typeface="Microsoft Sans Serif"/>
              </a:rPr>
              <a:t>от</a:t>
            </a:r>
            <a:r>
              <a:rPr sz="1000" spc="16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__</a:t>
            </a:r>
            <a:r>
              <a:rPr sz="1000" spc="-175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5" dirty="0">
                <a:latin typeface="Microsoft Sans Serif"/>
                <a:cs typeface="Microsoft Sans Serif"/>
              </a:rPr>
              <a:t> </a:t>
            </a:r>
            <a:r>
              <a:rPr sz="1000" u="sng" spc="2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10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(</a:t>
            </a:r>
            <a:r>
              <a:rPr sz="1000" spc="-180" dirty="0">
                <a:latin typeface="Microsoft Sans Serif"/>
                <a:cs typeface="Microsoft Sans Serif"/>
              </a:rPr>
              <a:t> </a:t>
            </a:r>
            <a:r>
              <a:rPr sz="1000" spc="95" dirty="0">
                <a:latin typeface="Microsoft Sans Serif"/>
                <a:cs typeface="Microsoft Sans Serif"/>
              </a:rPr>
              <a:t>вставить </a:t>
            </a:r>
            <a:r>
              <a:rPr sz="1000" spc="114" dirty="0">
                <a:latin typeface="Microsoft Sans Serif"/>
                <a:cs typeface="Microsoft Sans Serif"/>
              </a:rPr>
              <a:t>реквизиты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125" dirty="0">
                <a:latin typeface="Microsoft Sans Serif"/>
                <a:cs typeface="Microsoft Sans Serif"/>
              </a:rPr>
              <a:t>нормативного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120" dirty="0">
                <a:latin typeface="Microsoft Sans Serif"/>
                <a:cs typeface="Microsoft Sans Serif"/>
              </a:rPr>
              <a:t>правового</a:t>
            </a:r>
            <a:r>
              <a:rPr sz="1000" spc="195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акта, </a:t>
            </a:r>
            <a:r>
              <a:rPr sz="1000" spc="105" dirty="0">
                <a:latin typeface="Microsoft Sans Serif"/>
                <a:cs typeface="Microsoft Sans Serif"/>
              </a:rPr>
              <a:t>утверждающего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120" dirty="0">
                <a:latin typeface="Microsoft Sans Serif"/>
                <a:cs typeface="Microsoft Sans Serif"/>
              </a:rPr>
              <a:t>решение</a:t>
            </a:r>
            <a:r>
              <a:rPr sz="1000" spc="190" dirty="0">
                <a:latin typeface="Microsoft Sans Serif"/>
                <a:cs typeface="Microsoft Sans Serif"/>
              </a:rPr>
              <a:t> </a:t>
            </a:r>
            <a:r>
              <a:rPr sz="1000" spc="80" dirty="0">
                <a:latin typeface="Microsoft Sans Serif"/>
                <a:cs typeface="Microsoft Sans Serif"/>
              </a:rPr>
              <a:t>об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spc="114" dirty="0">
                <a:latin typeface="Microsoft Sans Serif"/>
                <a:cs typeface="Microsoft Sans Serif"/>
              </a:rPr>
              <a:t>установлении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ООПТ).</a:t>
            </a:r>
            <a:endParaRPr sz="1000" dirty="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90600" y="4288013"/>
            <a:ext cx="2018664" cy="146050"/>
            <a:chOff x="1690382" y="4010216"/>
            <a:chExt cx="2018664" cy="146050"/>
          </a:xfrm>
        </p:grpSpPr>
        <p:sp>
          <p:nvSpPr>
            <p:cNvPr id="7" name="object 7"/>
            <p:cNvSpPr/>
            <p:nvPr/>
          </p:nvSpPr>
          <p:spPr>
            <a:xfrm>
              <a:off x="1696681" y="4016516"/>
              <a:ext cx="2005964" cy="133350"/>
            </a:xfrm>
            <a:custGeom>
              <a:avLst/>
              <a:gdLst/>
              <a:ahLst/>
              <a:cxnLst/>
              <a:rect l="l" t="t" r="r" b="b"/>
              <a:pathLst>
                <a:path w="2005964" h="133350">
                  <a:moveTo>
                    <a:pt x="1938959" y="0"/>
                  </a:moveTo>
                  <a:lnTo>
                    <a:pt x="1938959" y="33121"/>
                  </a:lnTo>
                  <a:lnTo>
                    <a:pt x="0" y="33121"/>
                  </a:lnTo>
                  <a:lnTo>
                    <a:pt x="0" y="99364"/>
                  </a:lnTo>
                  <a:lnTo>
                    <a:pt x="1938959" y="99364"/>
                  </a:lnTo>
                  <a:lnTo>
                    <a:pt x="1938959" y="132841"/>
                  </a:lnTo>
                  <a:lnTo>
                    <a:pt x="2005558" y="66243"/>
                  </a:lnTo>
                  <a:lnTo>
                    <a:pt x="1938959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96681" y="4016516"/>
              <a:ext cx="2005964" cy="133350"/>
            </a:xfrm>
            <a:custGeom>
              <a:avLst/>
              <a:gdLst/>
              <a:ahLst/>
              <a:cxnLst/>
              <a:rect l="l" t="t" r="r" b="b"/>
              <a:pathLst>
                <a:path w="2005964" h="133350">
                  <a:moveTo>
                    <a:pt x="0" y="33121"/>
                  </a:moveTo>
                  <a:lnTo>
                    <a:pt x="1938959" y="33121"/>
                  </a:lnTo>
                  <a:lnTo>
                    <a:pt x="1938959" y="0"/>
                  </a:lnTo>
                  <a:lnTo>
                    <a:pt x="2005558" y="66243"/>
                  </a:lnTo>
                  <a:lnTo>
                    <a:pt x="1938959" y="132841"/>
                  </a:lnTo>
                  <a:lnTo>
                    <a:pt x="1938959" y="99364"/>
                  </a:lnTo>
                  <a:lnTo>
                    <a:pt x="0" y="99364"/>
                  </a:lnTo>
                  <a:lnTo>
                    <a:pt x="0" y="33121"/>
                  </a:lnTo>
                  <a:close/>
                </a:path>
              </a:pathLst>
            </a:custGeom>
            <a:ln w="12599">
              <a:solidFill>
                <a:srgbClr val="395E8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60362" y="2643481"/>
            <a:ext cx="4516438" cy="559769"/>
          </a:xfrm>
          <a:prstGeom prst="rect">
            <a:avLst/>
          </a:prstGeom>
          <a:ln w="9359">
            <a:solidFill>
              <a:srgbClr val="B6B6B6"/>
            </a:solidFill>
          </a:ln>
        </p:spPr>
        <p:txBody>
          <a:bodyPr vert="horz" wrap="square" lIns="0" tIns="97155" rIns="0" bIns="0" rtlCol="0">
            <a:spAutoFit/>
          </a:bodyPr>
          <a:lstStyle/>
          <a:p>
            <a:pPr marL="87313" marR="524510">
              <a:lnSpc>
                <a:spcPct val="100000"/>
              </a:lnSpc>
            </a:pPr>
            <a:r>
              <a:rPr sz="1000" spc="85" dirty="0">
                <a:solidFill>
                  <a:schemeClr val="tx2"/>
                </a:solidFill>
                <a:latin typeface="Microsoft Sans Serif"/>
                <a:cs typeface="Microsoft Sans Serif"/>
              </a:rPr>
              <a:t>Ознакомиться</a:t>
            </a:r>
            <a:r>
              <a:rPr sz="1000" spc="160" dirty="0">
                <a:solidFill>
                  <a:schemeClr val="tx2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chemeClr val="tx2"/>
                </a:solidFill>
                <a:latin typeface="Microsoft Sans Serif"/>
                <a:cs typeface="Microsoft Sans Serif"/>
              </a:rPr>
              <a:t>с</a:t>
            </a:r>
            <a:r>
              <a:rPr sz="1000" spc="155" dirty="0">
                <a:solidFill>
                  <a:schemeClr val="tx2"/>
                </a:solidFill>
                <a:latin typeface="Microsoft Sans Serif"/>
                <a:cs typeface="Microsoft Sans Serif"/>
              </a:rPr>
              <a:t> </a:t>
            </a:r>
            <a:r>
              <a:rPr lang="ru-RU" sz="1000" spc="90" dirty="0" smtClean="0">
                <a:solidFill>
                  <a:schemeClr val="tx2"/>
                </a:solidFill>
                <a:latin typeface="Microsoft Sans Serif"/>
                <a:cs typeface="Microsoft Sans Serif"/>
              </a:rPr>
              <a:t>перечнем</a:t>
            </a:r>
            <a:r>
              <a:rPr sz="1000" spc="160" dirty="0" smtClean="0">
                <a:solidFill>
                  <a:schemeClr val="tx2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chemeClr val="tx2"/>
                </a:solidFill>
                <a:latin typeface="Microsoft Sans Serif"/>
                <a:cs typeface="Microsoft Sans Serif"/>
              </a:rPr>
              <a:t>всех</a:t>
            </a:r>
            <a:r>
              <a:rPr sz="1000" spc="160" dirty="0">
                <a:solidFill>
                  <a:schemeClr val="tx2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chemeClr val="tx2"/>
                </a:solidFill>
                <a:latin typeface="Microsoft Sans Serif"/>
                <a:cs typeface="Microsoft Sans Serif"/>
              </a:rPr>
              <a:t>ООПТ</a:t>
            </a:r>
            <a:r>
              <a:rPr sz="1000" spc="165" dirty="0">
                <a:solidFill>
                  <a:schemeClr val="tx2"/>
                </a:solidFill>
                <a:latin typeface="Microsoft Sans Serif"/>
                <a:cs typeface="Microsoft Sans Serif"/>
              </a:rPr>
              <a:t> </a:t>
            </a:r>
            <a:r>
              <a:rPr sz="1000" spc="70" dirty="0">
                <a:solidFill>
                  <a:schemeClr val="tx2"/>
                </a:solidFill>
                <a:latin typeface="Microsoft Sans Serif"/>
                <a:cs typeface="Microsoft Sans Serif"/>
              </a:rPr>
              <a:t>Астраханской </a:t>
            </a:r>
            <a:r>
              <a:rPr sz="1000" spc="75" dirty="0">
                <a:solidFill>
                  <a:schemeClr val="tx2"/>
                </a:solidFill>
                <a:latin typeface="Microsoft Sans Serif"/>
                <a:cs typeface="Microsoft Sans Serif"/>
              </a:rPr>
              <a:t>области</a:t>
            </a:r>
            <a:r>
              <a:rPr sz="1000" spc="130" dirty="0">
                <a:solidFill>
                  <a:schemeClr val="tx2"/>
                </a:solidFill>
                <a:latin typeface="Microsoft Sans Serif"/>
                <a:cs typeface="Microsoft Sans Serif"/>
              </a:rPr>
              <a:t> </a:t>
            </a:r>
            <a:r>
              <a:rPr sz="1000" spc="100" dirty="0">
                <a:solidFill>
                  <a:schemeClr val="tx2"/>
                </a:solidFill>
                <a:latin typeface="Microsoft Sans Serif"/>
                <a:cs typeface="Microsoft Sans Serif"/>
              </a:rPr>
              <a:t>можно</a:t>
            </a:r>
            <a:r>
              <a:rPr sz="1000" spc="130" dirty="0">
                <a:solidFill>
                  <a:schemeClr val="tx2"/>
                </a:solidFill>
                <a:latin typeface="Microsoft Sans Serif"/>
                <a:cs typeface="Microsoft Sans Serif"/>
              </a:rPr>
              <a:t> </a:t>
            </a:r>
            <a:r>
              <a:rPr sz="1000" spc="90" dirty="0" err="1">
                <a:solidFill>
                  <a:schemeClr val="tx2"/>
                </a:solidFill>
                <a:latin typeface="Microsoft Sans Serif"/>
                <a:cs typeface="Microsoft Sans Serif"/>
              </a:rPr>
              <a:t>по</a:t>
            </a:r>
            <a:r>
              <a:rPr sz="1000" spc="140" dirty="0">
                <a:solidFill>
                  <a:schemeClr val="tx2"/>
                </a:solidFill>
                <a:latin typeface="Microsoft Sans Serif"/>
                <a:cs typeface="Microsoft Sans Serif"/>
              </a:rPr>
              <a:t> </a:t>
            </a:r>
            <a:r>
              <a:rPr lang="ru-RU" sz="1000" spc="140" dirty="0">
                <a:solidFill>
                  <a:schemeClr val="tx2"/>
                </a:solidFill>
                <a:latin typeface="Microsoft Sans Serif"/>
                <a:cs typeface="Microsoft Sans Serif"/>
              </a:rPr>
              <a:t>с</a:t>
            </a:r>
            <a:r>
              <a:rPr sz="1000" spc="50" dirty="0" err="1" smtClean="0">
                <a:solidFill>
                  <a:schemeClr val="tx2"/>
                </a:solidFill>
                <a:latin typeface="Microsoft Sans Serif"/>
                <a:cs typeface="Microsoft Sans Serif"/>
              </a:rPr>
              <a:t>сылке</a:t>
            </a:r>
            <a:r>
              <a:rPr sz="1000" spc="50" dirty="0" smtClean="0">
                <a:solidFill>
                  <a:schemeClr val="tx2"/>
                </a:solidFill>
                <a:latin typeface="Microsoft Sans Serif"/>
                <a:cs typeface="Microsoft Sans Serif"/>
              </a:rPr>
              <a:t>:</a:t>
            </a:r>
            <a:endParaRPr lang="ru-RU" sz="1000" spc="50" dirty="0" smtClean="0">
              <a:solidFill>
                <a:schemeClr val="tx2"/>
              </a:solidFill>
              <a:latin typeface="Microsoft Sans Serif"/>
              <a:cs typeface="Microsoft Sans Serif"/>
            </a:endParaRPr>
          </a:p>
          <a:p>
            <a:pPr marL="87313" marR="524510">
              <a:lnSpc>
                <a:spcPct val="100000"/>
              </a:lnSpc>
            </a:pPr>
            <a:r>
              <a:rPr lang="en-US" sz="1000" spc="50" dirty="0" smtClean="0">
                <a:solidFill>
                  <a:schemeClr val="tx2"/>
                </a:solidFill>
                <a:latin typeface="Microsoft Sans Serif"/>
                <a:cs typeface="Microsoft Sans Serif"/>
              </a:rPr>
              <a:t>https://nat.astrobl.ru/directions/deystvuyuschie-oopt</a:t>
            </a:r>
            <a:endParaRPr sz="1000" dirty="0">
              <a:solidFill>
                <a:schemeClr val="tx2"/>
              </a:solidFill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542365" y="228602"/>
            <a:ext cx="1339850" cy="149860"/>
          </a:xfrm>
          <a:custGeom>
            <a:avLst/>
            <a:gdLst/>
            <a:ahLst/>
            <a:cxnLst/>
            <a:rect l="l" t="t" r="r" b="b"/>
            <a:pathLst>
              <a:path w="1339850" h="149860">
                <a:moveTo>
                  <a:pt x="1339557" y="0"/>
                </a:moveTo>
                <a:lnTo>
                  <a:pt x="0" y="0"/>
                </a:lnTo>
                <a:lnTo>
                  <a:pt x="0" y="149758"/>
                </a:lnTo>
                <a:lnTo>
                  <a:pt x="669950" y="149758"/>
                </a:lnTo>
                <a:lnTo>
                  <a:pt x="1339557" y="149758"/>
                </a:lnTo>
                <a:lnTo>
                  <a:pt x="13395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542263" y="228500"/>
            <a:ext cx="127952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-50" dirty="0">
                <a:latin typeface="Verdana"/>
                <a:cs typeface="Verdana"/>
              </a:rPr>
              <a:t>Рекомендуемая</a:t>
            </a:r>
            <a:r>
              <a:rPr sz="900" i="1" spc="20" dirty="0">
                <a:latin typeface="Verdana"/>
                <a:cs typeface="Verdana"/>
              </a:rPr>
              <a:t> </a:t>
            </a:r>
            <a:r>
              <a:rPr sz="900" i="1" spc="-20" dirty="0">
                <a:latin typeface="Verdana"/>
                <a:cs typeface="Verdana"/>
              </a:rPr>
              <a:t>форма</a:t>
            </a:r>
            <a:endParaRPr sz="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999"/>
              </a:lnSpc>
              <a:spcBef>
                <a:spcPts val="100"/>
              </a:spcBef>
            </a:pPr>
            <a:r>
              <a:rPr spc="65" dirty="0">
                <a:solidFill>
                  <a:schemeClr val="tx2"/>
                </a:solidFill>
              </a:rPr>
              <a:t>Сведения</a:t>
            </a:r>
            <a:r>
              <a:rPr spc="24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о</a:t>
            </a:r>
            <a:r>
              <a:rPr spc="22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размещении</a:t>
            </a:r>
            <a:r>
              <a:rPr spc="29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инвестиционного</a:t>
            </a:r>
            <a:r>
              <a:rPr spc="29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проекта</a:t>
            </a:r>
            <a:r>
              <a:rPr spc="295" dirty="0">
                <a:solidFill>
                  <a:schemeClr val="tx2"/>
                </a:solidFill>
              </a:rPr>
              <a:t> </a:t>
            </a:r>
            <a:r>
              <a:rPr spc="-50" dirty="0">
                <a:solidFill>
                  <a:schemeClr val="tx2"/>
                </a:solidFill>
              </a:rPr>
              <a:t>в </a:t>
            </a:r>
            <a:r>
              <a:rPr dirty="0">
                <a:solidFill>
                  <a:schemeClr val="tx2"/>
                </a:solidFill>
              </a:rPr>
              <a:t>месте</a:t>
            </a:r>
            <a:r>
              <a:rPr spc="22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бытования</a:t>
            </a:r>
            <a:r>
              <a:rPr spc="22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народного</a:t>
            </a:r>
            <a:r>
              <a:rPr spc="22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художественного</a:t>
            </a:r>
            <a:r>
              <a:rPr spc="204" dirty="0">
                <a:solidFill>
                  <a:schemeClr val="tx2"/>
                </a:solidFill>
              </a:rPr>
              <a:t> </a:t>
            </a:r>
            <a:r>
              <a:rPr spc="-10" dirty="0">
                <a:solidFill>
                  <a:schemeClr val="tx2"/>
                </a:solidFill>
              </a:rPr>
              <a:t>промысла</a:t>
            </a:r>
          </a:p>
        </p:txBody>
      </p:sp>
      <p:sp>
        <p:nvSpPr>
          <p:cNvPr id="3" name="object 3"/>
          <p:cNvSpPr/>
          <p:nvPr/>
        </p:nvSpPr>
        <p:spPr>
          <a:xfrm>
            <a:off x="358559" y="1166763"/>
            <a:ext cx="5292725" cy="1560562"/>
          </a:xfrm>
          <a:custGeom>
            <a:avLst/>
            <a:gdLst/>
            <a:ahLst/>
            <a:cxnLst/>
            <a:rect l="l" t="t" r="r" b="b"/>
            <a:pathLst>
              <a:path w="5292725" h="1076960">
                <a:moveTo>
                  <a:pt x="5292356" y="0"/>
                </a:moveTo>
                <a:lnTo>
                  <a:pt x="0" y="0"/>
                </a:lnTo>
                <a:lnTo>
                  <a:pt x="0" y="1076401"/>
                </a:lnTo>
                <a:lnTo>
                  <a:pt x="2646362" y="1076401"/>
                </a:lnTo>
                <a:lnTo>
                  <a:pt x="5292356" y="1076401"/>
                </a:lnTo>
                <a:lnTo>
                  <a:pt x="5292356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  <a:alpha val="9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8627" y="1246211"/>
            <a:ext cx="5219740" cy="1401666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000" b="1" i="1" dirty="0">
                <a:latin typeface="Arial"/>
                <a:cs typeface="Arial"/>
              </a:rPr>
              <a:t>Если</a:t>
            </a:r>
            <a:r>
              <a:rPr sz="1000" b="1" i="1" spc="165" dirty="0">
                <a:latin typeface="Arial"/>
                <a:cs typeface="Arial"/>
              </a:rPr>
              <a:t> </a:t>
            </a:r>
            <a:r>
              <a:rPr sz="1000" b="1" i="1" spc="75" dirty="0">
                <a:latin typeface="Arial"/>
                <a:cs typeface="Arial"/>
              </a:rPr>
              <a:t>применимо,</a:t>
            </a:r>
            <a:r>
              <a:rPr sz="1000" b="1" i="1" spc="170" dirty="0">
                <a:latin typeface="Arial"/>
                <a:cs typeface="Arial"/>
              </a:rPr>
              <a:t> </a:t>
            </a:r>
            <a:r>
              <a:rPr sz="1000" b="1" i="1" spc="55" dirty="0">
                <a:latin typeface="Arial"/>
                <a:cs typeface="Arial"/>
              </a:rPr>
              <a:t>вставить</a:t>
            </a:r>
            <a:r>
              <a:rPr sz="1000" b="1" i="1" spc="185" dirty="0">
                <a:latin typeface="Arial"/>
                <a:cs typeface="Arial"/>
              </a:rPr>
              <a:t> </a:t>
            </a:r>
            <a:r>
              <a:rPr sz="1000" b="1" i="1" spc="65" dirty="0">
                <a:latin typeface="Arial"/>
                <a:cs typeface="Arial"/>
              </a:rPr>
              <a:t>текст</a:t>
            </a:r>
            <a:r>
              <a:rPr sz="1000" b="1" i="1" spc="175" dirty="0">
                <a:latin typeface="Arial"/>
                <a:cs typeface="Arial"/>
              </a:rPr>
              <a:t> </a:t>
            </a:r>
            <a:r>
              <a:rPr sz="1000" b="1" i="1" spc="50" dirty="0">
                <a:latin typeface="Arial"/>
                <a:cs typeface="Arial"/>
              </a:rPr>
              <a:t>следующего</a:t>
            </a:r>
            <a:r>
              <a:rPr sz="1000" b="1" i="1" spc="170" dirty="0">
                <a:latin typeface="Arial"/>
                <a:cs typeface="Arial"/>
              </a:rPr>
              <a:t> </a:t>
            </a:r>
            <a:r>
              <a:rPr sz="1000" b="1" i="1" spc="75" dirty="0">
                <a:latin typeface="Arial"/>
                <a:cs typeface="Arial"/>
              </a:rPr>
              <a:t>содержания:</a:t>
            </a:r>
            <a:endParaRPr sz="10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35"/>
              </a:spcBef>
              <a:tabLst>
                <a:tab pos="2540000" algn="l"/>
                <a:tab pos="3013075" algn="l"/>
                <a:tab pos="3359150" algn="l"/>
                <a:tab pos="3554729" algn="l"/>
                <a:tab pos="3696335" algn="l"/>
              </a:tabLst>
            </a:pPr>
            <a:r>
              <a:rPr sz="1000" spc="130" dirty="0">
                <a:latin typeface="Microsoft Sans Serif"/>
                <a:cs typeface="Microsoft Sans Serif"/>
              </a:rPr>
              <a:t>Инвестиционный</a:t>
            </a:r>
            <a:r>
              <a:rPr sz="1000" spc="145" dirty="0">
                <a:latin typeface="Microsoft Sans Serif"/>
                <a:cs typeface="Microsoft Sans Serif"/>
              </a:rPr>
              <a:t> </a:t>
            </a:r>
            <a:r>
              <a:rPr sz="1000" spc="110" dirty="0">
                <a:latin typeface="Microsoft Sans Serif"/>
                <a:cs typeface="Microsoft Sans Serif"/>
              </a:rPr>
              <a:t>проект</a:t>
            </a:r>
            <a:r>
              <a:rPr sz="1000" spc="150" dirty="0">
                <a:latin typeface="Microsoft Sans Serif"/>
                <a:cs typeface="Microsoft Sans Serif"/>
              </a:rPr>
              <a:t> </a:t>
            </a:r>
            <a:r>
              <a:rPr sz="1000" u="sng" spc="2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0" dirty="0">
                <a:latin typeface="Microsoft Sans Serif"/>
                <a:cs typeface="Microsoft Sans Serif"/>
              </a:rPr>
              <a:t> </a:t>
            </a:r>
            <a:r>
              <a:rPr sz="1000" u="sng" spc="2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5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5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5" dirty="0">
                <a:latin typeface="Microsoft Sans Serif"/>
                <a:cs typeface="Microsoft Sans Serif"/>
              </a:rPr>
              <a:t> </a:t>
            </a:r>
            <a:r>
              <a:rPr sz="1000" u="sng" spc="2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0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5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(</a:t>
            </a:r>
            <a:r>
              <a:rPr sz="1000" spc="-180" dirty="0">
                <a:latin typeface="Microsoft Sans Serif"/>
                <a:cs typeface="Microsoft Sans Serif"/>
              </a:rPr>
              <a:t> </a:t>
            </a:r>
            <a:r>
              <a:rPr sz="1000" spc="95" dirty="0">
                <a:latin typeface="Microsoft Sans Serif"/>
                <a:cs typeface="Microsoft Sans Serif"/>
              </a:rPr>
              <a:t>вставить </a:t>
            </a:r>
            <a:r>
              <a:rPr sz="1000" spc="125" dirty="0">
                <a:latin typeface="Microsoft Sans Serif"/>
                <a:cs typeface="Microsoft Sans Serif"/>
              </a:rPr>
              <a:t>наименование</a:t>
            </a:r>
            <a:r>
              <a:rPr sz="1000" spc="229" dirty="0">
                <a:latin typeface="Microsoft Sans Serif"/>
                <a:cs typeface="Microsoft Sans Serif"/>
              </a:rPr>
              <a:t> </a:t>
            </a:r>
            <a:r>
              <a:rPr sz="1000" spc="100" dirty="0">
                <a:latin typeface="Microsoft Sans Serif"/>
                <a:cs typeface="Microsoft Sans Serif"/>
              </a:rPr>
              <a:t>проекта)</a:t>
            </a:r>
            <a:r>
              <a:rPr sz="1000" spc="225" dirty="0">
                <a:latin typeface="Microsoft Sans Serif"/>
                <a:cs typeface="Microsoft Sans Serif"/>
              </a:rPr>
              <a:t> </a:t>
            </a:r>
            <a:r>
              <a:rPr sz="1000" spc="95" dirty="0">
                <a:latin typeface="Microsoft Sans Serif"/>
                <a:cs typeface="Microsoft Sans Serif"/>
              </a:rPr>
              <a:t>располагается</a:t>
            </a:r>
            <a:r>
              <a:rPr sz="1000" spc="24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</a:t>
            </a:r>
            <a:r>
              <a:rPr sz="1000" spc="170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5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spc="-175" dirty="0">
                <a:latin typeface="Microsoft Sans Serif"/>
                <a:cs typeface="Microsoft Sans Serif"/>
              </a:rPr>
              <a:t> </a:t>
            </a:r>
            <a:r>
              <a:rPr sz="1000" u="sng" spc="2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_</a:t>
            </a:r>
            <a:r>
              <a:rPr sz="1000" u="sng" spc="3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110" dirty="0">
                <a:latin typeface="Microsoft Sans Serif"/>
                <a:cs typeface="Microsoft Sans Serif"/>
              </a:rPr>
              <a:t>районе </a:t>
            </a:r>
            <a:r>
              <a:rPr sz="1000" spc="100" dirty="0">
                <a:latin typeface="Microsoft Sans Serif"/>
                <a:cs typeface="Microsoft Sans Serif"/>
              </a:rPr>
              <a:t>Астраханской</a:t>
            </a:r>
            <a:r>
              <a:rPr sz="1000" spc="195" dirty="0">
                <a:latin typeface="Microsoft Sans Serif"/>
                <a:cs typeface="Microsoft Sans Serif"/>
              </a:rPr>
              <a:t> </a:t>
            </a:r>
            <a:r>
              <a:rPr sz="1000" spc="85" dirty="0">
                <a:latin typeface="Microsoft Sans Serif"/>
                <a:cs typeface="Microsoft Sans Serif"/>
              </a:rPr>
              <a:t>области(</a:t>
            </a:r>
            <a:r>
              <a:rPr sz="1000" spc="-170" dirty="0">
                <a:latin typeface="Microsoft Sans Serif"/>
                <a:cs typeface="Microsoft Sans Serif"/>
              </a:rPr>
              <a:t> </a:t>
            </a:r>
            <a:r>
              <a:rPr sz="1000" spc="105" dirty="0">
                <a:latin typeface="Microsoft Sans Serif"/>
                <a:cs typeface="Microsoft Sans Serif"/>
              </a:rPr>
              <a:t>вставить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110" dirty="0">
                <a:latin typeface="Microsoft Sans Serif"/>
                <a:cs typeface="Microsoft Sans Serif"/>
              </a:rPr>
              <a:t>название</a:t>
            </a:r>
            <a:r>
              <a:rPr sz="1000" spc="210" dirty="0">
                <a:latin typeface="Microsoft Sans Serif"/>
                <a:cs typeface="Microsoft Sans Serif"/>
              </a:rPr>
              <a:t> </a:t>
            </a:r>
            <a:r>
              <a:rPr sz="1000" spc="125" dirty="0">
                <a:latin typeface="Microsoft Sans Serif"/>
                <a:cs typeface="Microsoft Sans Serif"/>
              </a:rPr>
              <a:t>муниципального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95" dirty="0">
                <a:latin typeface="Microsoft Sans Serif"/>
                <a:cs typeface="Microsoft Sans Serif"/>
              </a:rPr>
              <a:t>района), </a:t>
            </a:r>
            <a:r>
              <a:rPr sz="1000" spc="114" dirty="0">
                <a:latin typeface="Microsoft Sans Serif"/>
                <a:cs typeface="Microsoft Sans Serif"/>
              </a:rPr>
              <a:t>который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spc="105" dirty="0">
                <a:latin typeface="Microsoft Sans Serif"/>
                <a:cs typeface="Microsoft Sans Serif"/>
              </a:rPr>
              <a:t>отнесен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к</a:t>
            </a:r>
            <a:r>
              <a:rPr sz="1000" spc="190" dirty="0">
                <a:latin typeface="Microsoft Sans Serif"/>
                <a:cs typeface="Microsoft Sans Serif"/>
              </a:rPr>
              <a:t> </a:t>
            </a:r>
            <a:r>
              <a:rPr sz="1000" spc="80" dirty="0" err="1" smtClean="0">
                <a:latin typeface="Microsoft Sans Serif"/>
                <a:cs typeface="Microsoft Sans Serif"/>
              </a:rPr>
              <a:t>местам</a:t>
            </a:r>
            <a:r>
              <a:rPr sz="1000" spc="185" dirty="0" smtClean="0">
                <a:latin typeface="Microsoft Sans Serif"/>
                <a:cs typeface="Microsoft Sans Serif"/>
              </a:rPr>
              <a:t> </a:t>
            </a:r>
            <a:r>
              <a:rPr sz="1000" spc="125" dirty="0" err="1" smtClean="0">
                <a:latin typeface="Microsoft Sans Serif"/>
                <a:cs typeface="Microsoft Sans Serif"/>
              </a:rPr>
              <a:t>традиционного</a:t>
            </a:r>
            <a:r>
              <a:rPr sz="1000" spc="185" dirty="0" smtClean="0">
                <a:latin typeface="Microsoft Sans Serif"/>
                <a:cs typeface="Microsoft Sans Serif"/>
              </a:rPr>
              <a:t> </a:t>
            </a:r>
            <a:r>
              <a:rPr sz="1000" spc="114" dirty="0" err="1" smtClean="0">
                <a:latin typeface="Microsoft Sans Serif"/>
                <a:cs typeface="Microsoft Sans Serif"/>
              </a:rPr>
              <a:t>бытования</a:t>
            </a:r>
            <a:r>
              <a:rPr sz="1000" spc="185" dirty="0" smtClean="0">
                <a:latin typeface="Microsoft Sans Serif"/>
                <a:cs typeface="Microsoft Sans Serif"/>
              </a:rPr>
              <a:t> </a:t>
            </a:r>
            <a:r>
              <a:rPr sz="1000" spc="110" dirty="0" err="1" smtClean="0">
                <a:latin typeface="Microsoft Sans Serif"/>
                <a:cs typeface="Microsoft Sans Serif"/>
              </a:rPr>
              <a:t>народных</a:t>
            </a:r>
            <a:r>
              <a:rPr sz="1000" spc="110" dirty="0" smtClean="0">
                <a:latin typeface="Microsoft Sans Serif"/>
                <a:cs typeface="Microsoft Sans Serif"/>
              </a:rPr>
              <a:t> </a:t>
            </a:r>
            <a:r>
              <a:rPr sz="1000" spc="105" dirty="0" err="1" smtClean="0">
                <a:latin typeface="Microsoft Sans Serif"/>
                <a:cs typeface="Microsoft Sans Serif"/>
              </a:rPr>
              <a:t>художественных</a:t>
            </a:r>
            <a:r>
              <a:rPr sz="1000" spc="165" dirty="0" smtClean="0">
                <a:latin typeface="Microsoft Sans Serif"/>
                <a:cs typeface="Microsoft Sans Serif"/>
              </a:rPr>
              <a:t> </a:t>
            </a:r>
            <a:r>
              <a:rPr sz="1000" spc="114" dirty="0" err="1" smtClean="0">
                <a:latin typeface="Microsoft Sans Serif"/>
                <a:cs typeface="Microsoft Sans Serif"/>
              </a:rPr>
              <a:t>промыслов</a:t>
            </a:r>
            <a:r>
              <a:rPr sz="1000" spc="175" dirty="0" smtClean="0">
                <a:latin typeface="Microsoft Sans Serif"/>
                <a:cs typeface="Microsoft Sans Serif"/>
              </a:rPr>
              <a:t> </a:t>
            </a:r>
            <a:r>
              <a:rPr sz="1000" spc="95" dirty="0" err="1" smtClean="0">
                <a:latin typeface="Microsoft Sans Serif"/>
                <a:cs typeface="Microsoft Sans Serif"/>
              </a:rPr>
              <a:t>согласно</a:t>
            </a:r>
            <a:r>
              <a:rPr sz="1000" spc="175" dirty="0" smtClean="0">
                <a:latin typeface="Microsoft Sans Serif"/>
                <a:cs typeface="Microsoft Sans Serif"/>
              </a:rPr>
              <a:t> </a:t>
            </a:r>
            <a:r>
              <a:rPr lang="ru-RU" sz="1000" spc="175" dirty="0" smtClean="0">
                <a:latin typeface="Microsoft Sans Serif"/>
                <a:cs typeface="Microsoft Sans Serif"/>
              </a:rPr>
              <a:t>Закону </a:t>
            </a:r>
            <a:r>
              <a:rPr lang="ru-RU" altLang="ru-RU" sz="1000" spc="80" dirty="0" smtClean="0">
                <a:latin typeface="Microsoft Sans Serif"/>
                <a:cs typeface="Microsoft Sans Serif"/>
              </a:rPr>
              <a:t>Астраханской области от 06.09.2011 №52/2011-ОЗ «О </a:t>
            </a:r>
            <a:r>
              <a:rPr lang="ru-RU" altLang="ru-RU" sz="1000" spc="80" dirty="0">
                <a:latin typeface="Microsoft Sans Serif"/>
                <a:cs typeface="Microsoft Sans Serif"/>
              </a:rPr>
              <a:t>народных художественных </a:t>
            </a:r>
            <a:r>
              <a:rPr lang="ru-RU" altLang="ru-RU" sz="1000" spc="80" dirty="0" smtClean="0">
                <a:latin typeface="Microsoft Sans Serif"/>
                <a:cs typeface="Microsoft Sans Serif"/>
              </a:rPr>
              <a:t>промыслах</a:t>
            </a:r>
            <a:r>
              <a:rPr lang="ru-RU" altLang="ru-RU" sz="1000" spc="80" dirty="0">
                <a:latin typeface="Microsoft Sans Serif"/>
                <a:cs typeface="Microsoft Sans Serif"/>
              </a:rPr>
              <a:t> в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altLang="ru-RU" sz="1000" spc="80" dirty="0">
                <a:latin typeface="Microsoft Sans Serif"/>
                <a:cs typeface="Microsoft Sans Serif"/>
              </a:rPr>
              <a:t>Астраханской </a:t>
            </a:r>
            <a:r>
              <a:rPr lang="ru-RU" altLang="ru-RU" sz="1000" spc="80" dirty="0" smtClean="0">
                <a:latin typeface="Microsoft Sans Serif"/>
                <a:cs typeface="Microsoft Sans Serif"/>
              </a:rPr>
              <a:t>области»</a:t>
            </a:r>
            <a:endParaRPr sz="1000" spc="8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5642" y="2955925"/>
            <a:ext cx="5315642" cy="817531"/>
          </a:xfrm>
          <a:prstGeom prst="rect">
            <a:avLst/>
          </a:prstGeom>
          <a:ln w="9359">
            <a:solidFill>
              <a:srgbClr val="B6B6B6"/>
            </a:solidFill>
          </a:ln>
        </p:spPr>
        <p:txBody>
          <a:bodyPr vert="horz" wrap="square" lIns="0" tIns="98425" rIns="0" bIns="0" rtlCol="0">
            <a:spAutoFit/>
          </a:bodyPr>
          <a:lstStyle/>
          <a:p>
            <a:pPr marL="87313" marR="568325" algn="l" fontAlgn="base">
              <a:spcBef>
                <a:spcPts val="775"/>
              </a:spcBef>
            </a:pPr>
            <a:r>
              <a:rPr lang="ru-RU" sz="1000" spc="50" dirty="0" smtClean="0">
                <a:solidFill>
                  <a:schemeClr val="tx2"/>
                </a:solidFill>
                <a:latin typeface="Verdana"/>
                <a:cs typeface="Verdana"/>
              </a:rPr>
              <a:t>ПЕРЕЧЕНЬ </a:t>
            </a:r>
            <a:r>
              <a:rPr lang="ru-RU" sz="1000" spc="50" dirty="0">
                <a:solidFill>
                  <a:schemeClr val="tx2"/>
                </a:solidFill>
                <a:latin typeface="Verdana"/>
                <a:cs typeface="Verdana"/>
              </a:rPr>
              <a:t>МЕСТ ТРАДИЦИОННОГО БЫТОВАНИЯ НАРОДНЫХ ХУДОЖЕСТВЕННЫХ ПРОМЫСЛОВ В АСТРАХАНСКОЙ ОБЛАСТИ</a:t>
            </a:r>
          </a:p>
          <a:p>
            <a:pPr marL="87313" marR="568325" algn="l" fontAlgn="base">
              <a:spcBef>
                <a:spcPts val="775"/>
              </a:spcBef>
            </a:pPr>
            <a:r>
              <a:rPr lang="ru-RU" sz="1000" spc="50" dirty="0" smtClean="0">
                <a:solidFill>
                  <a:schemeClr val="tx2"/>
                </a:solidFill>
                <a:latin typeface="Verdana"/>
                <a:cs typeface="Verdana"/>
              </a:rPr>
              <a:t>пос</a:t>
            </a:r>
            <a:r>
              <a:rPr lang="ru-RU" sz="1000" spc="50" dirty="0">
                <a:solidFill>
                  <a:schemeClr val="tx2"/>
                </a:solidFill>
                <a:latin typeface="Verdana"/>
                <a:cs typeface="Verdana"/>
              </a:rPr>
              <a:t>. </a:t>
            </a:r>
            <a:r>
              <a:rPr lang="ru-RU" sz="1000" spc="50" dirty="0" err="1">
                <a:solidFill>
                  <a:schemeClr val="tx2"/>
                </a:solidFill>
                <a:latin typeface="Verdana"/>
                <a:cs typeface="Verdana"/>
              </a:rPr>
              <a:t>Камардан</a:t>
            </a:r>
            <a:r>
              <a:rPr lang="ru-RU" sz="1000" spc="50" dirty="0">
                <a:solidFill>
                  <a:schemeClr val="tx2"/>
                </a:solidFill>
                <a:latin typeface="Verdana"/>
                <a:cs typeface="Verdana"/>
              </a:rPr>
              <a:t> Володарского района Астраханской области - плетение из </a:t>
            </a:r>
            <a:r>
              <a:rPr lang="ru-RU" sz="1000" spc="50" dirty="0" err="1">
                <a:solidFill>
                  <a:schemeClr val="tx2"/>
                </a:solidFill>
                <a:latin typeface="Verdana"/>
                <a:cs typeface="Verdana"/>
              </a:rPr>
              <a:t>чакана</a:t>
            </a:r>
            <a:r>
              <a:rPr lang="ru-RU" sz="1000" spc="50" dirty="0" smtClean="0">
                <a:solidFill>
                  <a:schemeClr val="tx2"/>
                </a:solidFill>
                <a:latin typeface="Verdana"/>
                <a:cs typeface="Verdana"/>
              </a:rPr>
              <a:t>.</a:t>
            </a:r>
            <a:endParaRPr lang="ru-RU" sz="1000" spc="50" dirty="0">
              <a:solidFill>
                <a:schemeClr val="tx2"/>
              </a:solidFill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542365" y="228602"/>
            <a:ext cx="1339850" cy="149860"/>
          </a:xfrm>
          <a:custGeom>
            <a:avLst/>
            <a:gdLst/>
            <a:ahLst/>
            <a:cxnLst/>
            <a:rect l="l" t="t" r="r" b="b"/>
            <a:pathLst>
              <a:path w="1339850" h="149860">
                <a:moveTo>
                  <a:pt x="1339557" y="0"/>
                </a:moveTo>
                <a:lnTo>
                  <a:pt x="0" y="0"/>
                </a:lnTo>
                <a:lnTo>
                  <a:pt x="0" y="149758"/>
                </a:lnTo>
                <a:lnTo>
                  <a:pt x="669950" y="149758"/>
                </a:lnTo>
                <a:lnTo>
                  <a:pt x="1339557" y="149758"/>
                </a:lnTo>
                <a:lnTo>
                  <a:pt x="13395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542263" y="228500"/>
            <a:ext cx="127952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-50" dirty="0">
                <a:latin typeface="Verdana"/>
                <a:cs typeface="Verdana"/>
              </a:rPr>
              <a:t>Рекомендуемая</a:t>
            </a:r>
            <a:r>
              <a:rPr sz="900" i="1" spc="20" dirty="0">
                <a:latin typeface="Verdana"/>
                <a:cs typeface="Verdana"/>
              </a:rPr>
              <a:t> </a:t>
            </a:r>
            <a:r>
              <a:rPr sz="900" i="1" spc="-20" dirty="0">
                <a:latin typeface="Verdana"/>
                <a:cs typeface="Verdana"/>
              </a:rPr>
              <a:t>форма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0" y="128572"/>
            <a:ext cx="1954381" cy="20005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                     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382" y="421464"/>
            <a:ext cx="6765290" cy="955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999"/>
              </a:lnSpc>
              <a:spcBef>
                <a:spcPts val="100"/>
              </a:spcBef>
            </a:pPr>
            <a:r>
              <a:rPr spc="65" dirty="0">
                <a:solidFill>
                  <a:schemeClr val="tx2"/>
                </a:solidFill>
              </a:rPr>
              <a:t>Сведения</a:t>
            </a:r>
            <a:r>
              <a:rPr spc="10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об</a:t>
            </a:r>
            <a:r>
              <a:rPr spc="10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опыте</a:t>
            </a:r>
            <a:r>
              <a:rPr spc="14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заявителя</a:t>
            </a:r>
            <a:r>
              <a:rPr spc="14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о</a:t>
            </a:r>
            <a:r>
              <a:rPr spc="140" dirty="0">
                <a:solidFill>
                  <a:schemeClr val="tx2"/>
                </a:solidFill>
              </a:rPr>
              <a:t> </a:t>
            </a:r>
            <a:r>
              <a:rPr spc="-10" dirty="0">
                <a:solidFill>
                  <a:schemeClr val="tx2"/>
                </a:solidFill>
              </a:rPr>
              <a:t>ранее </a:t>
            </a:r>
            <a:r>
              <a:rPr dirty="0">
                <a:solidFill>
                  <a:schemeClr val="tx2"/>
                </a:solidFill>
              </a:rPr>
              <a:t>реализованных</a:t>
            </a:r>
            <a:r>
              <a:rPr spc="6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проектах</a:t>
            </a:r>
            <a:r>
              <a:rPr spc="7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по</a:t>
            </a:r>
            <a:r>
              <a:rPr spc="7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созданию</a:t>
            </a:r>
            <a:r>
              <a:rPr spc="70" dirty="0">
                <a:solidFill>
                  <a:schemeClr val="tx2"/>
                </a:solidFill>
              </a:rPr>
              <a:t> </a:t>
            </a:r>
            <a:r>
              <a:rPr spc="-10" dirty="0">
                <a:solidFill>
                  <a:schemeClr val="tx2"/>
                </a:solidFill>
              </a:rPr>
              <a:t>модульных </a:t>
            </a:r>
            <a:r>
              <a:rPr dirty="0">
                <a:solidFill>
                  <a:schemeClr val="tx2"/>
                </a:solidFill>
              </a:rPr>
              <a:t>некапитальных</a:t>
            </a:r>
            <a:r>
              <a:rPr spc="254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средств</a:t>
            </a:r>
            <a:r>
              <a:rPr spc="254" dirty="0">
                <a:solidFill>
                  <a:schemeClr val="tx2"/>
                </a:solidFill>
              </a:rPr>
              <a:t> </a:t>
            </a:r>
            <a:r>
              <a:rPr spc="-10" dirty="0">
                <a:solidFill>
                  <a:schemeClr val="tx2"/>
                </a:solidFill>
              </a:rPr>
              <a:t>размещения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651639" y="2176566"/>
            <a:ext cx="3133725" cy="1654299"/>
          </a:xfrm>
          <a:prstGeom prst="rect">
            <a:avLst/>
          </a:prstGeom>
          <a:ln w="9359">
            <a:solidFill>
              <a:srgbClr val="B6B6B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19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615950">
              <a:lnSpc>
                <a:spcPct val="100000"/>
              </a:lnSpc>
            </a:pPr>
            <a:r>
              <a:rPr sz="1000" dirty="0">
                <a:solidFill>
                  <a:schemeClr val="tx2"/>
                </a:solidFill>
                <a:latin typeface="Verdana"/>
                <a:cs typeface="Verdana"/>
              </a:rPr>
              <a:t>+</a:t>
            </a:r>
            <a:r>
              <a:rPr sz="1000" spc="80" dirty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sz="1000" spc="70" dirty="0" smtClean="0">
                <a:solidFill>
                  <a:schemeClr val="tx2"/>
                </a:solidFill>
                <a:latin typeface="Verdana"/>
                <a:cs typeface="Verdana"/>
              </a:rPr>
              <a:t>ФОТОМАТЕРИАЛЫ</a:t>
            </a:r>
            <a:endParaRPr lang="ru-RU" sz="1000" spc="70" dirty="0" smtClean="0">
              <a:solidFill>
                <a:schemeClr val="tx2"/>
              </a:solidFill>
              <a:latin typeface="Verdana"/>
              <a:cs typeface="Verdana"/>
            </a:endParaRPr>
          </a:p>
          <a:p>
            <a:pPr marL="615950">
              <a:lnSpc>
                <a:spcPct val="100000"/>
              </a:lnSpc>
            </a:pPr>
            <a:endParaRPr lang="ru-RU" sz="1000" spc="70" dirty="0">
              <a:solidFill>
                <a:schemeClr val="tx2"/>
              </a:solidFill>
              <a:latin typeface="Verdana"/>
              <a:cs typeface="Verdana"/>
            </a:endParaRPr>
          </a:p>
          <a:p>
            <a:pPr marL="615950">
              <a:lnSpc>
                <a:spcPct val="100000"/>
              </a:lnSpc>
            </a:pPr>
            <a:endParaRPr lang="ru-RU" sz="1000" spc="70" dirty="0" smtClean="0">
              <a:solidFill>
                <a:schemeClr val="tx2"/>
              </a:solidFill>
              <a:latin typeface="Verdana"/>
              <a:cs typeface="Verdana"/>
            </a:endParaRPr>
          </a:p>
          <a:p>
            <a:pPr marL="615950">
              <a:lnSpc>
                <a:spcPct val="100000"/>
              </a:lnSpc>
            </a:pPr>
            <a:endParaRPr lang="ru-RU" sz="1000" spc="70" dirty="0">
              <a:solidFill>
                <a:schemeClr val="tx2"/>
              </a:solidFill>
              <a:latin typeface="Verdana"/>
              <a:cs typeface="Verdana"/>
            </a:endParaRPr>
          </a:p>
          <a:p>
            <a:pPr marL="615950">
              <a:lnSpc>
                <a:spcPct val="100000"/>
              </a:lnSpc>
            </a:pPr>
            <a:endParaRPr lang="ru-RU" sz="1000" spc="70" dirty="0" smtClean="0">
              <a:solidFill>
                <a:schemeClr val="tx2"/>
              </a:solidFill>
              <a:latin typeface="Verdana"/>
              <a:cs typeface="Verdana"/>
            </a:endParaRPr>
          </a:p>
          <a:p>
            <a:pPr marL="615950">
              <a:lnSpc>
                <a:spcPct val="100000"/>
              </a:lnSpc>
            </a:pPr>
            <a:endParaRPr sz="1000" dirty="0">
              <a:solidFill>
                <a:schemeClr val="tx2"/>
              </a:solidFill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8559" y="2176197"/>
            <a:ext cx="3998595" cy="1624330"/>
          </a:xfrm>
          <a:custGeom>
            <a:avLst/>
            <a:gdLst/>
            <a:ahLst/>
            <a:cxnLst/>
            <a:rect l="l" t="t" r="r" b="b"/>
            <a:pathLst>
              <a:path w="3998595" h="1624329">
                <a:moveTo>
                  <a:pt x="3998518" y="0"/>
                </a:moveTo>
                <a:lnTo>
                  <a:pt x="0" y="0"/>
                </a:lnTo>
                <a:lnTo>
                  <a:pt x="0" y="1623961"/>
                </a:lnTo>
                <a:lnTo>
                  <a:pt x="1999437" y="1623961"/>
                </a:lnTo>
                <a:lnTo>
                  <a:pt x="3998518" y="1623961"/>
                </a:lnTo>
                <a:lnTo>
                  <a:pt x="3998518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  <a:alpha val="9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1545" y="2244142"/>
            <a:ext cx="38354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i="1" dirty="0">
                <a:latin typeface="Arial"/>
                <a:cs typeface="Arial"/>
              </a:rPr>
              <a:t>Если</a:t>
            </a:r>
            <a:r>
              <a:rPr sz="1000" b="1" i="1" spc="165" dirty="0">
                <a:latin typeface="Arial"/>
                <a:cs typeface="Arial"/>
              </a:rPr>
              <a:t> </a:t>
            </a:r>
            <a:r>
              <a:rPr sz="1000" b="1" i="1" spc="75" dirty="0">
                <a:latin typeface="Arial"/>
                <a:cs typeface="Arial"/>
              </a:rPr>
              <a:t>применимо,</a:t>
            </a:r>
            <a:r>
              <a:rPr sz="1000" b="1" i="1" spc="170" dirty="0">
                <a:latin typeface="Arial"/>
                <a:cs typeface="Arial"/>
              </a:rPr>
              <a:t> </a:t>
            </a:r>
            <a:r>
              <a:rPr sz="1000" b="1" i="1" spc="60" dirty="0">
                <a:latin typeface="Arial"/>
                <a:cs typeface="Arial"/>
              </a:rPr>
              <a:t>необходимо</a:t>
            </a:r>
            <a:r>
              <a:rPr sz="1000" b="1" i="1" spc="180" dirty="0">
                <a:latin typeface="Arial"/>
                <a:cs typeface="Arial"/>
              </a:rPr>
              <a:t> </a:t>
            </a:r>
            <a:r>
              <a:rPr sz="1000" b="1" i="1" spc="85" dirty="0">
                <a:latin typeface="Arial"/>
                <a:cs typeface="Arial"/>
              </a:rPr>
              <a:t>указать</a:t>
            </a:r>
            <a:r>
              <a:rPr sz="1000" b="1" i="1" spc="185" dirty="0">
                <a:latin typeface="Arial"/>
                <a:cs typeface="Arial"/>
              </a:rPr>
              <a:t> </a:t>
            </a:r>
            <a:r>
              <a:rPr sz="1000" b="1" i="1" spc="45" dirty="0">
                <a:latin typeface="Arial"/>
                <a:cs typeface="Arial"/>
              </a:rPr>
              <a:t>информацию </a:t>
            </a:r>
            <a:r>
              <a:rPr sz="1000" b="1" i="1" dirty="0">
                <a:latin typeface="Arial"/>
                <a:cs typeface="Arial"/>
              </a:rPr>
              <a:t>о</a:t>
            </a:r>
            <a:r>
              <a:rPr sz="1000" b="1" i="1" spc="155" dirty="0">
                <a:latin typeface="Arial"/>
                <a:cs typeface="Arial"/>
              </a:rPr>
              <a:t> </a:t>
            </a:r>
            <a:r>
              <a:rPr sz="1000" b="1" i="1" spc="75" dirty="0">
                <a:latin typeface="Arial"/>
                <a:cs typeface="Arial"/>
              </a:rPr>
              <a:t>ранее</a:t>
            </a:r>
            <a:r>
              <a:rPr sz="1000" b="1" i="1" spc="150" dirty="0">
                <a:latin typeface="Arial"/>
                <a:cs typeface="Arial"/>
              </a:rPr>
              <a:t> </a:t>
            </a:r>
            <a:r>
              <a:rPr sz="1000" b="1" i="1" spc="75" dirty="0">
                <a:latin typeface="Arial"/>
                <a:cs typeface="Arial"/>
              </a:rPr>
              <a:t>реализованных</a:t>
            </a:r>
            <a:r>
              <a:rPr sz="1000" b="1" i="1" spc="160" dirty="0">
                <a:latin typeface="Arial"/>
                <a:cs typeface="Arial"/>
              </a:rPr>
              <a:t> </a:t>
            </a:r>
            <a:r>
              <a:rPr sz="1000" b="1" i="1" spc="75" dirty="0">
                <a:latin typeface="Arial"/>
                <a:cs typeface="Arial"/>
              </a:rPr>
              <a:t>проектах</a:t>
            </a:r>
            <a:r>
              <a:rPr sz="1000" b="1" i="1" spc="150" dirty="0">
                <a:latin typeface="Arial"/>
                <a:cs typeface="Arial"/>
              </a:rPr>
              <a:t> </a:t>
            </a:r>
            <a:r>
              <a:rPr sz="1000" b="1" i="1" spc="60" dirty="0">
                <a:latin typeface="Arial"/>
                <a:cs typeface="Arial"/>
              </a:rPr>
              <a:t>заявителя: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1545" y="3148103"/>
            <a:ext cx="13081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25" dirty="0">
                <a:latin typeface="Segoe UI Symbol"/>
                <a:cs typeface="Segoe UI Symbol"/>
              </a:rPr>
              <a:t>✓</a:t>
            </a:r>
            <a:endParaRPr sz="1000">
              <a:latin typeface="Segoe UI Symbol"/>
              <a:cs typeface="Segoe UI 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1545" y="3300607"/>
            <a:ext cx="130810" cy="49212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000" spc="25" dirty="0">
                <a:latin typeface="Segoe UI Symbol"/>
                <a:cs typeface="Segoe UI Symbol"/>
              </a:rPr>
              <a:t>✓</a:t>
            </a:r>
            <a:endParaRPr sz="10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1000" spc="25" dirty="0">
                <a:latin typeface="Segoe UI Symbol"/>
                <a:cs typeface="Segoe UI Symbol"/>
              </a:rPr>
              <a:t>✓</a:t>
            </a:r>
            <a:endParaRPr sz="1000">
              <a:latin typeface="Segoe UI Symbol"/>
              <a:cs typeface="Segoe UI 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1545" y="2630070"/>
            <a:ext cx="3542029" cy="1183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9075" marR="5715" indent="-207010">
              <a:lnSpc>
                <a:spcPct val="100000"/>
              </a:lnSpc>
              <a:spcBef>
                <a:spcPts val="100"/>
              </a:spcBef>
              <a:buFont typeface="Segoe UI Symbol"/>
              <a:buChar char="✓"/>
              <a:tabLst>
                <a:tab pos="219075" algn="l"/>
              </a:tabLst>
            </a:pPr>
            <a:r>
              <a:rPr sz="1000" spc="125" dirty="0">
                <a:latin typeface="Microsoft Sans Serif"/>
                <a:cs typeface="Microsoft Sans Serif"/>
              </a:rPr>
              <a:t>наименование</a:t>
            </a:r>
            <a:r>
              <a:rPr sz="1000" spc="170" dirty="0">
                <a:latin typeface="Microsoft Sans Serif"/>
                <a:cs typeface="Microsoft Sans Serif"/>
              </a:rPr>
              <a:t> </a:t>
            </a:r>
            <a:r>
              <a:rPr sz="1000" spc="120" dirty="0">
                <a:latin typeface="Microsoft Sans Serif"/>
                <a:cs typeface="Microsoft Sans Serif"/>
              </a:rPr>
              <a:t>реализованного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spc="105" dirty="0">
                <a:latin typeface="Microsoft Sans Serif"/>
                <a:cs typeface="Microsoft Sans Serif"/>
              </a:rPr>
              <a:t>проекта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spc="80" dirty="0">
                <a:latin typeface="Microsoft Sans Serif"/>
                <a:cs typeface="Microsoft Sans Serif"/>
              </a:rPr>
              <a:t>по </a:t>
            </a:r>
            <a:r>
              <a:rPr sz="1000" spc="105" dirty="0">
                <a:latin typeface="Microsoft Sans Serif"/>
                <a:cs typeface="Microsoft Sans Serif"/>
              </a:rPr>
              <a:t>созданию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spc="105" dirty="0">
                <a:latin typeface="Microsoft Sans Serif"/>
                <a:cs typeface="Microsoft Sans Serif"/>
              </a:rPr>
              <a:t>модульных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spc="120" dirty="0">
                <a:latin typeface="Microsoft Sans Serif"/>
                <a:cs typeface="Microsoft Sans Serif"/>
              </a:rPr>
              <a:t>некапитальных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spc="70" dirty="0">
                <a:latin typeface="Microsoft Sans Serif"/>
                <a:cs typeface="Microsoft Sans Serif"/>
              </a:rPr>
              <a:t>средств </a:t>
            </a:r>
            <a:r>
              <a:rPr sz="1000" spc="100" dirty="0">
                <a:latin typeface="Microsoft Sans Serif"/>
                <a:cs typeface="Microsoft Sans Serif"/>
              </a:rPr>
              <a:t>размещения</a:t>
            </a:r>
            <a:endParaRPr sz="1000">
              <a:latin typeface="Microsoft Sans Serif"/>
              <a:cs typeface="Microsoft Sans Serif"/>
            </a:endParaRPr>
          </a:p>
          <a:p>
            <a:pPr marL="219075" marR="5080">
              <a:lnSpc>
                <a:spcPct val="153100"/>
              </a:lnSpc>
              <a:spcBef>
                <a:spcPts val="5"/>
              </a:spcBef>
            </a:pPr>
            <a:r>
              <a:rPr sz="1000" spc="105" dirty="0">
                <a:latin typeface="Microsoft Sans Serif"/>
                <a:cs typeface="Microsoft Sans Serif"/>
              </a:rPr>
              <a:t>месторасположение</a:t>
            </a:r>
            <a:r>
              <a:rPr sz="1000" spc="225" dirty="0">
                <a:latin typeface="Microsoft Sans Serif"/>
                <a:cs typeface="Microsoft Sans Serif"/>
              </a:rPr>
              <a:t> </a:t>
            </a:r>
            <a:r>
              <a:rPr sz="1000" spc="114" dirty="0">
                <a:latin typeface="Microsoft Sans Serif"/>
                <a:cs typeface="Microsoft Sans Serif"/>
              </a:rPr>
              <a:t>реализованного</a:t>
            </a:r>
            <a:r>
              <a:rPr sz="1000" spc="229" dirty="0">
                <a:latin typeface="Microsoft Sans Serif"/>
                <a:cs typeface="Microsoft Sans Serif"/>
              </a:rPr>
              <a:t> </a:t>
            </a:r>
            <a:r>
              <a:rPr sz="1000" spc="95" dirty="0">
                <a:latin typeface="Microsoft Sans Serif"/>
                <a:cs typeface="Microsoft Sans Serif"/>
              </a:rPr>
              <a:t>проекта </a:t>
            </a:r>
            <a:r>
              <a:rPr sz="1000" spc="105" dirty="0">
                <a:latin typeface="Microsoft Sans Serif"/>
                <a:cs typeface="Microsoft Sans Serif"/>
              </a:rPr>
              <a:t>количество</a:t>
            </a:r>
            <a:r>
              <a:rPr sz="1000" spc="190" dirty="0">
                <a:latin typeface="Microsoft Sans Serif"/>
                <a:cs typeface="Microsoft Sans Serif"/>
              </a:rPr>
              <a:t> </a:t>
            </a:r>
            <a:r>
              <a:rPr sz="1000" spc="105" dirty="0">
                <a:latin typeface="Microsoft Sans Serif"/>
                <a:cs typeface="Microsoft Sans Serif"/>
              </a:rPr>
              <a:t>созданных</a:t>
            </a:r>
            <a:r>
              <a:rPr sz="1000" spc="175" dirty="0">
                <a:latin typeface="Microsoft Sans Serif"/>
                <a:cs typeface="Microsoft Sans Serif"/>
              </a:rPr>
              <a:t> </a:t>
            </a:r>
            <a:r>
              <a:rPr sz="1000" spc="110" dirty="0">
                <a:latin typeface="Microsoft Sans Serif"/>
                <a:cs typeface="Microsoft Sans Serif"/>
              </a:rPr>
              <a:t>номеров</a:t>
            </a:r>
            <a:endParaRPr sz="1000">
              <a:latin typeface="Microsoft Sans Serif"/>
              <a:cs typeface="Microsoft Sans Serif"/>
            </a:endParaRPr>
          </a:p>
          <a:p>
            <a:pPr marL="219075">
              <a:lnSpc>
                <a:spcPct val="100000"/>
              </a:lnSpc>
              <a:spcBef>
                <a:spcPts val="635"/>
              </a:spcBef>
            </a:pPr>
            <a:r>
              <a:rPr sz="1000" spc="95" dirty="0">
                <a:latin typeface="Microsoft Sans Serif"/>
                <a:cs typeface="Microsoft Sans Serif"/>
              </a:rPr>
              <a:t>краткое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spc="120" dirty="0">
                <a:latin typeface="Microsoft Sans Serif"/>
                <a:cs typeface="Microsoft Sans Serif"/>
              </a:rPr>
              <a:t>описание</a:t>
            </a:r>
            <a:r>
              <a:rPr sz="1000" spc="195" dirty="0">
                <a:latin typeface="Microsoft Sans Serif"/>
                <a:cs typeface="Microsoft Sans Serif"/>
              </a:rPr>
              <a:t> </a:t>
            </a:r>
            <a:r>
              <a:rPr sz="1000" spc="105" dirty="0">
                <a:latin typeface="Microsoft Sans Serif"/>
                <a:cs typeface="Microsoft Sans Serif"/>
              </a:rPr>
              <a:t>проекта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(</a:t>
            </a:r>
            <a:r>
              <a:rPr sz="1000" spc="-17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2</a:t>
            </a:r>
            <a:r>
              <a:rPr sz="1000" spc="-17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-</a:t>
            </a:r>
            <a:r>
              <a:rPr sz="1000" dirty="0">
                <a:latin typeface="Microsoft Sans Serif"/>
                <a:cs typeface="Microsoft Sans Serif"/>
              </a:rPr>
              <a:t>3</a:t>
            </a:r>
            <a:r>
              <a:rPr sz="1000" spc="185" dirty="0">
                <a:latin typeface="Microsoft Sans Serif"/>
                <a:cs typeface="Microsoft Sans Serif"/>
              </a:rPr>
              <a:t> </a:t>
            </a:r>
            <a:r>
              <a:rPr sz="1000" spc="95" dirty="0">
                <a:latin typeface="Microsoft Sans Serif"/>
                <a:cs typeface="Microsoft Sans Serif"/>
              </a:rPr>
              <a:t>предложения)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3900" y="1537819"/>
            <a:ext cx="451612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i="1" spc="60" dirty="0">
                <a:latin typeface="Verdana"/>
                <a:cs typeface="Verdana"/>
              </a:rPr>
              <a:t>Слайд</a:t>
            </a:r>
            <a:r>
              <a:rPr sz="1000" b="1" i="1" spc="185" dirty="0">
                <a:latin typeface="Verdana"/>
                <a:cs typeface="Verdana"/>
              </a:rPr>
              <a:t> </a:t>
            </a:r>
            <a:r>
              <a:rPr sz="1000" b="1" i="1" spc="70" dirty="0">
                <a:latin typeface="Verdana"/>
                <a:cs typeface="Verdana"/>
              </a:rPr>
              <a:t>заполняется</a:t>
            </a:r>
            <a:r>
              <a:rPr sz="1000" b="1" i="1" spc="180" dirty="0">
                <a:latin typeface="Verdana"/>
                <a:cs typeface="Verdana"/>
              </a:rPr>
              <a:t> </a:t>
            </a:r>
            <a:r>
              <a:rPr sz="1000" b="1" i="1" spc="60" dirty="0">
                <a:latin typeface="Verdana"/>
                <a:cs typeface="Verdana"/>
              </a:rPr>
              <a:t>только</a:t>
            </a:r>
            <a:r>
              <a:rPr sz="1000" b="1" i="1" spc="180" dirty="0">
                <a:latin typeface="Verdana"/>
                <a:cs typeface="Verdana"/>
              </a:rPr>
              <a:t> </a:t>
            </a:r>
            <a:r>
              <a:rPr sz="1000" b="1" i="1" spc="50" dirty="0">
                <a:latin typeface="Verdana"/>
                <a:cs typeface="Verdana"/>
              </a:rPr>
              <a:t>при</a:t>
            </a:r>
            <a:r>
              <a:rPr sz="1000" b="1" i="1" spc="180" dirty="0">
                <a:latin typeface="Verdana"/>
                <a:cs typeface="Verdana"/>
              </a:rPr>
              <a:t> </a:t>
            </a:r>
            <a:r>
              <a:rPr sz="1000" b="1" i="1" spc="65" dirty="0">
                <a:latin typeface="Verdana"/>
                <a:cs typeface="Verdana"/>
              </a:rPr>
              <a:t>наличии</a:t>
            </a:r>
            <a:r>
              <a:rPr sz="1000" b="1" i="1" spc="180" dirty="0">
                <a:latin typeface="Verdana"/>
                <a:cs typeface="Verdana"/>
              </a:rPr>
              <a:t> </a:t>
            </a:r>
            <a:r>
              <a:rPr sz="1000" b="1" i="1" spc="65" dirty="0">
                <a:latin typeface="Verdana"/>
                <a:cs typeface="Verdana"/>
              </a:rPr>
              <a:t>такого</a:t>
            </a:r>
            <a:r>
              <a:rPr sz="1000" b="1" i="1" spc="180" dirty="0">
                <a:latin typeface="Verdana"/>
                <a:cs typeface="Verdana"/>
              </a:rPr>
              <a:t> </a:t>
            </a:r>
            <a:r>
              <a:rPr sz="1000" b="1" i="1" spc="50" dirty="0">
                <a:latin typeface="Verdana"/>
                <a:cs typeface="Verdana"/>
              </a:rPr>
              <a:t>опыта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542365" y="228602"/>
            <a:ext cx="1339850" cy="149860"/>
          </a:xfrm>
          <a:custGeom>
            <a:avLst/>
            <a:gdLst/>
            <a:ahLst/>
            <a:cxnLst/>
            <a:rect l="l" t="t" r="r" b="b"/>
            <a:pathLst>
              <a:path w="1339850" h="149860">
                <a:moveTo>
                  <a:pt x="1339557" y="0"/>
                </a:moveTo>
                <a:lnTo>
                  <a:pt x="0" y="0"/>
                </a:lnTo>
                <a:lnTo>
                  <a:pt x="0" y="149758"/>
                </a:lnTo>
                <a:lnTo>
                  <a:pt x="669950" y="149758"/>
                </a:lnTo>
                <a:lnTo>
                  <a:pt x="1339557" y="149758"/>
                </a:lnTo>
                <a:lnTo>
                  <a:pt x="13395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542263" y="228500"/>
            <a:ext cx="127952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-50" dirty="0">
                <a:latin typeface="Verdana"/>
                <a:cs typeface="Verdana"/>
              </a:rPr>
              <a:t>Рекомендуемая</a:t>
            </a:r>
            <a:r>
              <a:rPr sz="900" i="1" spc="20" dirty="0">
                <a:latin typeface="Verdana"/>
                <a:cs typeface="Verdana"/>
              </a:rPr>
              <a:t> </a:t>
            </a:r>
            <a:r>
              <a:rPr sz="900" i="1" spc="-20" dirty="0">
                <a:latin typeface="Verdana"/>
                <a:cs typeface="Verdana"/>
              </a:rPr>
              <a:t>форма</a:t>
            </a:r>
            <a:endParaRPr sz="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052285"/>
              </p:ext>
            </p:extLst>
          </p:nvPr>
        </p:nvGraphicFramePr>
        <p:xfrm>
          <a:off x="274231" y="840683"/>
          <a:ext cx="8336370" cy="4057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61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45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4160">
                <a:tc>
                  <a:txBody>
                    <a:bodyPr/>
                    <a:lstStyle/>
                    <a:p>
                      <a:pPr marL="12128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00" spc="10" dirty="0">
                          <a:latin typeface="Arial Black"/>
                          <a:cs typeface="Arial Black"/>
                        </a:rPr>
                        <a:t>Общая</a:t>
                      </a:r>
                      <a:r>
                        <a:rPr sz="1000" spc="16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стоимость</a:t>
                      </a:r>
                      <a:r>
                        <a:rPr sz="1000" spc="15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инвестиционного</a:t>
                      </a:r>
                      <a:r>
                        <a:rPr sz="1000" spc="16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проекта,</a:t>
                      </a:r>
                      <a:r>
                        <a:rPr sz="1000" spc="17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в</a:t>
                      </a:r>
                      <a:r>
                        <a:rPr sz="1000" spc="14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том</a:t>
                      </a:r>
                      <a:r>
                        <a:rPr sz="1000" spc="15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числе</a:t>
                      </a:r>
                      <a:r>
                        <a:rPr sz="1000" spc="16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(тыс.</a:t>
                      </a:r>
                      <a:r>
                        <a:rPr sz="1000" spc="16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-10" dirty="0">
                          <a:latin typeface="Arial Black"/>
                          <a:cs typeface="Arial Black"/>
                        </a:rPr>
                        <a:t>рублей)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T="53975" marB="0">
                    <a:lnL w="6350">
                      <a:solidFill>
                        <a:srgbClr val="698056"/>
                      </a:solidFill>
                      <a:prstDash val="solid"/>
                    </a:lnL>
                    <a:lnR w="6350">
                      <a:solidFill>
                        <a:srgbClr val="698056"/>
                      </a:solidFill>
                      <a:prstDash val="solid"/>
                    </a:lnR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698056"/>
                      </a:solidFill>
                      <a:prstDash val="solid"/>
                    </a:lnL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000" spc="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0" dirty="0">
                          <a:latin typeface="Microsoft Sans Serif"/>
                          <a:cs typeface="Microsoft Sans Serif"/>
                        </a:rPr>
                        <a:t>2025</a:t>
                      </a:r>
                      <a:r>
                        <a:rPr sz="1000" spc="1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5" dirty="0">
                          <a:latin typeface="Microsoft Sans Serif"/>
                          <a:cs typeface="Microsoft Sans Serif"/>
                        </a:rPr>
                        <a:t>году</a:t>
                      </a:r>
                      <a:r>
                        <a:rPr sz="1000" spc="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(</a:t>
                      </a:r>
                      <a:r>
                        <a:rPr sz="1000" spc="-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75" dirty="0">
                          <a:latin typeface="Microsoft Sans Serif"/>
                          <a:cs typeface="Microsoft Sans Serif"/>
                        </a:rPr>
                        <a:t>тыс.</a:t>
                      </a:r>
                      <a:r>
                        <a:rPr sz="1000" spc="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0" dirty="0">
                          <a:latin typeface="Microsoft Sans Serif"/>
                          <a:cs typeface="Microsoft Sans Serif"/>
                        </a:rPr>
                        <a:t>рублей)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6350">
                      <a:solidFill>
                        <a:srgbClr val="698056"/>
                      </a:solidFill>
                      <a:prstDash val="solid"/>
                    </a:lnL>
                    <a:lnR w="6350">
                      <a:solidFill>
                        <a:srgbClr val="698056"/>
                      </a:solidFill>
                      <a:prstDash val="solid"/>
                    </a:lnR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698056"/>
                      </a:solidFill>
                      <a:prstDash val="solid"/>
                    </a:lnL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000" spc="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0" dirty="0">
                          <a:latin typeface="Microsoft Sans Serif"/>
                          <a:cs typeface="Microsoft Sans Serif"/>
                        </a:rPr>
                        <a:t>2026</a:t>
                      </a:r>
                      <a:r>
                        <a:rPr sz="1000" spc="1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5" dirty="0">
                          <a:latin typeface="Microsoft Sans Serif"/>
                          <a:cs typeface="Microsoft Sans Serif"/>
                        </a:rPr>
                        <a:t>году</a:t>
                      </a:r>
                      <a:r>
                        <a:rPr sz="1000" spc="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(</a:t>
                      </a:r>
                      <a:r>
                        <a:rPr sz="1000" spc="-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75" dirty="0">
                          <a:latin typeface="Microsoft Sans Serif"/>
                          <a:cs typeface="Microsoft Sans Serif"/>
                        </a:rPr>
                        <a:t>тыс.</a:t>
                      </a:r>
                      <a:r>
                        <a:rPr sz="1000" spc="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0" dirty="0">
                          <a:latin typeface="Microsoft Sans Serif"/>
                          <a:cs typeface="Microsoft Sans Serif"/>
                        </a:rPr>
                        <a:t>рублей)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6350">
                      <a:solidFill>
                        <a:srgbClr val="698056"/>
                      </a:solidFill>
                      <a:prstDash val="solid"/>
                    </a:lnL>
                    <a:lnR w="6350">
                      <a:solidFill>
                        <a:srgbClr val="698056"/>
                      </a:solidFill>
                      <a:prstDash val="solid"/>
                    </a:lnR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698056"/>
                      </a:solidFill>
                      <a:prstDash val="solid"/>
                    </a:lnL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000" spc="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0" dirty="0">
                          <a:latin typeface="Microsoft Sans Serif"/>
                          <a:cs typeface="Microsoft Sans Serif"/>
                        </a:rPr>
                        <a:t>2027</a:t>
                      </a:r>
                      <a:r>
                        <a:rPr sz="1000" spc="1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5" dirty="0">
                          <a:latin typeface="Microsoft Sans Serif"/>
                          <a:cs typeface="Microsoft Sans Serif"/>
                        </a:rPr>
                        <a:t>году</a:t>
                      </a:r>
                      <a:r>
                        <a:rPr sz="1000" spc="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(</a:t>
                      </a:r>
                      <a:r>
                        <a:rPr sz="1000" spc="-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75" dirty="0">
                          <a:latin typeface="Microsoft Sans Serif"/>
                          <a:cs typeface="Microsoft Sans Serif"/>
                        </a:rPr>
                        <a:t>тыс.</a:t>
                      </a:r>
                      <a:r>
                        <a:rPr sz="1000" spc="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0" dirty="0">
                          <a:latin typeface="Microsoft Sans Serif"/>
                          <a:cs typeface="Microsoft Sans Serif"/>
                        </a:rPr>
                        <a:t>рублей)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6350">
                      <a:solidFill>
                        <a:srgbClr val="698056"/>
                      </a:solidFill>
                      <a:prstDash val="solid"/>
                    </a:lnL>
                    <a:lnR w="6350">
                      <a:solidFill>
                        <a:srgbClr val="698056"/>
                      </a:solidFill>
                      <a:prstDash val="solid"/>
                    </a:lnR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698056"/>
                      </a:solidFill>
                      <a:prstDash val="solid"/>
                    </a:lnL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12128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00" dirty="0">
                          <a:latin typeface="Arial Black"/>
                          <a:cs typeface="Arial Black"/>
                        </a:rPr>
                        <a:t>Объем</a:t>
                      </a:r>
                      <a:r>
                        <a:rPr sz="1000" spc="15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dirty="0">
                          <a:latin typeface="Arial Black"/>
                          <a:cs typeface="Arial Black"/>
                        </a:rPr>
                        <a:t>потребности</a:t>
                      </a:r>
                      <a:r>
                        <a:rPr sz="1000" spc="16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dirty="0">
                          <a:latin typeface="Arial Black"/>
                          <a:cs typeface="Arial Black"/>
                        </a:rPr>
                        <a:t>в</a:t>
                      </a:r>
                      <a:r>
                        <a:rPr sz="1000" spc="15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dirty="0">
                          <a:latin typeface="Arial Black"/>
                          <a:cs typeface="Arial Black"/>
                        </a:rPr>
                        <a:t>субсидии,</a:t>
                      </a:r>
                      <a:r>
                        <a:rPr sz="1000" spc="15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dirty="0">
                          <a:latin typeface="Arial Black"/>
                          <a:cs typeface="Arial Black"/>
                        </a:rPr>
                        <a:t>в</a:t>
                      </a:r>
                      <a:r>
                        <a:rPr sz="1000" spc="16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dirty="0">
                          <a:latin typeface="Arial Black"/>
                          <a:cs typeface="Arial Black"/>
                        </a:rPr>
                        <a:t>том</a:t>
                      </a:r>
                      <a:r>
                        <a:rPr sz="1000" spc="14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dirty="0">
                          <a:latin typeface="Arial Black"/>
                          <a:cs typeface="Arial Black"/>
                        </a:rPr>
                        <a:t>числе</a:t>
                      </a:r>
                      <a:r>
                        <a:rPr sz="1000" spc="14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dirty="0">
                          <a:latin typeface="Arial Black"/>
                          <a:cs typeface="Arial Black"/>
                        </a:rPr>
                        <a:t>(тыс.</a:t>
                      </a:r>
                      <a:r>
                        <a:rPr sz="1000" spc="15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-10" dirty="0">
                          <a:latin typeface="Arial Black"/>
                          <a:cs typeface="Arial Black"/>
                        </a:rPr>
                        <a:t>рублей):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T="53975" marB="0">
                    <a:lnL w="6350">
                      <a:solidFill>
                        <a:srgbClr val="698056"/>
                      </a:solidFill>
                      <a:prstDash val="solid"/>
                    </a:lnL>
                    <a:lnR w="6350">
                      <a:solidFill>
                        <a:srgbClr val="698056"/>
                      </a:solidFill>
                      <a:prstDash val="solid"/>
                    </a:lnR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698056"/>
                      </a:solidFill>
                      <a:prstDash val="solid"/>
                    </a:lnL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000" spc="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0" dirty="0">
                          <a:latin typeface="Microsoft Sans Serif"/>
                          <a:cs typeface="Microsoft Sans Serif"/>
                        </a:rPr>
                        <a:t>2025</a:t>
                      </a:r>
                      <a:r>
                        <a:rPr sz="1000" spc="1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5" dirty="0">
                          <a:latin typeface="Microsoft Sans Serif"/>
                          <a:cs typeface="Microsoft Sans Serif"/>
                        </a:rPr>
                        <a:t>году</a:t>
                      </a:r>
                      <a:r>
                        <a:rPr sz="1000" spc="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(</a:t>
                      </a:r>
                      <a:r>
                        <a:rPr sz="1000" spc="-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75" dirty="0">
                          <a:latin typeface="Microsoft Sans Serif"/>
                          <a:cs typeface="Microsoft Sans Serif"/>
                        </a:rPr>
                        <a:t>тыс.</a:t>
                      </a:r>
                      <a:r>
                        <a:rPr sz="1000" spc="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0" dirty="0">
                          <a:latin typeface="Microsoft Sans Serif"/>
                          <a:cs typeface="Microsoft Sans Serif"/>
                        </a:rPr>
                        <a:t>рублей)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6350">
                      <a:solidFill>
                        <a:srgbClr val="698056"/>
                      </a:solidFill>
                      <a:prstDash val="solid"/>
                    </a:lnL>
                    <a:lnR w="6350">
                      <a:solidFill>
                        <a:srgbClr val="698056"/>
                      </a:solidFill>
                      <a:prstDash val="solid"/>
                    </a:lnR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698056"/>
                      </a:solidFill>
                      <a:prstDash val="solid"/>
                    </a:lnL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000" spc="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0" dirty="0">
                          <a:latin typeface="Microsoft Sans Serif"/>
                          <a:cs typeface="Microsoft Sans Serif"/>
                        </a:rPr>
                        <a:t>2026</a:t>
                      </a:r>
                      <a:r>
                        <a:rPr sz="1000" spc="1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5" dirty="0">
                          <a:latin typeface="Microsoft Sans Serif"/>
                          <a:cs typeface="Microsoft Sans Serif"/>
                        </a:rPr>
                        <a:t>году</a:t>
                      </a:r>
                      <a:r>
                        <a:rPr sz="1000" spc="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(</a:t>
                      </a:r>
                      <a:r>
                        <a:rPr sz="1000" spc="-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75" dirty="0">
                          <a:latin typeface="Microsoft Sans Serif"/>
                          <a:cs typeface="Microsoft Sans Serif"/>
                        </a:rPr>
                        <a:t>тыс.</a:t>
                      </a:r>
                      <a:r>
                        <a:rPr sz="1000" spc="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0" dirty="0">
                          <a:latin typeface="Microsoft Sans Serif"/>
                          <a:cs typeface="Microsoft Sans Serif"/>
                        </a:rPr>
                        <a:t>рублей)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6350">
                      <a:solidFill>
                        <a:srgbClr val="698056"/>
                      </a:solidFill>
                      <a:prstDash val="solid"/>
                    </a:lnL>
                    <a:lnR w="6350">
                      <a:solidFill>
                        <a:srgbClr val="698056"/>
                      </a:solidFill>
                      <a:prstDash val="solid"/>
                    </a:lnR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698056"/>
                      </a:solidFill>
                      <a:prstDash val="solid"/>
                    </a:lnL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000" spc="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0" dirty="0">
                          <a:latin typeface="Microsoft Sans Serif"/>
                          <a:cs typeface="Microsoft Sans Serif"/>
                        </a:rPr>
                        <a:t>2027</a:t>
                      </a:r>
                      <a:r>
                        <a:rPr sz="1000" spc="1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5" dirty="0">
                          <a:latin typeface="Microsoft Sans Serif"/>
                          <a:cs typeface="Microsoft Sans Serif"/>
                        </a:rPr>
                        <a:t>году</a:t>
                      </a:r>
                      <a:r>
                        <a:rPr sz="1000" spc="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(</a:t>
                      </a:r>
                      <a:r>
                        <a:rPr sz="1000" spc="-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75" dirty="0">
                          <a:latin typeface="Microsoft Sans Serif"/>
                          <a:cs typeface="Microsoft Sans Serif"/>
                        </a:rPr>
                        <a:t>тыс.</a:t>
                      </a:r>
                      <a:r>
                        <a:rPr sz="1000" spc="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0" dirty="0">
                          <a:latin typeface="Microsoft Sans Serif"/>
                          <a:cs typeface="Microsoft Sans Serif"/>
                        </a:rPr>
                        <a:t>рублей)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6350">
                      <a:solidFill>
                        <a:srgbClr val="698056"/>
                      </a:solidFill>
                      <a:prstDash val="solid"/>
                    </a:lnL>
                    <a:lnR w="6350">
                      <a:solidFill>
                        <a:srgbClr val="698056"/>
                      </a:solidFill>
                      <a:prstDash val="solid"/>
                    </a:lnR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698056"/>
                      </a:solidFill>
                      <a:prstDash val="solid"/>
                    </a:lnL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12128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00" spc="10" dirty="0">
                          <a:latin typeface="Arial Black"/>
                          <a:cs typeface="Arial Black"/>
                        </a:rPr>
                        <a:t>Объем</a:t>
                      </a:r>
                      <a:r>
                        <a:rPr sz="1000" spc="12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средств</a:t>
                      </a:r>
                      <a:r>
                        <a:rPr sz="1000" spc="12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инвестора</a:t>
                      </a:r>
                      <a:r>
                        <a:rPr sz="1000" spc="12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на</a:t>
                      </a:r>
                      <a:r>
                        <a:rPr sz="1000" spc="12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реализацию</a:t>
                      </a:r>
                      <a:r>
                        <a:rPr sz="1000" spc="114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инвестиционного</a:t>
                      </a:r>
                      <a:r>
                        <a:rPr sz="1000" spc="12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проекта,</a:t>
                      </a:r>
                      <a:r>
                        <a:rPr sz="1000" spc="12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в</a:t>
                      </a:r>
                      <a:r>
                        <a:rPr sz="1000" spc="12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том</a:t>
                      </a:r>
                      <a:r>
                        <a:rPr sz="1000" spc="114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числе</a:t>
                      </a:r>
                      <a:r>
                        <a:rPr sz="1000" spc="114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(тыс.</a:t>
                      </a:r>
                      <a:r>
                        <a:rPr sz="1000" spc="14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-10" dirty="0">
                          <a:latin typeface="Arial Black"/>
                          <a:cs typeface="Arial Black"/>
                        </a:rPr>
                        <a:t>рублей):</a:t>
                      </a:r>
                      <a:endParaRPr sz="1000" dirty="0">
                        <a:latin typeface="Arial Black"/>
                        <a:cs typeface="Arial Black"/>
                      </a:endParaRPr>
                    </a:p>
                  </a:txBody>
                  <a:tcPr marL="0" marR="0" marT="53975" marB="0">
                    <a:lnL w="6350">
                      <a:solidFill>
                        <a:srgbClr val="698056"/>
                      </a:solidFill>
                      <a:prstDash val="solid"/>
                    </a:lnL>
                    <a:lnR w="6350">
                      <a:solidFill>
                        <a:srgbClr val="698056"/>
                      </a:solidFill>
                      <a:prstDash val="solid"/>
                    </a:lnR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698056"/>
                      </a:solidFill>
                      <a:prstDash val="solid"/>
                    </a:lnL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000" spc="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0" dirty="0">
                          <a:latin typeface="Microsoft Sans Serif"/>
                          <a:cs typeface="Microsoft Sans Serif"/>
                        </a:rPr>
                        <a:t>2025</a:t>
                      </a:r>
                      <a:r>
                        <a:rPr sz="1000" spc="1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5" dirty="0">
                          <a:latin typeface="Microsoft Sans Serif"/>
                          <a:cs typeface="Microsoft Sans Serif"/>
                        </a:rPr>
                        <a:t>году</a:t>
                      </a:r>
                      <a:r>
                        <a:rPr sz="1000" spc="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(</a:t>
                      </a:r>
                      <a:r>
                        <a:rPr sz="1000" spc="-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75" dirty="0">
                          <a:latin typeface="Microsoft Sans Serif"/>
                          <a:cs typeface="Microsoft Sans Serif"/>
                        </a:rPr>
                        <a:t>тыс.</a:t>
                      </a:r>
                      <a:r>
                        <a:rPr sz="1000" spc="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0" dirty="0">
                          <a:latin typeface="Microsoft Sans Serif"/>
                          <a:cs typeface="Microsoft Sans Serif"/>
                        </a:rPr>
                        <a:t>рублей)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6350">
                      <a:solidFill>
                        <a:srgbClr val="698056"/>
                      </a:solidFill>
                      <a:prstDash val="solid"/>
                    </a:lnL>
                    <a:lnR w="6350">
                      <a:solidFill>
                        <a:srgbClr val="698056"/>
                      </a:solidFill>
                      <a:prstDash val="solid"/>
                    </a:lnR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698056"/>
                      </a:solidFill>
                      <a:prstDash val="solid"/>
                    </a:lnL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000" spc="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0" dirty="0">
                          <a:latin typeface="Microsoft Sans Serif"/>
                          <a:cs typeface="Microsoft Sans Serif"/>
                        </a:rPr>
                        <a:t>2026</a:t>
                      </a:r>
                      <a:r>
                        <a:rPr sz="1000" spc="1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5" dirty="0">
                          <a:latin typeface="Microsoft Sans Serif"/>
                          <a:cs typeface="Microsoft Sans Serif"/>
                        </a:rPr>
                        <a:t>году</a:t>
                      </a:r>
                      <a:r>
                        <a:rPr sz="1000" spc="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(</a:t>
                      </a:r>
                      <a:r>
                        <a:rPr sz="1000" spc="-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75" dirty="0">
                          <a:latin typeface="Microsoft Sans Serif"/>
                          <a:cs typeface="Microsoft Sans Serif"/>
                        </a:rPr>
                        <a:t>тыс.</a:t>
                      </a:r>
                      <a:r>
                        <a:rPr sz="1000" spc="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0" dirty="0">
                          <a:latin typeface="Microsoft Sans Serif"/>
                          <a:cs typeface="Microsoft Sans Serif"/>
                        </a:rPr>
                        <a:t>рублей)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6350">
                      <a:solidFill>
                        <a:srgbClr val="698056"/>
                      </a:solidFill>
                      <a:prstDash val="solid"/>
                    </a:lnL>
                    <a:lnR w="6350">
                      <a:solidFill>
                        <a:srgbClr val="698056"/>
                      </a:solidFill>
                      <a:prstDash val="solid"/>
                    </a:lnR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698056"/>
                      </a:solidFill>
                      <a:prstDash val="solid"/>
                    </a:lnL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000" spc="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0" dirty="0">
                          <a:latin typeface="Microsoft Sans Serif"/>
                          <a:cs typeface="Microsoft Sans Serif"/>
                        </a:rPr>
                        <a:t>2027</a:t>
                      </a:r>
                      <a:r>
                        <a:rPr sz="1000" spc="1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5" dirty="0">
                          <a:latin typeface="Microsoft Sans Serif"/>
                          <a:cs typeface="Microsoft Sans Serif"/>
                        </a:rPr>
                        <a:t>году</a:t>
                      </a:r>
                      <a:r>
                        <a:rPr sz="1000" spc="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(</a:t>
                      </a:r>
                      <a:r>
                        <a:rPr sz="1000" spc="-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75" dirty="0">
                          <a:latin typeface="Microsoft Sans Serif"/>
                          <a:cs typeface="Microsoft Sans Serif"/>
                        </a:rPr>
                        <a:t>тыс.</a:t>
                      </a:r>
                      <a:r>
                        <a:rPr sz="1000" spc="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0" dirty="0">
                          <a:latin typeface="Microsoft Sans Serif"/>
                          <a:cs typeface="Microsoft Sans Serif"/>
                        </a:rPr>
                        <a:t>рублей)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6350">
                      <a:solidFill>
                        <a:srgbClr val="698056"/>
                      </a:solidFill>
                      <a:prstDash val="solid"/>
                    </a:lnL>
                    <a:lnR w="6350">
                      <a:solidFill>
                        <a:srgbClr val="698056"/>
                      </a:solidFill>
                      <a:prstDash val="solid"/>
                    </a:lnR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698056"/>
                      </a:solidFill>
                      <a:prstDash val="solid"/>
                    </a:lnL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12128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00" spc="10" dirty="0">
                          <a:latin typeface="Arial Black"/>
                          <a:cs typeface="Arial Black"/>
                        </a:rPr>
                        <a:t>Количество</a:t>
                      </a:r>
                      <a:r>
                        <a:rPr sz="1000" spc="15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создаваемых</a:t>
                      </a:r>
                      <a:r>
                        <a:rPr sz="1000" spc="14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номеров</a:t>
                      </a:r>
                      <a:r>
                        <a:rPr sz="1000" spc="16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в</a:t>
                      </a:r>
                      <a:r>
                        <a:rPr sz="1000" spc="15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инвестиционном</a:t>
                      </a:r>
                      <a:r>
                        <a:rPr sz="1000" spc="14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проекте,</a:t>
                      </a:r>
                      <a:r>
                        <a:rPr sz="1000" spc="15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в</a:t>
                      </a:r>
                      <a:r>
                        <a:rPr sz="1000" spc="16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том</a:t>
                      </a:r>
                      <a:r>
                        <a:rPr sz="1000" spc="16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10" dirty="0">
                          <a:latin typeface="Arial Black"/>
                          <a:cs typeface="Arial Black"/>
                        </a:rPr>
                        <a:t>числе</a:t>
                      </a:r>
                      <a:r>
                        <a:rPr sz="1000" spc="14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-10" dirty="0">
                          <a:latin typeface="Arial Black"/>
                          <a:cs typeface="Arial Black"/>
                        </a:rPr>
                        <a:t>(шт.)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T="53975" marB="0">
                    <a:lnL w="6350">
                      <a:solidFill>
                        <a:srgbClr val="698056"/>
                      </a:solidFill>
                      <a:prstDash val="solid"/>
                    </a:lnL>
                    <a:lnR w="6350">
                      <a:solidFill>
                        <a:srgbClr val="698056"/>
                      </a:solidFill>
                      <a:prstDash val="solid"/>
                    </a:lnR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698056"/>
                      </a:solidFill>
                      <a:prstDash val="solid"/>
                    </a:lnL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000" spc="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0" dirty="0">
                          <a:latin typeface="Microsoft Sans Serif"/>
                          <a:cs typeface="Microsoft Sans Serif"/>
                        </a:rPr>
                        <a:t>2025</a:t>
                      </a:r>
                      <a:r>
                        <a:rPr sz="1000" spc="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5" dirty="0">
                          <a:latin typeface="Microsoft Sans Serif"/>
                          <a:cs typeface="Microsoft Sans Serif"/>
                        </a:rPr>
                        <a:t>году</a:t>
                      </a:r>
                      <a:r>
                        <a:rPr sz="1000" spc="19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(</a:t>
                      </a:r>
                      <a:r>
                        <a:rPr sz="1000" spc="-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45" dirty="0">
                          <a:latin typeface="Microsoft Sans Serif"/>
                          <a:cs typeface="Microsoft Sans Serif"/>
                        </a:rPr>
                        <a:t>шт.)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6350">
                      <a:solidFill>
                        <a:srgbClr val="698056"/>
                      </a:solidFill>
                      <a:prstDash val="solid"/>
                    </a:lnL>
                    <a:lnR w="6350">
                      <a:solidFill>
                        <a:srgbClr val="698056"/>
                      </a:solidFill>
                      <a:prstDash val="solid"/>
                    </a:lnR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698056"/>
                      </a:solidFill>
                      <a:prstDash val="solid"/>
                    </a:lnL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000" spc="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0" dirty="0">
                          <a:latin typeface="Microsoft Sans Serif"/>
                          <a:cs typeface="Microsoft Sans Serif"/>
                        </a:rPr>
                        <a:t>2026</a:t>
                      </a:r>
                      <a:r>
                        <a:rPr sz="1000" spc="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85" dirty="0">
                          <a:latin typeface="Microsoft Sans Serif"/>
                          <a:cs typeface="Microsoft Sans Serif"/>
                        </a:rPr>
                        <a:t>году</a:t>
                      </a:r>
                      <a:r>
                        <a:rPr sz="1000" spc="19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(</a:t>
                      </a:r>
                      <a:r>
                        <a:rPr sz="1000" spc="-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45" dirty="0">
                          <a:latin typeface="Microsoft Sans Serif"/>
                          <a:cs typeface="Microsoft Sans Serif"/>
                        </a:rPr>
                        <a:t>шт.)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6350">
                      <a:solidFill>
                        <a:srgbClr val="698056"/>
                      </a:solidFill>
                      <a:prstDash val="solid"/>
                    </a:lnL>
                    <a:lnR w="6350">
                      <a:solidFill>
                        <a:srgbClr val="698056"/>
                      </a:solidFill>
                      <a:prstDash val="solid"/>
                    </a:lnR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698056"/>
                      </a:solidFill>
                      <a:prstDash val="solid"/>
                    </a:lnL>
                    <a:lnT w="6350">
                      <a:solidFill>
                        <a:srgbClr val="698056"/>
                      </a:solidFill>
                      <a:prstDash val="solid"/>
                    </a:lnT>
                    <a:lnB w="6350">
                      <a:solidFill>
                        <a:srgbClr val="6980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800" y="200809"/>
            <a:ext cx="7753984" cy="6457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" marR="5080">
              <a:lnSpc>
                <a:spcPct val="112999"/>
              </a:lnSpc>
              <a:spcBef>
                <a:spcPts val="100"/>
              </a:spcBef>
            </a:pPr>
            <a:r>
              <a:rPr spc="-135" dirty="0">
                <a:solidFill>
                  <a:schemeClr val="tx2"/>
                </a:solidFill>
              </a:rPr>
              <a:t>Размер</a:t>
            </a:r>
            <a:r>
              <a:rPr spc="-110" dirty="0">
                <a:solidFill>
                  <a:schemeClr val="tx2"/>
                </a:solidFill>
              </a:rPr>
              <a:t> </a:t>
            </a:r>
            <a:r>
              <a:rPr spc="-75" dirty="0">
                <a:solidFill>
                  <a:schemeClr val="tx2"/>
                </a:solidFill>
              </a:rPr>
              <a:t>потребности</a:t>
            </a:r>
            <a:r>
              <a:rPr spc="-10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в</a:t>
            </a:r>
            <a:r>
              <a:rPr spc="-114" dirty="0">
                <a:solidFill>
                  <a:schemeClr val="tx2"/>
                </a:solidFill>
              </a:rPr>
              <a:t> </a:t>
            </a:r>
            <a:r>
              <a:rPr spc="-90" dirty="0">
                <a:solidFill>
                  <a:schemeClr val="tx2"/>
                </a:solidFill>
              </a:rPr>
              <a:t>субсидии</a:t>
            </a:r>
            <a:r>
              <a:rPr spc="-10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и</a:t>
            </a:r>
            <a:r>
              <a:rPr spc="-105" dirty="0">
                <a:solidFill>
                  <a:schemeClr val="tx2"/>
                </a:solidFill>
              </a:rPr>
              <a:t> </a:t>
            </a:r>
            <a:r>
              <a:rPr spc="-65" dirty="0">
                <a:solidFill>
                  <a:schemeClr val="tx2"/>
                </a:solidFill>
              </a:rPr>
              <a:t>другие</a:t>
            </a:r>
            <a:r>
              <a:rPr spc="-114" dirty="0">
                <a:solidFill>
                  <a:schemeClr val="tx2"/>
                </a:solidFill>
              </a:rPr>
              <a:t> </a:t>
            </a:r>
            <a:r>
              <a:rPr spc="-95" dirty="0">
                <a:solidFill>
                  <a:schemeClr val="tx2"/>
                </a:solidFill>
              </a:rPr>
              <a:t>финансово- </a:t>
            </a:r>
            <a:r>
              <a:rPr spc="-105" dirty="0">
                <a:solidFill>
                  <a:schemeClr val="tx2"/>
                </a:solidFill>
              </a:rPr>
              <a:t>экономические</a:t>
            </a:r>
            <a:r>
              <a:rPr spc="-95" dirty="0">
                <a:solidFill>
                  <a:schemeClr val="tx2"/>
                </a:solidFill>
              </a:rPr>
              <a:t> </a:t>
            </a:r>
            <a:r>
              <a:rPr spc="-75" dirty="0">
                <a:solidFill>
                  <a:schemeClr val="tx2"/>
                </a:solidFill>
              </a:rPr>
              <a:t>параметры</a:t>
            </a:r>
            <a:r>
              <a:rPr spc="-85" dirty="0">
                <a:solidFill>
                  <a:schemeClr val="tx2"/>
                </a:solidFill>
              </a:rPr>
              <a:t> </a:t>
            </a:r>
            <a:r>
              <a:rPr spc="-10" dirty="0">
                <a:solidFill>
                  <a:schemeClr val="tx2"/>
                </a:solidFill>
              </a:rPr>
              <a:t>проекта</a:t>
            </a:r>
          </a:p>
        </p:txBody>
      </p:sp>
      <p:sp>
        <p:nvSpPr>
          <p:cNvPr id="4" name="object 4"/>
          <p:cNvSpPr/>
          <p:nvPr/>
        </p:nvSpPr>
        <p:spPr>
          <a:xfrm>
            <a:off x="7542365" y="228602"/>
            <a:ext cx="1339850" cy="149860"/>
          </a:xfrm>
          <a:custGeom>
            <a:avLst/>
            <a:gdLst/>
            <a:ahLst/>
            <a:cxnLst/>
            <a:rect l="l" t="t" r="r" b="b"/>
            <a:pathLst>
              <a:path w="1339850" h="149860">
                <a:moveTo>
                  <a:pt x="1339557" y="0"/>
                </a:moveTo>
                <a:lnTo>
                  <a:pt x="0" y="0"/>
                </a:lnTo>
                <a:lnTo>
                  <a:pt x="0" y="149758"/>
                </a:lnTo>
                <a:lnTo>
                  <a:pt x="669950" y="149758"/>
                </a:lnTo>
                <a:lnTo>
                  <a:pt x="1339557" y="149758"/>
                </a:lnTo>
                <a:lnTo>
                  <a:pt x="13395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542263" y="228500"/>
            <a:ext cx="127952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-50" dirty="0">
                <a:latin typeface="Verdana"/>
                <a:cs typeface="Verdana"/>
              </a:rPr>
              <a:t>Рекомендуемая</a:t>
            </a:r>
            <a:r>
              <a:rPr sz="900" i="1" spc="20" dirty="0">
                <a:latin typeface="Verdana"/>
                <a:cs typeface="Verdana"/>
              </a:rPr>
              <a:t> </a:t>
            </a:r>
            <a:r>
              <a:rPr sz="900" i="1" spc="-20" dirty="0">
                <a:latin typeface="Verdana"/>
                <a:cs typeface="Verdana"/>
              </a:rPr>
              <a:t>форма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2400" y="4862916"/>
            <a:ext cx="16002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0185">
              <a:spcBef>
                <a:spcPts val="425"/>
              </a:spcBef>
            </a:pPr>
            <a:r>
              <a:rPr lang="ru-RU" sz="1000" dirty="0" smtClean="0">
                <a:solidFill>
                  <a:schemeClr val="tx1"/>
                </a:solidFill>
                <a:latin typeface="Microsoft Sans Serif"/>
                <a:ea typeface="+mn-ea"/>
                <a:cs typeface="Microsoft Sans Serif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Microsoft Sans Serif"/>
                <a:ea typeface="+mn-ea"/>
                <a:cs typeface="Microsoft Sans Serif"/>
              </a:rPr>
              <a:t>в </a:t>
            </a:r>
            <a:r>
              <a:rPr lang="ru-RU" sz="1000" dirty="0" smtClean="0">
                <a:solidFill>
                  <a:schemeClr val="tx1"/>
                </a:solidFill>
                <a:latin typeface="Microsoft Sans Serif"/>
                <a:ea typeface="+mn-ea"/>
                <a:cs typeface="Microsoft Sans Serif"/>
              </a:rPr>
              <a:t> 2027   году  ( </a:t>
            </a:r>
            <a:r>
              <a:rPr lang="ru-RU" sz="1000" dirty="0">
                <a:solidFill>
                  <a:schemeClr val="tx1"/>
                </a:solidFill>
                <a:latin typeface="Microsoft Sans Serif"/>
                <a:ea typeface="+mn-ea"/>
                <a:cs typeface="Microsoft Sans Serif"/>
              </a:rPr>
              <a:t>шт.)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</TotalTime>
  <Words>881</Words>
  <Application>Microsoft Office PowerPoint</Application>
  <PresentationFormat>Произвольный</PresentationFormat>
  <Paragraphs>180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Arial Black</vt:lpstr>
      <vt:lpstr>Calibri</vt:lpstr>
      <vt:lpstr>Courier New</vt:lpstr>
      <vt:lpstr>Impact</vt:lpstr>
      <vt:lpstr>Microsoft Sans Serif</vt:lpstr>
      <vt:lpstr>Segoe UI Symbol</vt:lpstr>
      <vt:lpstr>Times New Roman</vt:lpstr>
      <vt:lpstr>Verdana</vt:lpstr>
      <vt:lpstr>Office Theme</vt:lpstr>
      <vt:lpstr>Описание комплекса мероприятий по созданию инвестиционного проекта</vt:lpstr>
      <vt:lpstr>Описание инвестиционного проекта</vt:lpstr>
      <vt:lpstr>Сведения о планируемом расположении модульных некапитальных средств размещения на участке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Схема зонирования и расположения модульных некапитальных средств размещения и других объектов</vt:lpstr>
      <vt:lpstr>Местоположение земельного участка, на котором планируется реализация инвестиционного проекта</vt:lpstr>
      <vt:lpstr>Сведения о земельном участке, на котором планируется реализация инвестиционного проекта</vt:lpstr>
      <vt:lpstr>Сведения об объектах обеспечивающей инфраструктуры на участке и прилегающих территориях к земельному участку, на котором планируется реализация инвестиционного проекта</vt:lpstr>
      <vt:lpstr>Сведения об объектах туристской инфраструктуры на участке и прилегающих территориях к земельному участку, на котором планируется реализация инвестиционного проекта</vt:lpstr>
      <vt:lpstr>Сведения о связи инвестиционного проекта с утвержденным автомобильным туристским маршрутом по территории Астраханской области</vt:lpstr>
      <vt:lpstr>Сведения о размещении инвестиционного проекта на территории особо охраняемой природной территории</vt:lpstr>
      <vt:lpstr>Сведения о размещении инвестиционного проекта в месте бытования народного художественного промысла</vt:lpstr>
      <vt:lpstr>Сведения об опыте заявителя о ранее реализованных проектах по созданию модульных некапитальных средств размещения</vt:lpstr>
      <vt:lpstr>Размер потребности в субсидии и другие финансово- экономические параметры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Копия Концепция</dc:title>
  <dc:creator>balakhontseva.a</dc:creator>
  <cp:lastModifiedBy>Шафикова Лейсан Рашитовна</cp:lastModifiedBy>
  <cp:revision>9</cp:revision>
  <dcterms:created xsi:type="dcterms:W3CDTF">2025-01-13T07:23:08Z</dcterms:created>
  <dcterms:modified xsi:type="dcterms:W3CDTF">2025-01-13T09:43:01Z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2025-01-13T00:00:00Z</vt:filetime>
  </property>
  <property fmtid="{D5CDD505-2E9C-101B-9397-08002B2CF9AE}" pid="3" name="Creator">
    <vt:lpwstr>Impress</vt:lpwstr>
  </property>
  <property fmtid="{D5CDD505-2E9C-101B-9397-08002B2CF9AE}" pid="4" name="Producer">
    <vt:lpwstr>LibreOffice 24.2</vt:lpwstr>
  </property>
  <property fmtid="{D5CDD505-2E9C-101B-9397-08002B2CF9AE}" pid="5" name="LastSaved">
    <vt:filetime>2025-01-13T00:00:00Z</vt:filetime>
  </property>
</Properties>
</file>