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jpg" ContentType="image/jpe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20"/>
  </p:notesMasterIdLst>
  <p:sldIdLst>
    <p:sldId id="257" r:id="rId2"/>
    <p:sldId id="258" r:id="rId3"/>
    <p:sldId id="274" r:id="rId4"/>
    <p:sldId id="275" r:id="rId5"/>
    <p:sldId id="276" r:id="rId6"/>
    <p:sldId id="277" r:id="rId7"/>
    <p:sldId id="278" r:id="rId8"/>
    <p:sldId id="259" r:id="rId9"/>
    <p:sldId id="260" r:id="rId10"/>
    <p:sldId id="264" r:id="rId11"/>
    <p:sldId id="261" r:id="rId12"/>
    <p:sldId id="262" r:id="rId13"/>
    <p:sldId id="263" r:id="rId14"/>
    <p:sldId id="272" r:id="rId15"/>
    <p:sldId id="265" r:id="rId16"/>
    <p:sldId id="266" r:id="rId17"/>
    <p:sldId id="279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8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1;&#1077;&#1079;&#1086;&#1087;&#1072;&#1089;&#1085;&#1099;&#1081;%20&#1075;&#1086;&#1088;&#1086;&#1076;\&#1074;&#1080;&#1076;&#1077;&#1086;\&#1050;&#1085;&#1080;&#1075;&#1072;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1;&#1077;&#1079;&#1086;&#1087;&#1072;&#1089;&#1085;&#1099;&#1081;%20&#1075;&#1086;&#1088;&#1086;&#1076;\&#1074;&#1080;&#1076;&#1077;&#1086;\&#1050;&#1085;&#1080;&#1075;&#1072;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 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1402</c:v>
                </c:pt>
                <c:pt idx="1">
                  <c:v>3361</c:v>
                </c:pt>
                <c:pt idx="2">
                  <c:v>4132</c:v>
                </c:pt>
                <c:pt idx="3">
                  <c:v>3947</c:v>
                </c:pt>
                <c:pt idx="4">
                  <c:v>2734</c:v>
                </c:pt>
                <c:pt idx="5">
                  <c:v>3027</c:v>
                </c:pt>
                <c:pt idx="6">
                  <c:v>2804</c:v>
                </c:pt>
                <c:pt idx="7">
                  <c:v>3635</c:v>
                </c:pt>
                <c:pt idx="8">
                  <c:v>2963</c:v>
                </c:pt>
                <c:pt idx="9">
                  <c:v>3080</c:v>
                </c:pt>
                <c:pt idx="10">
                  <c:v>2623</c:v>
                </c:pt>
                <c:pt idx="11">
                  <c:v>3295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dLbls>
            <c:showVal val="1"/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 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Лист1!$C$2:$C$13</c:f>
              <c:numCache>
                <c:formatCode>0</c:formatCode>
                <c:ptCount val="12"/>
                <c:pt idx="0">
                  <c:v>2769</c:v>
                </c:pt>
                <c:pt idx="1">
                  <c:v>2408</c:v>
                </c:pt>
                <c:pt idx="2">
                  <c:v>2509</c:v>
                </c:pt>
                <c:pt idx="3">
                  <c:v>3907</c:v>
                </c:pt>
                <c:pt idx="4">
                  <c:v>4745</c:v>
                </c:pt>
                <c:pt idx="5">
                  <c:v>4079</c:v>
                </c:pt>
                <c:pt idx="6">
                  <c:v>4335</c:v>
                </c:pt>
                <c:pt idx="7">
                  <c:v>3572</c:v>
                </c:pt>
                <c:pt idx="8">
                  <c:v>3548</c:v>
                </c:pt>
                <c:pt idx="9">
                  <c:v>4237</c:v>
                </c:pt>
                <c:pt idx="10">
                  <c:v>4134</c:v>
                </c:pt>
                <c:pt idx="11">
                  <c:v>3886</c:v>
                </c:pt>
              </c:numCache>
            </c:numRef>
          </c:val>
        </c:ser>
        <c:dLbls/>
        <c:shape val="cylinder"/>
        <c:axId val="142613120"/>
        <c:axId val="142623104"/>
        <c:axId val="0"/>
      </c:bar3DChart>
      <c:catAx>
        <c:axId val="142613120"/>
        <c:scaling>
          <c:orientation val="minMax"/>
        </c:scaling>
        <c:axPos val="b"/>
        <c:numFmt formatCode="General" sourceLinked="1"/>
        <c:tickLblPos val="nextTo"/>
        <c:crossAx val="142623104"/>
        <c:crosses val="autoZero"/>
        <c:auto val="1"/>
        <c:lblAlgn val="ctr"/>
        <c:lblOffset val="100"/>
      </c:catAx>
      <c:valAx>
        <c:axId val="142623104"/>
        <c:scaling>
          <c:orientation val="minMax"/>
        </c:scaling>
        <c:delete val="1"/>
        <c:axPos val="l"/>
        <c:majorGridlines/>
        <c:numFmt formatCode="0" sourceLinked="1"/>
        <c:tickLblPos val="nextTo"/>
        <c:crossAx val="14261312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Сопровождение массовых </a:t>
                    </a:r>
                    <a:r>
                      <a:rPr lang="ru-RU"/>
                      <a:t>мероприятий  </a:t>
                    </a:r>
                    <a:r>
                      <a:rPr lang="ru-RU" smtClean="0"/>
                      <a:t>350</a:t>
                    </a:r>
                    <a:endParaRPr lang="ru-RU"/>
                  </a:p>
                </c:rich>
              </c:tx>
              <c:showVal val="1"/>
              <c:showCatName val="1"/>
              <c:separator> </c:separator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Выдача </a:t>
                    </a:r>
                    <a:r>
                      <a:rPr lang="ru-RU"/>
                      <a:t>видеоматериала </a:t>
                    </a:r>
                    <a:r>
                      <a:rPr lang="ru-RU" smtClean="0"/>
                      <a:t>867</a:t>
                    </a:r>
                    <a:endParaRPr lang="ru-RU" dirty="0"/>
                  </a:p>
                </c:rich>
              </c:tx>
              <c:showVal val="1"/>
              <c:showCatName val="1"/>
              <c:separator> </c:separator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Работа по ориентировке (просмотр</a:t>
                    </a:r>
                    <a:r>
                      <a:rPr lang="ru-RU"/>
                      <a:t>) </a:t>
                    </a:r>
                    <a:r>
                      <a:rPr lang="ru-RU" smtClean="0"/>
                      <a:t>335</a:t>
                    </a:r>
                    <a:endParaRPr lang="ru-RU"/>
                  </a:p>
                </c:rich>
              </c:tx>
              <c:showVal val="1"/>
              <c:showCatName val="1"/>
              <c:separator> </c:separator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Подозрительные предметы, </a:t>
                    </a:r>
                    <a:r>
                      <a:rPr lang="ru-RU"/>
                      <a:t>авто </a:t>
                    </a:r>
                    <a:r>
                      <a:rPr lang="ru-RU" smtClean="0"/>
                      <a:t>11</a:t>
                    </a:r>
                    <a:endParaRPr lang="ru-RU" dirty="0"/>
                  </a:p>
                </c:rich>
              </c:tx>
              <c:showVal val="1"/>
              <c:showCatName val="1"/>
              <c:separator> </c:separator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Другое (попрошайки, течи, купание в фонтане, в </a:t>
                    </a:r>
                    <a:r>
                      <a:rPr lang="ru-RU" dirty="0" err="1"/>
                      <a:t>неотв.д</a:t>
                    </a:r>
                    <a:r>
                      <a:rPr lang="ru-RU" dirty="0"/>
                      <a:t>/куп. </a:t>
                    </a:r>
                    <a:r>
                      <a:rPr lang="ru-RU"/>
                      <a:t>местах</a:t>
                    </a:r>
                    <a:r>
                      <a:rPr lang="ru-RU"/>
                      <a:t>… </a:t>
                    </a:r>
                    <a:r>
                      <a:rPr lang="ru-RU" smtClean="0"/>
                      <a:t>416</a:t>
                    </a:r>
                    <a:endParaRPr lang="ru-RU"/>
                  </a:p>
                </c:rich>
              </c:tx>
              <c:showVal val="1"/>
              <c:showCatName val="1"/>
              <c:separator> </c:separator>
            </c:dLbl>
            <c:showVal val="1"/>
            <c:showCatName val="1"/>
            <c:separator> </c:separator>
            <c:showLeaderLines val="1"/>
          </c:dLbls>
          <c:cat>
            <c:strRef>
              <c:f>Лист3!$B$10:$B$15</c:f>
              <c:strCache>
                <c:ptCount val="6"/>
                <c:pt idx="0">
                  <c:v>Сопровождение массовых мероприятий </c:v>
                </c:pt>
                <c:pt idx="1">
                  <c:v>Выдача видеоматериала</c:v>
                </c:pt>
                <c:pt idx="2">
                  <c:v>Работа по ориентировке (просмотр)</c:v>
                </c:pt>
                <c:pt idx="3">
                  <c:v>Скопление подозрительных людей (подозрит. гражданин)</c:v>
                </c:pt>
                <c:pt idx="4">
                  <c:v>Подозрительные предметы, авто</c:v>
                </c:pt>
                <c:pt idx="5">
                  <c:v>Другое (попрошайки, течи, купание в фонтане, в неотв.д/куп. местах…</c:v>
                </c:pt>
              </c:strCache>
            </c:strRef>
          </c:cat>
          <c:val>
            <c:numRef>
              <c:f>Лист3!$C$10:$C$15</c:f>
              <c:numCache>
                <c:formatCode>General</c:formatCode>
                <c:ptCount val="6"/>
                <c:pt idx="0">
                  <c:v>328</c:v>
                </c:pt>
                <c:pt idx="1">
                  <c:v>801</c:v>
                </c:pt>
                <c:pt idx="2">
                  <c:v>298</c:v>
                </c:pt>
                <c:pt idx="3">
                  <c:v>60</c:v>
                </c:pt>
                <c:pt idx="4">
                  <c:v>8</c:v>
                </c:pt>
                <c:pt idx="5">
                  <c:v>409</c:v>
                </c:pt>
              </c:numCache>
            </c:numRef>
          </c:val>
        </c:ser>
        <c:dLbls/>
      </c:pie3D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Нарушение ПДД</a:t>
                    </a:r>
                    <a:r>
                      <a:rPr lang="ru-RU"/>
                      <a:t>; </a:t>
                    </a:r>
                    <a:r>
                      <a:rPr lang="ru-RU" smtClean="0"/>
                      <a:t>200</a:t>
                    </a:r>
                    <a:endParaRPr lang="ru-RU"/>
                  </a:p>
                </c:rich>
              </c:tx>
              <c:showVal val="1"/>
              <c:showCatNam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Драки (в т.ч. </a:t>
                    </a:r>
                    <a:r>
                      <a:rPr lang="ru-RU"/>
                      <a:t>хулиганство</a:t>
                    </a:r>
                    <a:r>
                      <a:rPr lang="ru-RU"/>
                      <a:t>); </a:t>
                    </a:r>
                    <a:r>
                      <a:rPr lang="ru-RU" smtClean="0"/>
                      <a:t>94</a:t>
                    </a:r>
                    <a:endParaRPr lang="ru-RU"/>
                  </a:p>
                </c:rich>
              </c:tx>
              <c:showVal val="1"/>
              <c:showCatName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Распитие спиртных напитков </a:t>
                    </a:r>
                    <a:r>
                      <a:rPr lang="ru-RU"/>
                      <a:t>; </a:t>
                    </a:r>
                    <a:r>
                      <a:rPr lang="ru-RU" smtClean="0"/>
                      <a:t>717</a:t>
                    </a:r>
                    <a:endParaRPr lang="ru-RU" dirty="0"/>
                  </a:p>
                </c:rich>
              </c:tx>
              <c:showVal val="1"/>
              <c:showCatName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/>
                      <a:t>Несанкционированная торговля</a:t>
                    </a:r>
                    <a:r>
                      <a:rPr lang="ru-RU"/>
                      <a:t>; </a:t>
                    </a:r>
                    <a:r>
                      <a:rPr lang="ru-RU" smtClean="0"/>
                      <a:t>536</a:t>
                    </a:r>
                    <a:endParaRPr lang="ru-RU"/>
                  </a:p>
                </c:rich>
              </c:tx>
              <c:showVal val="1"/>
              <c:showCatName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Другое (в т.ч. вандализм, </a:t>
                    </a:r>
                    <a:r>
                      <a:rPr lang="ru-RU" dirty="0" err="1"/>
                      <a:t>незак</a:t>
                    </a:r>
                    <a:r>
                      <a:rPr lang="ru-RU" dirty="0"/>
                      <a:t>. вылов рыбы, вскрытие тротуарной плитки неизвестными лицами, </a:t>
                    </a:r>
                    <a:r>
                      <a:rPr lang="ru-RU" dirty="0" err="1"/>
                      <a:t>несанкц</a:t>
                    </a:r>
                    <a:r>
                      <a:rPr lang="ru-RU" dirty="0"/>
                      <a:t>. </a:t>
                    </a:r>
                    <a:r>
                      <a:rPr lang="ru-RU"/>
                      <a:t>митинги, пикеты, употребление наркотиков</a:t>
                    </a:r>
                    <a:r>
                      <a:rPr lang="ru-RU"/>
                      <a:t>…); </a:t>
                    </a:r>
                    <a:r>
                      <a:rPr lang="ru-RU" smtClean="0"/>
                      <a:t>126</a:t>
                    </a:r>
                    <a:endParaRPr lang="ru-RU"/>
                  </a:p>
                </c:rich>
              </c:tx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Лист3!$B$4:$B$9</c:f>
              <c:strCache>
                <c:ptCount val="6"/>
                <c:pt idx="0">
                  <c:v>Нарушение ПДД</c:v>
                </c:pt>
                <c:pt idx="1">
                  <c:v>Драки (в т.ч. хулиганство)</c:v>
                </c:pt>
                <c:pt idx="2">
                  <c:v>Кражи</c:v>
                </c:pt>
                <c:pt idx="3">
                  <c:v>Распитие спиртных напитков </c:v>
                </c:pt>
                <c:pt idx="4">
                  <c:v>Несанкционированная торговля</c:v>
                </c:pt>
                <c:pt idx="5">
                  <c:v>Другое (в т.ч. вандализм, незак. вылов рыбы, вскрытие тротуарной плитки неизвестными лицами, несанкц. митинги, пикеты, употребление наркотиков…)</c:v>
                </c:pt>
              </c:strCache>
            </c:strRef>
          </c:cat>
          <c:val>
            <c:numRef>
              <c:f>Лист3!$C$4:$C$9</c:f>
              <c:numCache>
                <c:formatCode>General</c:formatCode>
                <c:ptCount val="6"/>
                <c:pt idx="0">
                  <c:v>152</c:v>
                </c:pt>
                <c:pt idx="1">
                  <c:v>85</c:v>
                </c:pt>
                <c:pt idx="2">
                  <c:v>6</c:v>
                </c:pt>
                <c:pt idx="3">
                  <c:v>692</c:v>
                </c:pt>
                <c:pt idx="4">
                  <c:v>460</c:v>
                </c:pt>
                <c:pt idx="5">
                  <c:v>84</c:v>
                </c:pt>
              </c:numCache>
            </c:numRef>
          </c:val>
        </c:ser>
        <c:dLbls/>
      </c:pie3DChart>
    </c:plotArea>
    <c:plotVisOnly val="1"/>
    <c:dispBlanksAs val="zero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1.jpeg"/><Relationship Id="rId1" Type="http://schemas.openxmlformats.org/officeDocument/2006/relationships/image" Target="../media/image231.jpeg"/><Relationship Id="rId4" Type="http://schemas.openxmlformats.org/officeDocument/2006/relationships/image" Target="../media/image2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10434-791E-4681-83EF-6BF9BC334CF8}" type="doc">
      <dgm:prSet loTypeId="urn:microsoft.com/office/officeart/2008/layout/PictureStrips" loCatId="picture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EB18C3E-2D5F-4512-B32C-64C4126E4E73}">
      <dgm:prSet/>
      <dgm:spPr/>
      <dgm:t>
        <a:bodyPr/>
        <a:lstStyle/>
        <a:p>
          <a:pPr rtl="0"/>
          <a:r>
            <a:rPr lang="ru-RU" b="1" dirty="0" smtClean="0">
              <a:latin typeface="Cambria" panose="02040503050406030204" pitchFamily="18" charset="0"/>
            </a:rPr>
            <a:t>Заключены соглашения по оповещению по радиоканалам</a:t>
          </a:r>
        </a:p>
        <a:p>
          <a:pPr rtl="0"/>
          <a:r>
            <a:rPr lang="ru-RU" b="0" i="0" dirty="0" smtClean="0"/>
            <a:t>«Астрахань FM» </a:t>
          </a:r>
        </a:p>
        <a:p>
          <a:pPr rtl="0"/>
          <a:r>
            <a:rPr lang="ru-RU" b="0" i="0" dirty="0" smtClean="0"/>
            <a:t>«Дорожное радио»</a:t>
          </a:r>
        </a:p>
        <a:p>
          <a:pPr rtl="0"/>
          <a:r>
            <a:rPr lang="ru-RU" b="0" i="0" dirty="0" smtClean="0"/>
            <a:t>«Южная волна»</a:t>
          </a:r>
          <a:endParaRPr lang="ru-RU" dirty="0">
            <a:latin typeface="Cambria" panose="02040503050406030204" pitchFamily="18" charset="0"/>
          </a:endParaRPr>
        </a:p>
      </dgm:t>
    </dgm:pt>
    <dgm:pt modelId="{A720084D-61D4-4A56-9468-2395E220B619}" type="parTrans" cxnId="{E0962BC6-3916-4EF3-BE41-09482563920B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86983815-EFA1-46E8-ACF4-1C28A6BCAE8C}" type="sibTrans" cxnId="{E0962BC6-3916-4EF3-BE41-09482563920B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009DE0C5-36FE-4680-A629-383816DAD129}">
      <dgm:prSet/>
      <dgm:spPr/>
      <dgm:t>
        <a:bodyPr/>
        <a:lstStyle/>
        <a:p>
          <a:pPr rtl="0"/>
          <a:r>
            <a:rPr lang="ru-RU" b="1" dirty="0" smtClean="0">
              <a:latin typeface="Cambria" panose="02040503050406030204" pitchFamily="18" charset="0"/>
            </a:rPr>
            <a:t>УПРАВЛЕНИЕ ДИСПЕТЧЕРОМ ЕДДС СИСТЕМОЙ ОПОВЕЩЕНИЯ УСТАНОВЛЕННОЙ НА ХОО</a:t>
          </a:r>
        </a:p>
        <a:p>
          <a:pPr rtl="0"/>
          <a:r>
            <a:rPr lang="ru-RU" b="1" dirty="0" smtClean="0">
              <a:latin typeface="Cambria" panose="02040503050406030204" pitchFamily="18" charset="0"/>
            </a:rPr>
            <a:t>(КСЭОН)</a:t>
          </a:r>
          <a:endParaRPr lang="ru-RU" dirty="0">
            <a:latin typeface="Cambria" panose="02040503050406030204" pitchFamily="18" charset="0"/>
          </a:endParaRPr>
        </a:p>
      </dgm:t>
    </dgm:pt>
    <dgm:pt modelId="{3122656A-92AD-4BBF-B3A7-0ED8D9F4BF6F}" type="parTrans" cxnId="{AAA1EEFC-1A6A-4862-95EE-81E696E26917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A2958B0A-9E9F-48E9-8A38-460AA669FE32}" type="sibTrans" cxnId="{AAA1EEFC-1A6A-4862-95EE-81E696E26917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596F9A74-9314-4C8D-8A07-C22C11D8D7A3}">
      <dgm:prSet/>
      <dgm:spPr/>
      <dgm:t>
        <a:bodyPr/>
        <a:lstStyle/>
        <a:p>
          <a:pPr rtl="0"/>
          <a:r>
            <a:rPr lang="ru-RU" b="1" smtClean="0">
              <a:latin typeface="Cambria" panose="02040503050406030204" pitchFamily="18" charset="0"/>
            </a:rPr>
            <a:t>РЕАЛИЗАЦИЯ СЕГМЕНТА ОПОВЕЩЕНИЯ НАСЕЛЕНИЯ ЧЕРЕЗ ДОМОФОННУЮ СЕТЬ </a:t>
          </a:r>
          <a:endParaRPr lang="ru-RU">
            <a:latin typeface="Cambria" panose="02040503050406030204" pitchFamily="18" charset="0"/>
          </a:endParaRPr>
        </a:p>
      </dgm:t>
    </dgm:pt>
    <dgm:pt modelId="{E8CBE05A-8375-4278-8B8D-B9D5D6930655}" type="parTrans" cxnId="{3B5E49CE-B0B3-4E68-B543-57E223041E55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BCAF13B8-56E1-4E28-91AC-3DB1424EDA8B}" type="sibTrans" cxnId="{3B5E49CE-B0B3-4E68-B543-57E223041E55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BD5E8DBB-50CB-4CEC-9AF3-B5D4863E1997}">
      <dgm:prSet/>
      <dgm:spPr/>
      <dgm:t>
        <a:bodyPr/>
        <a:lstStyle/>
        <a:p>
          <a:pPr rtl="0"/>
          <a:r>
            <a:rPr lang="ru-RU" b="1" dirty="0" smtClean="0">
              <a:latin typeface="Cambria" panose="02040503050406030204" pitchFamily="18" charset="0"/>
            </a:rPr>
            <a:t>Заключены соглашения по оповещению по телеканалам</a:t>
          </a:r>
        </a:p>
        <a:p>
          <a:pPr rtl="0"/>
          <a:r>
            <a:rPr lang="ru-RU" b="0" i="0" dirty="0" smtClean="0"/>
            <a:t>«</a:t>
          </a:r>
          <a:r>
            <a:rPr lang="en-US" b="0" i="0" dirty="0" smtClean="0"/>
            <a:t>Astrakhan.ru live»</a:t>
          </a:r>
          <a:r>
            <a:rPr lang="ru-RU" b="0" i="0" dirty="0" smtClean="0"/>
            <a:t> (с использованием бегущей строки);</a:t>
          </a:r>
        </a:p>
        <a:p>
          <a:pPr rtl="0"/>
          <a:r>
            <a:rPr lang="ru-RU" dirty="0" smtClean="0">
              <a:latin typeface="Cambria" panose="02040503050406030204" pitchFamily="18" charset="0"/>
            </a:rPr>
            <a:t>Кабельного канала </a:t>
          </a:r>
          <a:r>
            <a:rPr lang="ru-RU" b="0" i="0" dirty="0" smtClean="0"/>
            <a:t>«</a:t>
          </a:r>
          <a:r>
            <a:rPr lang="ru-RU" b="0" i="0" dirty="0" err="1" smtClean="0"/>
            <a:t>ТелПлюс</a:t>
          </a:r>
          <a:r>
            <a:rPr lang="ru-RU" b="0" i="0" dirty="0" smtClean="0"/>
            <a:t>»</a:t>
          </a:r>
          <a:endParaRPr lang="ru-RU" dirty="0">
            <a:latin typeface="Cambria" panose="02040503050406030204" pitchFamily="18" charset="0"/>
          </a:endParaRPr>
        </a:p>
      </dgm:t>
    </dgm:pt>
    <dgm:pt modelId="{513A9597-A5A8-4175-BA47-8DBB3B4873BE}" type="parTrans" cxnId="{CC701AA6-AC7E-4366-BD3B-7F474C31AD50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8C361209-7059-453E-8853-0DE816A767C8}" type="sibTrans" cxnId="{CC701AA6-AC7E-4366-BD3B-7F474C31AD50}">
      <dgm:prSet/>
      <dgm:spPr/>
      <dgm:t>
        <a:bodyPr/>
        <a:lstStyle/>
        <a:p>
          <a:endParaRPr lang="ru-RU">
            <a:solidFill>
              <a:schemeClr val="tx1">
                <a:lumMod val="85000"/>
                <a:lumOff val="15000"/>
              </a:schemeClr>
            </a:solidFill>
            <a:latin typeface="Cambria" panose="02040503050406030204" pitchFamily="18" charset="0"/>
          </a:endParaRPr>
        </a:p>
      </dgm:t>
    </dgm:pt>
    <dgm:pt modelId="{E3D7B3DA-FDEC-4CB7-838F-DBB3E53EC216}" type="pres">
      <dgm:prSet presAssocID="{5A010434-791E-4681-83EF-6BF9BC334CF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107690-5D24-469A-89F0-647F2E3CCC22}" type="pres">
      <dgm:prSet presAssocID="{0EB18C3E-2D5F-4512-B32C-64C4126E4E73}" presName="composite" presStyleCnt="0"/>
      <dgm:spPr/>
    </dgm:pt>
    <dgm:pt modelId="{0CD00F14-8B07-4AA5-8726-433D9B175906}" type="pres">
      <dgm:prSet presAssocID="{0EB18C3E-2D5F-4512-B32C-64C4126E4E73}" presName="rect1" presStyleLbl="trAlignAcc1" presStyleIdx="0" presStyleCnt="4" custLinFactNeighborX="-56" custLinFactNeighborY="-56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3E0E2-D259-4CC3-AEFD-9D1DC2704800}" type="pres">
      <dgm:prSet presAssocID="{0EB18C3E-2D5F-4512-B32C-64C4126E4E73}" presName="rect2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7000" r="-57000"/>
          </a:stretch>
        </a:blipFill>
      </dgm:spPr>
      <dgm:t>
        <a:bodyPr/>
        <a:lstStyle/>
        <a:p>
          <a:endParaRPr lang="ru-RU"/>
        </a:p>
      </dgm:t>
    </dgm:pt>
    <dgm:pt modelId="{BB5E09DE-935C-4E70-BFCD-334FDF1FFB73}" type="pres">
      <dgm:prSet presAssocID="{86983815-EFA1-46E8-ACF4-1C28A6BCAE8C}" presName="sibTrans" presStyleCnt="0"/>
      <dgm:spPr/>
    </dgm:pt>
    <dgm:pt modelId="{52E8E920-F60A-42EE-92F5-AA8BE9F07979}" type="pres">
      <dgm:prSet presAssocID="{009DE0C5-36FE-4680-A629-383816DAD129}" presName="composite" presStyleCnt="0"/>
      <dgm:spPr/>
    </dgm:pt>
    <dgm:pt modelId="{A7231D7F-1F9A-4E9B-8ACB-4F075D6E194D}" type="pres">
      <dgm:prSet presAssocID="{009DE0C5-36FE-4680-A629-383816DAD129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496FF-2253-4238-8704-973149F2E621}" type="pres">
      <dgm:prSet presAssocID="{009DE0C5-36FE-4680-A629-383816DAD129}" presName="rect2" presStyleLbl="fgImgPlace1" presStyleIdx="1" presStyleCnt="4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97" t="-296" r="-59469" b="-296"/>
          </a:stretch>
        </a:blipFill>
      </dgm:spPr>
      <dgm:t>
        <a:bodyPr/>
        <a:lstStyle/>
        <a:p>
          <a:endParaRPr lang="ru-RU"/>
        </a:p>
      </dgm:t>
    </dgm:pt>
    <dgm:pt modelId="{9826E59E-608E-49C9-9B32-82CECDC2CCF8}" type="pres">
      <dgm:prSet presAssocID="{A2958B0A-9E9F-48E9-8A38-460AA669FE32}" presName="sibTrans" presStyleCnt="0"/>
      <dgm:spPr/>
    </dgm:pt>
    <dgm:pt modelId="{C613C070-4016-47F6-865E-6D01EF76AD62}" type="pres">
      <dgm:prSet presAssocID="{596F9A74-9314-4C8D-8A07-C22C11D8D7A3}" presName="composite" presStyleCnt="0"/>
      <dgm:spPr/>
    </dgm:pt>
    <dgm:pt modelId="{745DBF5C-EA46-45AA-89E7-4AD529396EBD}" type="pres">
      <dgm:prSet presAssocID="{596F9A74-9314-4C8D-8A07-C22C11D8D7A3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3F5935-7835-4E87-B45D-1CFB1297F277}" type="pres">
      <dgm:prSet presAssocID="{596F9A74-9314-4C8D-8A07-C22C11D8D7A3}" presName="rect2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6000" b="-6000"/>
          </a:stretch>
        </a:blipFill>
      </dgm:spPr>
    </dgm:pt>
    <dgm:pt modelId="{9A13BE1A-E133-4470-97EB-E39C883871AF}" type="pres">
      <dgm:prSet presAssocID="{BCAF13B8-56E1-4E28-91AC-3DB1424EDA8B}" presName="sibTrans" presStyleCnt="0"/>
      <dgm:spPr/>
    </dgm:pt>
    <dgm:pt modelId="{D8A305AF-3B74-49D4-BE83-4CF119CAFBA9}" type="pres">
      <dgm:prSet presAssocID="{BD5E8DBB-50CB-4CEC-9AF3-B5D4863E1997}" presName="composite" presStyleCnt="0"/>
      <dgm:spPr/>
    </dgm:pt>
    <dgm:pt modelId="{B2F91393-0298-48BE-B12D-DCBE6513AD86}" type="pres">
      <dgm:prSet presAssocID="{BD5E8DBB-50CB-4CEC-9AF3-B5D4863E1997}" presName="rect1" presStyleLbl="trAlignAcc1" presStyleIdx="3" presStyleCnt="4" custLinFactNeighborX="1553" custLinFactNeighborY="-72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C4372-9C48-4938-89D7-FA2537B8D198}" type="pres">
      <dgm:prSet presAssocID="{BD5E8DBB-50CB-4CEC-9AF3-B5D4863E1997}" presName="rect2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5000" r="-55000"/>
          </a:stretch>
        </a:blipFill>
      </dgm:spPr>
      <dgm:t>
        <a:bodyPr/>
        <a:lstStyle/>
        <a:p>
          <a:endParaRPr lang="ru-RU"/>
        </a:p>
      </dgm:t>
    </dgm:pt>
  </dgm:ptLst>
  <dgm:cxnLst>
    <dgm:cxn modelId="{B95D08D9-F8CC-4B8A-89C7-53FCBA12E080}" type="presOf" srcId="{0EB18C3E-2D5F-4512-B32C-64C4126E4E73}" destId="{0CD00F14-8B07-4AA5-8726-433D9B175906}" srcOrd="0" destOrd="0" presId="urn:microsoft.com/office/officeart/2008/layout/PictureStrips"/>
    <dgm:cxn modelId="{C840551B-6DFF-4340-A93F-223C3A9B0683}" type="presOf" srcId="{596F9A74-9314-4C8D-8A07-C22C11D8D7A3}" destId="{745DBF5C-EA46-45AA-89E7-4AD529396EBD}" srcOrd="0" destOrd="0" presId="urn:microsoft.com/office/officeart/2008/layout/PictureStrips"/>
    <dgm:cxn modelId="{CBDF8170-1D53-4942-93C9-6A762B39ACF6}" type="presOf" srcId="{5A010434-791E-4681-83EF-6BF9BC334CF8}" destId="{E3D7B3DA-FDEC-4CB7-838F-DBB3E53EC216}" srcOrd="0" destOrd="0" presId="urn:microsoft.com/office/officeart/2008/layout/PictureStrips"/>
    <dgm:cxn modelId="{3B5E49CE-B0B3-4E68-B543-57E223041E55}" srcId="{5A010434-791E-4681-83EF-6BF9BC334CF8}" destId="{596F9A74-9314-4C8D-8A07-C22C11D8D7A3}" srcOrd="2" destOrd="0" parTransId="{E8CBE05A-8375-4278-8B8D-B9D5D6930655}" sibTransId="{BCAF13B8-56E1-4E28-91AC-3DB1424EDA8B}"/>
    <dgm:cxn modelId="{66E5DBC6-4E9A-4405-8A20-49D91A77806E}" type="presOf" srcId="{009DE0C5-36FE-4680-A629-383816DAD129}" destId="{A7231D7F-1F9A-4E9B-8ACB-4F075D6E194D}" srcOrd="0" destOrd="0" presId="urn:microsoft.com/office/officeart/2008/layout/PictureStrips"/>
    <dgm:cxn modelId="{AAA1EEFC-1A6A-4862-95EE-81E696E26917}" srcId="{5A010434-791E-4681-83EF-6BF9BC334CF8}" destId="{009DE0C5-36FE-4680-A629-383816DAD129}" srcOrd="1" destOrd="0" parTransId="{3122656A-92AD-4BBF-B3A7-0ED8D9F4BF6F}" sibTransId="{A2958B0A-9E9F-48E9-8A38-460AA669FE32}"/>
    <dgm:cxn modelId="{EA3AEF79-FB37-4559-AE49-E4B353CDDC64}" type="presOf" srcId="{BD5E8DBB-50CB-4CEC-9AF3-B5D4863E1997}" destId="{B2F91393-0298-48BE-B12D-DCBE6513AD86}" srcOrd="0" destOrd="0" presId="urn:microsoft.com/office/officeart/2008/layout/PictureStrips"/>
    <dgm:cxn modelId="{E0962BC6-3916-4EF3-BE41-09482563920B}" srcId="{5A010434-791E-4681-83EF-6BF9BC334CF8}" destId="{0EB18C3E-2D5F-4512-B32C-64C4126E4E73}" srcOrd="0" destOrd="0" parTransId="{A720084D-61D4-4A56-9468-2395E220B619}" sibTransId="{86983815-EFA1-46E8-ACF4-1C28A6BCAE8C}"/>
    <dgm:cxn modelId="{CC701AA6-AC7E-4366-BD3B-7F474C31AD50}" srcId="{5A010434-791E-4681-83EF-6BF9BC334CF8}" destId="{BD5E8DBB-50CB-4CEC-9AF3-B5D4863E1997}" srcOrd="3" destOrd="0" parTransId="{513A9597-A5A8-4175-BA47-8DBB3B4873BE}" sibTransId="{8C361209-7059-453E-8853-0DE816A767C8}"/>
    <dgm:cxn modelId="{A0550A76-F7AE-4DEA-B8FA-B728B24C7AF4}" type="presParOf" srcId="{E3D7B3DA-FDEC-4CB7-838F-DBB3E53EC216}" destId="{5C107690-5D24-469A-89F0-647F2E3CCC22}" srcOrd="0" destOrd="0" presId="urn:microsoft.com/office/officeart/2008/layout/PictureStrips"/>
    <dgm:cxn modelId="{68CF2B9F-2BBE-4DD8-A1AD-E4AADB5EA162}" type="presParOf" srcId="{5C107690-5D24-469A-89F0-647F2E3CCC22}" destId="{0CD00F14-8B07-4AA5-8726-433D9B175906}" srcOrd="0" destOrd="0" presId="urn:microsoft.com/office/officeart/2008/layout/PictureStrips"/>
    <dgm:cxn modelId="{CE2184CC-63BB-4A90-8D7C-D1B98787FFE7}" type="presParOf" srcId="{5C107690-5D24-469A-89F0-647F2E3CCC22}" destId="{D6C3E0E2-D259-4CC3-AEFD-9D1DC2704800}" srcOrd="1" destOrd="0" presId="urn:microsoft.com/office/officeart/2008/layout/PictureStrips"/>
    <dgm:cxn modelId="{D031004A-72F1-4E71-976A-CEB36DF3B49E}" type="presParOf" srcId="{E3D7B3DA-FDEC-4CB7-838F-DBB3E53EC216}" destId="{BB5E09DE-935C-4E70-BFCD-334FDF1FFB73}" srcOrd="1" destOrd="0" presId="urn:microsoft.com/office/officeart/2008/layout/PictureStrips"/>
    <dgm:cxn modelId="{1E81336E-7D66-4E29-8391-6A9F53806A13}" type="presParOf" srcId="{E3D7B3DA-FDEC-4CB7-838F-DBB3E53EC216}" destId="{52E8E920-F60A-42EE-92F5-AA8BE9F07979}" srcOrd="2" destOrd="0" presId="urn:microsoft.com/office/officeart/2008/layout/PictureStrips"/>
    <dgm:cxn modelId="{13566C13-35CB-4772-ABDC-18C0BBCB83BB}" type="presParOf" srcId="{52E8E920-F60A-42EE-92F5-AA8BE9F07979}" destId="{A7231D7F-1F9A-4E9B-8ACB-4F075D6E194D}" srcOrd="0" destOrd="0" presId="urn:microsoft.com/office/officeart/2008/layout/PictureStrips"/>
    <dgm:cxn modelId="{60E4AFDF-1F64-4D55-AD8E-3AECD8826E3B}" type="presParOf" srcId="{52E8E920-F60A-42EE-92F5-AA8BE9F07979}" destId="{03A496FF-2253-4238-8704-973149F2E621}" srcOrd="1" destOrd="0" presId="urn:microsoft.com/office/officeart/2008/layout/PictureStrips"/>
    <dgm:cxn modelId="{2BF5D7E8-7A0E-4270-955B-03D338E1BEDE}" type="presParOf" srcId="{E3D7B3DA-FDEC-4CB7-838F-DBB3E53EC216}" destId="{9826E59E-608E-49C9-9B32-82CECDC2CCF8}" srcOrd="3" destOrd="0" presId="urn:microsoft.com/office/officeart/2008/layout/PictureStrips"/>
    <dgm:cxn modelId="{85AC2EC9-A30E-4547-B2AB-8E2530AC831D}" type="presParOf" srcId="{E3D7B3DA-FDEC-4CB7-838F-DBB3E53EC216}" destId="{C613C070-4016-47F6-865E-6D01EF76AD62}" srcOrd="4" destOrd="0" presId="urn:microsoft.com/office/officeart/2008/layout/PictureStrips"/>
    <dgm:cxn modelId="{FC4F3BFB-F6D4-47FC-B510-6A8DF8E3A25A}" type="presParOf" srcId="{C613C070-4016-47F6-865E-6D01EF76AD62}" destId="{745DBF5C-EA46-45AA-89E7-4AD529396EBD}" srcOrd="0" destOrd="0" presId="urn:microsoft.com/office/officeart/2008/layout/PictureStrips"/>
    <dgm:cxn modelId="{F19E7433-1518-40B3-ACD4-523112346914}" type="presParOf" srcId="{C613C070-4016-47F6-865E-6D01EF76AD62}" destId="{5F3F5935-7835-4E87-B45D-1CFB1297F277}" srcOrd="1" destOrd="0" presId="urn:microsoft.com/office/officeart/2008/layout/PictureStrips"/>
    <dgm:cxn modelId="{57082314-A33A-4DB6-BF0A-54CB1D64E982}" type="presParOf" srcId="{E3D7B3DA-FDEC-4CB7-838F-DBB3E53EC216}" destId="{9A13BE1A-E133-4470-97EB-E39C883871AF}" srcOrd="5" destOrd="0" presId="urn:microsoft.com/office/officeart/2008/layout/PictureStrips"/>
    <dgm:cxn modelId="{EC89CADC-BEC0-4850-A216-85BC6CE27E9D}" type="presParOf" srcId="{E3D7B3DA-FDEC-4CB7-838F-DBB3E53EC216}" destId="{D8A305AF-3B74-49D4-BE83-4CF119CAFBA9}" srcOrd="6" destOrd="0" presId="urn:microsoft.com/office/officeart/2008/layout/PictureStrips"/>
    <dgm:cxn modelId="{F9D168D7-FA7F-418C-97B1-21A9DEA29CCA}" type="presParOf" srcId="{D8A305AF-3B74-49D4-BE83-4CF119CAFBA9}" destId="{B2F91393-0298-48BE-B12D-DCBE6513AD86}" srcOrd="0" destOrd="0" presId="urn:microsoft.com/office/officeart/2008/layout/PictureStrips"/>
    <dgm:cxn modelId="{5DF5BCD6-02C7-4958-9737-B932CCC12D38}" type="presParOf" srcId="{D8A305AF-3B74-49D4-BE83-4CF119CAFBA9}" destId="{94AC4372-9C48-4938-89D7-FA2537B8D19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00F14-8B07-4AA5-8726-433D9B175906}">
      <dsp:nvSpPr>
        <dsp:cNvPr id="0" name=""/>
        <dsp:cNvSpPr/>
      </dsp:nvSpPr>
      <dsp:spPr>
        <a:xfrm>
          <a:off x="173853" y="1073462"/>
          <a:ext cx="4142671" cy="129458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865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Cambria" panose="02040503050406030204" pitchFamily="18" charset="0"/>
            </a:rPr>
            <a:t>Заключены соглашения по оповещению по радиоканалам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dirty="0" smtClean="0"/>
            <a:t>«Астрахань FM» 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dirty="0" smtClean="0"/>
            <a:t>«Дорожное радио»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dirty="0" smtClean="0"/>
            <a:t>«Южная волна»</a:t>
          </a:r>
          <a:endParaRPr lang="ru-RU" sz="1300" kern="1200" dirty="0">
            <a:latin typeface="Cambria" panose="02040503050406030204" pitchFamily="18" charset="0"/>
          </a:endParaRPr>
        </a:p>
      </dsp:txBody>
      <dsp:txXfrm>
        <a:off x="173853" y="1073462"/>
        <a:ext cx="4142671" cy="1294584"/>
      </dsp:txXfrm>
    </dsp:sp>
    <dsp:sp modelId="{D6C3E0E2-D259-4CC3-AEFD-9D1DC2704800}">
      <dsp:nvSpPr>
        <dsp:cNvPr id="0" name=""/>
        <dsp:cNvSpPr/>
      </dsp:nvSpPr>
      <dsp:spPr>
        <a:xfrm>
          <a:off x="3562" y="959779"/>
          <a:ext cx="906209" cy="135931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7000" r="-5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7231D7F-1F9A-4E9B-8ACB-4F075D6E194D}">
      <dsp:nvSpPr>
        <dsp:cNvPr id="0" name=""/>
        <dsp:cNvSpPr/>
      </dsp:nvSpPr>
      <dsp:spPr>
        <a:xfrm>
          <a:off x="4735875" y="1146775"/>
          <a:ext cx="4142671" cy="129458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865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Cambria" panose="02040503050406030204" pitchFamily="18" charset="0"/>
            </a:rPr>
            <a:t>УПРАВЛЕНИЕ ДИСПЕТЧЕРОМ ЕДДС СИСТЕМОЙ ОПОВЕЩЕНИЯ УСТАНОВЛЕННОЙ НА ХОО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Cambria" panose="02040503050406030204" pitchFamily="18" charset="0"/>
            </a:rPr>
            <a:t>(КСЭОН)</a:t>
          </a:r>
          <a:endParaRPr lang="ru-RU" sz="1300" kern="1200" dirty="0">
            <a:latin typeface="Cambria" panose="02040503050406030204" pitchFamily="18" charset="0"/>
          </a:endParaRPr>
        </a:p>
      </dsp:txBody>
      <dsp:txXfrm>
        <a:off x="4735875" y="1146775"/>
        <a:ext cx="4142671" cy="1294584"/>
      </dsp:txXfrm>
    </dsp:sp>
    <dsp:sp modelId="{03A496FF-2253-4238-8704-973149F2E621}">
      <dsp:nvSpPr>
        <dsp:cNvPr id="0" name=""/>
        <dsp:cNvSpPr/>
      </dsp:nvSpPr>
      <dsp:spPr>
        <a:xfrm>
          <a:off x="4563264" y="959779"/>
          <a:ext cx="906209" cy="1359313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7" t="-296" r="-59469" b="-296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45DBF5C-EA46-45AA-89E7-4AD529396EBD}">
      <dsp:nvSpPr>
        <dsp:cNvPr id="0" name=""/>
        <dsp:cNvSpPr/>
      </dsp:nvSpPr>
      <dsp:spPr>
        <a:xfrm>
          <a:off x="176173" y="2776513"/>
          <a:ext cx="4142671" cy="129458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865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latin typeface="Cambria" panose="02040503050406030204" pitchFamily="18" charset="0"/>
            </a:rPr>
            <a:t>РЕАЛИЗАЦИЯ СЕГМЕНТА ОПОВЕЩЕНИЯ НАСЕЛЕНИЯ ЧЕРЕЗ ДОМОФОННУЮ СЕТЬ </a:t>
          </a:r>
          <a:endParaRPr lang="ru-RU" sz="1300" kern="1200">
            <a:latin typeface="Cambria" panose="02040503050406030204" pitchFamily="18" charset="0"/>
          </a:endParaRPr>
        </a:p>
      </dsp:txBody>
      <dsp:txXfrm>
        <a:off x="176173" y="2776513"/>
        <a:ext cx="4142671" cy="1294584"/>
      </dsp:txXfrm>
    </dsp:sp>
    <dsp:sp modelId="{5F3F5935-7835-4E87-B45D-1CFB1297F277}">
      <dsp:nvSpPr>
        <dsp:cNvPr id="0" name=""/>
        <dsp:cNvSpPr/>
      </dsp:nvSpPr>
      <dsp:spPr>
        <a:xfrm>
          <a:off x="3562" y="2589518"/>
          <a:ext cx="906209" cy="13593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2F91393-0298-48BE-B12D-DCBE6513AD86}">
      <dsp:nvSpPr>
        <dsp:cNvPr id="0" name=""/>
        <dsp:cNvSpPr/>
      </dsp:nvSpPr>
      <dsp:spPr>
        <a:xfrm>
          <a:off x="4739437" y="2682319"/>
          <a:ext cx="4142671" cy="1294584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865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Cambria" panose="02040503050406030204" pitchFamily="18" charset="0"/>
            </a:rPr>
            <a:t>Заключены соглашения по оповещению по телеканалам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dirty="0" smtClean="0"/>
            <a:t>«</a:t>
          </a:r>
          <a:r>
            <a:rPr lang="en-US" sz="1300" b="0" i="0" kern="1200" dirty="0" smtClean="0"/>
            <a:t>Astrakhan.ru live»</a:t>
          </a:r>
          <a:r>
            <a:rPr lang="ru-RU" sz="1300" b="0" i="0" kern="1200" dirty="0" smtClean="0"/>
            <a:t> (с использованием бегущей строки);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mbria" panose="02040503050406030204" pitchFamily="18" charset="0"/>
            </a:rPr>
            <a:t>Кабельного канала </a:t>
          </a:r>
          <a:r>
            <a:rPr lang="ru-RU" sz="1300" b="0" i="0" kern="1200" dirty="0" smtClean="0"/>
            <a:t>«</a:t>
          </a:r>
          <a:r>
            <a:rPr lang="ru-RU" sz="1300" b="0" i="0" kern="1200" dirty="0" err="1" smtClean="0"/>
            <a:t>ТелПлюс</a:t>
          </a:r>
          <a:r>
            <a:rPr lang="ru-RU" sz="1300" b="0" i="0" kern="1200" dirty="0" smtClean="0"/>
            <a:t>»</a:t>
          </a:r>
          <a:endParaRPr lang="ru-RU" sz="1300" kern="1200" dirty="0">
            <a:latin typeface="Cambria" panose="02040503050406030204" pitchFamily="18" charset="0"/>
          </a:endParaRPr>
        </a:p>
      </dsp:txBody>
      <dsp:txXfrm>
        <a:off x="4739437" y="2682319"/>
        <a:ext cx="4142671" cy="1294584"/>
      </dsp:txXfrm>
    </dsp:sp>
    <dsp:sp modelId="{94AC4372-9C48-4938-89D7-FA2537B8D198}">
      <dsp:nvSpPr>
        <dsp:cNvPr id="0" name=""/>
        <dsp:cNvSpPr/>
      </dsp:nvSpPr>
      <dsp:spPr>
        <a:xfrm>
          <a:off x="4563264" y="2589518"/>
          <a:ext cx="906209" cy="135931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5000" r="-5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80C1A-0FFC-4222-A76D-FBF80FCE168F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76FAC-CF64-44F4-9426-E8D7E118E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120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913F803-8991-49E3-AD5A-550E2BEE7257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C9F4481-C19D-4339-8A21-184953017C17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9991E53-9028-4A08-9CB3-073145D38FF8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1679053B-370F-4423-8237-665F8F8AA792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C2A1-D541-4CB2-975B-8014201D8B9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86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284BE5D-C776-4020-ADF1-C4A310A53F8A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1679053B-370F-4423-8237-665F8F8AA792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284BE5D-C776-4020-ADF1-C4A310A53F8A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284BE5D-C776-4020-ADF1-C4A310A53F8A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10300" y="2733840"/>
            <a:ext cx="6107940" cy="1372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10300" y="4394160"/>
            <a:ext cx="6107940" cy="1117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8272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E8F1EB2-0C06-479A-B83E-25462DCCBBED}" type="datetimeFigureOut">
              <a:rPr lang="ru-RU" smtClean="0"/>
              <a:pPr/>
              <a:t>09.01.2019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7AEF462-C1CB-4599-9284-EC1C6757AF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467640" y="2130480"/>
            <a:ext cx="8208360" cy="14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18360" bIns="0" anchor="b"/>
          <a:lstStyle/>
          <a:p>
            <a:pPr algn="ctr"/>
            <a:r>
              <a:rPr lang="ru-RU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МБУ </a:t>
            </a:r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г. АСТРАХАНИ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</a:t>
            </a:r>
            <a:r>
              <a:rPr lang="ru-RU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АВАРИЙНО-СПАСАТЕЛЬНЫЙ ЦЕНТР</a:t>
            </a:r>
            <a:r>
              <a:rPr lang="ru-RU" sz="2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1331640" y="5373360"/>
            <a:ext cx="6400080" cy="86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18360" bIns="45000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г.Астрахань ул. Чехова 10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49755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6"/>
          <p:cNvPicPr/>
          <p:nvPr/>
        </p:nvPicPr>
        <p:blipFill>
          <a:blip r:embed="rId3"/>
          <a:srcRect l="7579" t="17889" r="2041" b="2917"/>
          <a:stretch/>
        </p:blipFill>
        <p:spPr>
          <a:xfrm>
            <a:off x="24036" y="2256300"/>
            <a:ext cx="3911490" cy="3337336"/>
          </a:xfrm>
          <a:prstGeom prst="rect">
            <a:avLst/>
          </a:prstGeom>
          <a:ln>
            <a:noFill/>
          </a:ln>
        </p:spPr>
      </p:pic>
      <p:pic>
        <p:nvPicPr>
          <p:cNvPr id="93" name="Рисунок 3"/>
          <p:cNvPicPr/>
          <p:nvPr/>
        </p:nvPicPr>
        <p:blipFill>
          <a:blip r:embed="rId4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4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Основные задачи МБУ г. Астрахани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 «Аварийно-спасательный центр»</a:t>
            </a:r>
            <a:endParaRPr lang="ru-RU" sz="2400" dirty="0" smtClean="0"/>
          </a:p>
          <a:p>
            <a:pPr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:</a:t>
            </a:r>
            <a:endParaRPr dirty="0"/>
          </a:p>
        </p:txBody>
      </p:sp>
      <p:sp>
        <p:nvSpPr>
          <p:cNvPr id="95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DF8E1CDB-71FE-46EE-86EF-1F84AD98E9EB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2</a:t>
            </a:fld>
            <a:endParaRPr/>
          </a:p>
        </p:txBody>
      </p:sp>
      <p:sp>
        <p:nvSpPr>
          <p:cNvPr id="96" name="CustomShape 3"/>
          <p:cNvSpPr/>
          <p:nvPr/>
        </p:nvSpPr>
        <p:spPr>
          <a:xfrm>
            <a:off x="-2086020" y="-15480"/>
            <a:ext cx="5914890" cy="7886520"/>
          </a:xfrm>
          <a:prstGeom prst="blockArc">
            <a:avLst>
              <a:gd name="adj1" fmla="val 18900000"/>
              <a:gd name="adj2" fmla="val 2700000"/>
              <a:gd name="adj3" fmla="val 274"/>
            </a:avLst>
          </a:prstGeom>
          <a:noFill/>
          <a:ln>
            <a:solidFill>
              <a:schemeClr val="accent5">
                <a:shade val="60000"/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CustomShape 4"/>
          <p:cNvSpPr/>
          <p:nvPr/>
        </p:nvSpPr>
        <p:spPr>
          <a:xfrm>
            <a:off x="3296700" y="1364040"/>
            <a:ext cx="5696460" cy="732240"/>
          </a:xfrm>
          <a:prstGeom prst="rect">
            <a:avLst/>
          </a:prstGeom>
          <a:gradFill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56000">
                <a:schemeClr val="accent5">
                  <a:lumMod val="75000"/>
                </a:schemeClr>
              </a:gs>
              <a:gs pos="97000">
                <a:srgbClr val="111E35"/>
              </a:gs>
            </a:gsLst>
            <a:lin ang="540000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3">
            <a:scrgbClr r="0" g="0" b="0"/>
          </a:effectRef>
          <a:fontRef idx="minor"/>
        </p:style>
        <p:txBody>
          <a:bodyPr lIns="581760" tIns="33120" rIns="33120" bIns="33120" anchor="ctr"/>
          <a:lstStyle/>
          <a:p>
            <a:pPr>
              <a:lnSpc>
                <a:spcPct val="90000"/>
              </a:lnSpc>
            </a:pPr>
            <a:r>
              <a:rPr lang="ru-RU" sz="1300" b="1" strike="noStrike" dirty="0" smtClean="0">
                <a:solidFill>
                  <a:srgbClr val="FFFFFF"/>
                </a:solidFill>
                <a:latin typeface="Cambria"/>
              </a:rPr>
              <a:t>Поисковые и аварийно-спасательные работы (за исключением работ на водных объектах)</a:t>
            </a:r>
            <a:endParaRPr dirty="0"/>
          </a:p>
        </p:txBody>
      </p:sp>
      <p:sp>
        <p:nvSpPr>
          <p:cNvPr id="98" name="CustomShape 5"/>
          <p:cNvSpPr/>
          <p:nvPr/>
        </p:nvSpPr>
        <p:spPr>
          <a:xfrm>
            <a:off x="2953260" y="1272240"/>
            <a:ext cx="686610" cy="9154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 rotWithShape="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rgbClr r="0" g="0" b="0"/>
          </a:lnRef>
          <a:fillRef idx="0">
            <a:scrgbClr r="0" g="0" b="0"/>
          </a:fillRef>
          <a:effectRef idx="2">
            <a:scrgbClr r="0" g="0" b="0"/>
          </a:effectRef>
          <a:fontRef idx="minor"/>
        </p:style>
      </p:sp>
      <p:sp>
        <p:nvSpPr>
          <p:cNvPr id="99" name="CustomShape 6"/>
          <p:cNvSpPr/>
          <p:nvPr/>
        </p:nvSpPr>
        <p:spPr>
          <a:xfrm>
            <a:off x="3669092" y="2651130"/>
            <a:ext cx="5302530" cy="732240"/>
          </a:xfrm>
          <a:prstGeom prst="rect">
            <a:avLst/>
          </a:prstGeom>
          <a:gradFill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56000">
                <a:schemeClr val="accent5">
                  <a:lumMod val="75000"/>
                </a:schemeClr>
              </a:gs>
              <a:gs pos="97000">
                <a:srgbClr val="111E35"/>
              </a:gs>
            </a:gsLst>
            <a:lin ang="540000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3">
            <a:scrgbClr r="0" g="0" b="0"/>
          </a:effectRef>
          <a:fontRef idx="minor"/>
        </p:style>
        <p:txBody>
          <a:bodyPr lIns="581760" tIns="33120" rIns="33120" bIns="33120" anchor="ctr"/>
          <a:lstStyle/>
          <a:p>
            <a:pPr>
              <a:lnSpc>
                <a:spcPct val="90000"/>
              </a:lnSpc>
            </a:pPr>
            <a:r>
              <a:rPr lang="ru-RU" sz="1300" b="1" strike="noStrike" dirty="0" smtClean="0">
                <a:solidFill>
                  <a:srgbClr val="FFFFFF"/>
                </a:solidFill>
                <a:latin typeface="Cambria"/>
              </a:rPr>
              <a:t>Обеспечение реагирования на чрезвычайные ситуации</a:t>
            </a:r>
            <a:endParaRPr dirty="0"/>
          </a:p>
        </p:txBody>
      </p:sp>
      <p:sp>
        <p:nvSpPr>
          <p:cNvPr id="100" name="CustomShape 7"/>
          <p:cNvSpPr/>
          <p:nvPr/>
        </p:nvSpPr>
        <p:spPr>
          <a:xfrm>
            <a:off x="3496791" y="2559510"/>
            <a:ext cx="686610" cy="9154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 rotWithShape="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rgbClr r="0" g="0" b="0"/>
          </a:lnRef>
          <a:fillRef idx="0">
            <a:scrgbClr r="0" g="0" b="0"/>
          </a:fillRef>
          <a:effectRef idx="2">
            <a:scrgbClr r="0" g="0" b="0"/>
          </a:effectRef>
          <a:fontRef idx="minor"/>
        </p:style>
      </p:sp>
      <p:sp>
        <p:nvSpPr>
          <p:cNvPr id="101" name="CustomShape 8"/>
          <p:cNvSpPr/>
          <p:nvPr/>
        </p:nvSpPr>
        <p:spPr>
          <a:xfrm>
            <a:off x="3748560" y="3875696"/>
            <a:ext cx="5181570" cy="1019648"/>
          </a:xfrm>
          <a:prstGeom prst="rect">
            <a:avLst/>
          </a:prstGeom>
          <a:gradFill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56000">
                <a:schemeClr val="accent5">
                  <a:lumMod val="75000"/>
                </a:schemeClr>
              </a:gs>
              <a:gs pos="97000">
                <a:srgbClr val="111E35"/>
              </a:gs>
            </a:gsLst>
            <a:lin ang="540000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3">
            <a:scrgbClr r="0" g="0" b="0"/>
          </a:effectRef>
          <a:fontRef idx="minor"/>
        </p:style>
        <p:txBody>
          <a:bodyPr lIns="581760" tIns="33120" rIns="33120" bIns="33120" anchor="ctr"/>
          <a:lstStyle/>
          <a:p>
            <a:pPr>
              <a:lnSpc>
                <a:spcPct val="90000"/>
              </a:lnSpc>
            </a:pPr>
            <a:r>
              <a:rPr lang="ru-RU" sz="1300" b="1" strike="noStrike" dirty="0" smtClean="0">
                <a:solidFill>
                  <a:srgbClr val="FFFFFF"/>
                </a:solidFill>
                <a:latin typeface="Cambria"/>
              </a:rPr>
              <a:t>Непрерывный сбор и анализ информации о происшествиях, кризисных и чрезвычайных ситуациях, происходящих на территории региона; оценка достоверности поступающей информации</a:t>
            </a:r>
            <a:endParaRPr dirty="0"/>
          </a:p>
        </p:txBody>
      </p:sp>
      <p:sp>
        <p:nvSpPr>
          <p:cNvPr id="102" name="CustomShape 9"/>
          <p:cNvSpPr/>
          <p:nvPr/>
        </p:nvSpPr>
        <p:spPr>
          <a:xfrm>
            <a:off x="3381915" y="3945244"/>
            <a:ext cx="686610" cy="9154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 rotWithShape="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rgbClr r="0" g="0" b="0"/>
          </a:lnRef>
          <a:fillRef idx="0">
            <a:scrgbClr r="0" g="0" b="0"/>
          </a:fillRef>
          <a:effectRef idx="2">
            <a:scrgbClr r="0" g="0" b="0"/>
          </a:effectRef>
          <a:fontRef idx="minor"/>
        </p:style>
      </p:sp>
      <p:sp>
        <p:nvSpPr>
          <p:cNvPr id="105" name="CustomShape 12"/>
          <p:cNvSpPr/>
          <p:nvPr/>
        </p:nvSpPr>
        <p:spPr>
          <a:xfrm>
            <a:off x="3618602" y="5357859"/>
            <a:ext cx="5353020" cy="732240"/>
          </a:xfrm>
          <a:prstGeom prst="rect">
            <a:avLst/>
          </a:prstGeom>
          <a:gradFill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56000">
                <a:schemeClr val="accent5">
                  <a:lumMod val="75000"/>
                </a:schemeClr>
              </a:gs>
              <a:gs pos="97000">
                <a:srgbClr val="111E35"/>
              </a:gs>
            </a:gsLst>
            <a:lin ang="540000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3">
            <a:scrgbClr r="0" g="0" b="0"/>
          </a:effectRef>
          <a:fontRef idx="minor"/>
        </p:style>
        <p:txBody>
          <a:bodyPr lIns="581760" tIns="33120" rIns="33120" bIns="33120" anchor="ctr"/>
          <a:lstStyle/>
          <a:p>
            <a:pPr>
              <a:lnSpc>
                <a:spcPct val="90000"/>
              </a:lnSpc>
            </a:pPr>
            <a:r>
              <a:rPr lang="ru-RU" sz="1300" b="1" strike="noStrike" dirty="0" smtClean="0">
                <a:solidFill>
                  <a:srgbClr val="FFFFFF"/>
                </a:solidFill>
                <a:latin typeface="Cambria"/>
              </a:rPr>
              <a:t>Ремонт общедомового и внутриквартирного оборудования</a:t>
            </a:r>
            <a:endParaRPr dirty="0"/>
          </a:p>
        </p:txBody>
      </p:sp>
      <p:sp>
        <p:nvSpPr>
          <p:cNvPr id="106" name="CustomShape 13"/>
          <p:cNvSpPr/>
          <p:nvPr/>
        </p:nvSpPr>
        <p:spPr>
          <a:xfrm>
            <a:off x="3061950" y="5266239"/>
            <a:ext cx="686610" cy="9154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 rotWithShape="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rgbClr r="0" g="0" b="0"/>
          </a:lnRef>
          <a:fillRef idx="0">
            <a:scrgbClr r="0" g="0" b="0"/>
          </a:fillRef>
          <a:effectRef idx="2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xmlns="" val="39206084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/>
          <p:nvPr/>
        </p:nvPicPr>
        <p:blipFill>
          <a:blip r:embed="rId2" cstate="print"/>
          <a:srcRect l="11518" t="974" r="16185" b="10305"/>
          <a:stretch/>
        </p:blipFill>
        <p:spPr>
          <a:xfrm>
            <a:off x="179640" y="981970"/>
            <a:ext cx="3744288" cy="3023094"/>
          </a:xfrm>
          <a:prstGeom prst="rect">
            <a:avLst/>
          </a:prstGeom>
          <a:ln>
            <a:noFill/>
          </a:ln>
        </p:spPr>
      </p:pic>
      <p:pic>
        <p:nvPicPr>
          <p:cNvPr id="3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Аварийно-спасательная служба</a:t>
            </a:r>
            <a:endParaRPr lang="ru-RU" sz="2400" dirty="0" smtClean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5" name="Рисунок 5"/>
          <p:cNvPicPr/>
          <p:nvPr/>
        </p:nvPicPr>
        <p:blipFill>
          <a:blip r:embed="rId4" cstate="print"/>
          <a:srcRect l="8751" t="34994" r="8751" b="15357"/>
          <a:stretch/>
        </p:blipFill>
        <p:spPr>
          <a:xfrm>
            <a:off x="179640" y="4149080"/>
            <a:ext cx="3744288" cy="2516792"/>
          </a:xfrm>
          <a:prstGeom prst="rect">
            <a:avLst/>
          </a:prstGeom>
          <a:ln>
            <a:noFill/>
          </a:ln>
        </p:spPr>
      </p:pic>
      <p:pic>
        <p:nvPicPr>
          <p:cNvPr id="7" name="Рисунок 5"/>
          <p:cNvPicPr/>
          <p:nvPr/>
        </p:nvPicPr>
        <p:blipFill>
          <a:blip r:embed="rId5" cstate="print"/>
          <a:srcRect l="5106" r="2629" b="1556"/>
          <a:stretch/>
        </p:blipFill>
        <p:spPr>
          <a:xfrm>
            <a:off x="4433810" y="1028082"/>
            <a:ext cx="4155480" cy="2976982"/>
          </a:xfrm>
          <a:prstGeom prst="rect">
            <a:avLst/>
          </a:prstGeom>
          <a:ln>
            <a:noFill/>
          </a:ln>
        </p:spPr>
      </p:pic>
      <p:pic>
        <p:nvPicPr>
          <p:cNvPr id="8" name="Рисунок 5"/>
          <p:cNvPicPr/>
          <p:nvPr/>
        </p:nvPicPr>
        <p:blipFill>
          <a:blip r:embed="rId6" cstate="print"/>
          <a:stretch/>
        </p:blipFill>
        <p:spPr>
          <a:xfrm>
            <a:off x="4433810" y="4149080"/>
            <a:ext cx="4181350" cy="251679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6834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/>
          <p:nvPr/>
        </p:nvPicPr>
        <p:blipFill>
          <a:blip r:embed="rId2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Работы выполненные Аварийно-спасательной службой в течении 2018 года</a:t>
            </a:r>
            <a:endParaRPr lang="ru-RU" sz="2400" dirty="0" smtClean="0"/>
          </a:p>
          <a:p>
            <a:pPr>
              <a:lnSpc>
                <a:spcPct val="100000"/>
              </a:lnSpc>
            </a:pPr>
            <a:endParaRPr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8688082"/>
              </p:ext>
            </p:extLst>
          </p:nvPr>
        </p:nvGraphicFramePr>
        <p:xfrm>
          <a:off x="1437704" y="997200"/>
          <a:ext cx="6124575" cy="374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62575"/>
                <a:gridCol w="762000"/>
              </a:tblGrid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Общее количество </a:t>
                      </a:r>
                      <a:r>
                        <a:rPr lang="ru-RU" sz="2000" b="1" dirty="0" smtClean="0">
                          <a:effectLst/>
                        </a:rPr>
                        <a:t>вызовов   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Droid Sans Mono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1118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78992036"/>
              </p:ext>
            </p:extLst>
          </p:nvPr>
        </p:nvGraphicFramePr>
        <p:xfrm>
          <a:off x="179512" y="2042964"/>
          <a:ext cx="2880320" cy="360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2784"/>
                <a:gridCol w="397536"/>
              </a:tblGrid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содействие </a:t>
                      </a:r>
                      <a:r>
                        <a:rPr lang="ru-RU" sz="1300" dirty="0">
                          <a:effectLst/>
                        </a:rPr>
                        <a:t>пожарной </a:t>
                      </a:r>
                      <a:r>
                        <a:rPr lang="ru-RU" sz="1300" dirty="0" smtClean="0">
                          <a:effectLst/>
                        </a:rPr>
                        <a:t>службе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DejaVu Sans"/>
                          <a:cs typeface="DejaVu Sans"/>
                        </a:rPr>
                        <a:t>66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684404"/>
              </p:ext>
            </p:extLst>
          </p:nvPr>
        </p:nvGraphicFramePr>
        <p:xfrm>
          <a:off x="6300192" y="1988840"/>
          <a:ext cx="2054176" cy="267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2549"/>
                <a:gridCol w="271627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ДТП 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Droid Sans Mono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20888"/>
            <a:ext cx="4499992" cy="41957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420888"/>
            <a:ext cx="4460354" cy="4195737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2351962"/>
              </p:ext>
            </p:extLst>
          </p:nvPr>
        </p:nvGraphicFramePr>
        <p:xfrm>
          <a:off x="1437704" y="1484784"/>
          <a:ext cx="6124575" cy="381000"/>
        </p:xfrm>
        <a:graphic>
          <a:graphicData uri="http://schemas.openxmlformats.org/drawingml/2006/table">
            <a:tbl>
              <a:tblPr/>
              <a:tblGrid>
                <a:gridCol w="5372434"/>
                <a:gridCol w="752141"/>
              </a:tblGrid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dirty="0">
                          <a:effectLst/>
                          <a:latin typeface="Times New Roman, serif"/>
                        </a:rPr>
                        <a:t>Количество спасенных</a:t>
                      </a:r>
                      <a:endParaRPr lang="ru-RU" sz="2000" b="1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dirty="0">
                          <a:effectLst/>
                          <a:latin typeface="Times New Roman, serif"/>
                        </a:rPr>
                        <a:t>97</a:t>
                      </a:r>
                      <a:endParaRPr lang="ru-RU" sz="2000" b="1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1705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0683627"/>
              </p:ext>
            </p:extLst>
          </p:nvPr>
        </p:nvGraphicFramePr>
        <p:xfrm>
          <a:off x="6372200" y="2996952"/>
          <a:ext cx="2198191" cy="466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1959"/>
                <a:gridCol w="866232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Вскрытие дверей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344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9541099"/>
              </p:ext>
            </p:extLst>
          </p:nvPr>
        </p:nvGraphicFramePr>
        <p:xfrm>
          <a:off x="8807" y="3140968"/>
          <a:ext cx="2502024" cy="267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1629"/>
                <a:gridCol w="67039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Упавшие деревья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54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4292302"/>
              </p:ext>
            </p:extLst>
          </p:nvPr>
        </p:nvGraphicFramePr>
        <p:xfrm>
          <a:off x="2128875" y="1844824"/>
          <a:ext cx="4104456" cy="267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2328"/>
                <a:gridCol w="115212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Снятие наручников, колец и т.д.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3980284"/>
            <a:ext cx="4139952" cy="2852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21087"/>
            <a:ext cx="3563887" cy="26121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0144" y="2316373"/>
            <a:ext cx="3521919" cy="3090379"/>
          </a:xfrm>
          <a:prstGeom prst="rect">
            <a:avLst/>
          </a:prstGeom>
        </p:spPr>
      </p:pic>
      <p:pic>
        <p:nvPicPr>
          <p:cNvPr id="8" name="Рисунок 3"/>
          <p:cNvPicPr/>
          <p:nvPr/>
        </p:nvPicPr>
        <p:blipFill>
          <a:blip r:embed="rId5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Основные виды работ по другим направлениям</a:t>
            </a:r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3548420"/>
              </p:ext>
            </p:extLst>
          </p:nvPr>
        </p:nvGraphicFramePr>
        <p:xfrm>
          <a:off x="179512" y="2316373"/>
          <a:ext cx="2016224" cy="274320"/>
        </p:xfrm>
        <a:graphic>
          <a:graphicData uri="http://schemas.openxmlformats.org/drawingml/2006/table">
            <a:tbl>
              <a:tblPr/>
              <a:tblGrid>
                <a:gridCol w="978261"/>
                <a:gridCol w="1037963"/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1300" dirty="0" err="1">
                          <a:effectLst/>
                          <a:latin typeface="Times New Roman, serif"/>
                        </a:rPr>
                        <a:t>Суициды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 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 dirty="0">
                          <a:effectLst/>
                          <a:latin typeface="Times New Roman, serif"/>
                        </a:rPr>
                        <a:t>42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04696055"/>
              </p:ext>
            </p:extLst>
          </p:nvPr>
        </p:nvGraphicFramePr>
        <p:xfrm>
          <a:off x="6084168" y="2132856"/>
          <a:ext cx="2883225" cy="670560"/>
        </p:xfrm>
        <a:graphic>
          <a:graphicData uri="http://schemas.openxmlformats.org/drawingml/2006/table">
            <a:tbl>
              <a:tblPr/>
              <a:tblGrid>
                <a:gridCol w="2375296"/>
                <a:gridCol w="507929"/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1300" dirty="0" err="1">
                          <a:effectLst/>
                          <a:latin typeface="Times New Roman, serif"/>
                        </a:rPr>
                        <a:t>Извлечение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, serif"/>
                        </a:rPr>
                        <a:t>из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, serif"/>
                        </a:rPr>
                        <a:t>труднодоступных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Times New Roman, serif"/>
                        </a:rPr>
                        <a:t>мест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 (</a:t>
                      </a:r>
                      <a:r>
                        <a:rPr lang="en-US" sz="1300" dirty="0" err="1">
                          <a:effectLst/>
                          <a:latin typeface="Times New Roman, serif"/>
                        </a:rPr>
                        <a:t>пострадавших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Times New Roman, serif"/>
                        </a:rPr>
                        <a:t>животных</a:t>
                      </a:r>
                      <a:r>
                        <a:rPr lang="en-US" sz="1300" dirty="0">
                          <a:effectLst/>
                          <a:latin typeface="Times New Roman, serif"/>
                        </a:rPr>
                        <a:t>) 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300" dirty="0">
                          <a:effectLst/>
                          <a:latin typeface="Times New Roman, serif"/>
                        </a:rPr>
                        <a:t>23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5342633"/>
              </p:ext>
            </p:extLst>
          </p:nvPr>
        </p:nvGraphicFramePr>
        <p:xfrm>
          <a:off x="25981" y="1340768"/>
          <a:ext cx="2240631" cy="274320"/>
        </p:xfrm>
        <a:graphic>
          <a:graphicData uri="http://schemas.openxmlformats.org/drawingml/2006/table">
            <a:tbl>
              <a:tblPr/>
              <a:tblGrid>
                <a:gridCol w="1965465"/>
                <a:gridCol w="275166"/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 sz="1300">
                          <a:effectLst/>
                          <a:latin typeface="Times New Roman, serif"/>
                        </a:rPr>
                        <a:t>Отлов животных</a:t>
                      </a:r>
                      <a:endParaRPr lang="ru-RU" sz="1200">
                        <a:effectLst/>
                        <a:latin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 dirty="0">
                          <a:effectLst/>
                          <a:latin typeface="Times New Roman, serif"/>
                        </a:rPr>
                        <a:t>54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3092957"/>
              </p:ext>
            </p:extLst>
          </p:nvPr>
        </p:nvGraphicFramePr>
        <p:xfrm>
          <a:off x="6300192" y="1268760"/>
          <a:ext cx="2412305" cy="274320"/>
        </p:xfrm>
        <a:graphic>
          <a:graphicData uri="http://schemas.openxmlformats.org/drawingml/2006/table">
            <a:tbl>
              <a:tblPr/>
              <a:tblGrid>
                <a:gridCol w="2116057"/>
                <a:gridCol w="296248"/>
              </a:tblGrid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300">
                          <a:effectLst/>
                          <a:latin typeface="Times New Roman, serif"/>
                        </a:rPr>
                        <a:t>Спасение утопающего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300" dirty="0">
                          <a:effectLst/>
                          <a:latin typeface="Times New Roman, serif"/>
                        </a:rPr>
                        <a:t>22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5274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/>
          <p:nvPr/>
        </p:nvPicPr>
        <p:blipFill>
          <a:blip r:embed="rId2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Общественная работа (тренировки, учения на объектах и образовательных учреждениях) 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-75090" y="1994884"/>
            <a:ext cx="4868777" cy="48574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887302" y="902880"/>
            <a:ext cx="5162378" cy="5351018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8864385"/>
              </p:ext>
            </p:extLst>
          </p:nvPr>
        </p:nvGraphicFramePr>
        <p:xfrm>
          <a:off x="5796136" y="6381328"/>
          <a:ext cx="2126184" cy="267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0079"/>
                <a:gridCol w="93610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Выездов)           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68324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/>
          <p:nvPr/>
        </p:nvPicPr>
        <p:blipFill>
          <a:blip r:embed="rId2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Формирование аттестовано на проведение поисково-спасательных и газоспасательных работ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85" y="1137692"/>
            <a:ext cx="4521430" cy="5733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3899" y="1124744"/>
            <a:ext cx="4314825" cy="574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618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6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600" b="1" strike="noStrike" dirty="0" smtClean="0">
                <a:solidFill>
                  <a:srgbClr val="FFFFFF"/>
                </a:solidFill>
                <a:latin typeface="Cambria"/>
              </a:rPr>
              <a:t>ЕДДС - ОРГАН </a:t>
            </a:r>
            <a:r>
              <a:rPr lang="ru-RU" sz="2600" b="1" strike="noStrike" dirty="0">
                <a:solidFill>
                  <a:srgbClr val="FFFFFF"/>
                </a:solidFill>
                <a:latin typeface="Cambria"/>
              </a:rPr>
              <a:t>ПОВСЕДНЕВНОГО УПРАВЛЕНИЯ </a:t>
            </a:r>
            <a:r>
              <a:rPr lang="ru-RU" sz="2600" b="1" strike="noStrike" dirty="0" smtClean="0">
                <a:solidFill>
                  <a:srgbClr val="FFFFFF"/>
                </a:solidFill>
                <a:latin typeface="Cambria"/>
              </a:rPr>
              <a:t>РСЧС  НА </a:t>
            </a:r>
            <a:r>
              <a:rPr lang="ru-RU" sz="2600" b="1" strike="noStrike" dirty="0">
                <a:solidFill>
                  <a:srgbClr val="FFFFFF"/>
                </a:solidFill>
                <a:latin typeface="Cambria"/>
              </a:rPr>
              <a:t>МУНИЦИПАЛЬНОМ УРОВНЕ</a:t>
            </a:r>
            <a:endParaRPr dirty="0"/>
          </a:p>
        </p:txBody>
      </p:sp>
      <p:sp>
        <p:nvSpPr>
          <p:cNvPr id="127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0E45C021-1C88-468C-A986-0465C15914AD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8</a:t>
            </a:fld>
            <a:endParaRPr/>
          </a:p>
        </p:txBody>
      </p:sp>
      <p:pic>
        <p:nvPicPr>
          <p:cNvPr id="128" name="Рисунок 6"/>
          <p:cNvPicPr/>
          <p:nvPr/>
        </p:nvPicPr>
        <p:blipFill>
          <a:blip r:embed="rId4"/>
          <a:stretch/>
        </p:blipFill>
        <p:spPr>
          <a:xfrm>
            <a:off x="147960" y="1240920"/>
            <a:ext cx="6105780" cy="5427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9" name="Рисунок 9"/>
          <p:cNvPicPr/>
          <p:nvPr/>
        </p:nvPicPr>
        <p:blipFill>
          <a:blip r:embed="rId5" cstate="print"/>
          <a:srcRect l="14842" t="11646" r="11352" b="9452"/>
          <a:stretch/>
        </p:blipFill>
        <p:spPr>
          <a:xfrm>
            <a:off x="6364980" y="1240920"/>
            <a:ext cx="2640060" cy="2508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0" name="Рисунок 1"/>
          <p:cNvPicPr/>
          <p:nvPr/>
        </p:nvPicPr>
        <p:blipFill>
          <a:blip r:embed="rId6"/>
          <a:srcRect r="9805"/>
          <a:stretch/>
        </p:blipFill>
        <p:spPr>
          <a:xfrm>
            <a:off x="6364980" y="3954960"/>
            <a:ext cx="2640060" cy="27133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933258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2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400" b="1" strike="noStrike" dirty="0">
                <a:solidFill>
                  <a:srgbClr val="FFFFFF"/>
                </a:solidFill>
                <a:latin typeface="Cambria"/>
              </a:rPr>
              <a:t>БЕЗОПАСНОСТЬ НАСЕЛЕНИЯ </a:t>
            </a: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(ПРАВООХРАНИТЕЛЬНЫЙ СЕГМЕНТ)</a:t>
            </a:r>
            <a:endParaRPr dirty="0"/>
          </a:p>
        </p:txBody>
      </p:sp>
      <p:sp>
        <p:nvSpPr>
          <p:cNvPr id="133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43596F2D-D015-434A-84BF-9D06521F115D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9</a:t>
            </a:fld>
            <a:endParaRPr/>
          </a:p>
        </p:txBody>
      </p:sp>
      <p:pic>
        <p:nvPicPr>
          <p:cNvPr id="134" name="Рисунок 6"/>
          <p:cNvPicPr/>
          <p:nvPr/>
        </p:nvPicPr>
        <p:blipFill>
          <a:blip r:embed="rId4"/>
          <a:stretch/>
        </p:blipFill>
        <p:spPr>
          <a:xfrm>
            <a:off x="156330" y="1240560"/>
            <a:ext cx="5889510" cy="541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5" name="Рисунок 8"/>
          <p:cNvPicPr/>
          <p:nvPr/>
        </p:nvPicPr>
        <p:blipFill>
          <a:blip r:embed="rId5"/>
          <a:srcRect r="20600"/>
          <a:stretch/>
        </p:blipFill>
        <p:spPr>
          <a:xfrm>
            <a:off x="6181920" y="3510720"/>
            <a:ext cx="2812050" cy="31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6" name="CustomShape 3"/>
          <p:cNvSpPr/>
          <p:nvPr/>
        </p:nvSpPr>
        <p:spPr>
          <a:xfrm>
            <a:off x="6046380" y="1240560"/>
            <a:ext cx="3028320" cy="2188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2200" b="1" strike="noStrike" dirty="0">
                <a:solidFill>
                  <a:srgbClr val="262626"/>
                </a:solidFill>
                <a:latin typeface="Cambria"/>
              </a:rPr>
              <a:t>ОРГАНИЗОВАНО КРУГЛОСУТОЧНОЕ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200" b="1" strike="noStrike" dirty="0">
                <a:solidFill>
                  <a:srgbClr val="262626"/>
                </a:solidFill>
                <a:latin typeface="Cambria"/>
              </a:rPr>
              <a:t>ДЕЖУРСТВО ДИСПЕТЧЕРОВ, ОСУЩЕСТВЛЯЮЩИХ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200" b="1" strike="noStrike" dirty="0">
                <a:solidFill>
                  <a:srgbClr val="262626"/>
                </a:solidFill>
                <a:latin typeface="Cambria"/>
              </a:rPr>
              <a:t>ОБЗОР ОСНОВНЫХ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200" b="1" strike="noStrike" dirty="0">
                <a:solidFill>
                  <a:srgbClr val="C00000"/>
                </a:solidFill>
                <a:latin typeface="Cambria"/>
              </a:rPr>
              <a:t>КАМЕР ВИДЕОНАБЛЮДЕНИЯ</a:t>
            </a:r>
            <a:endParaRPr dirty="0"/>
          </a:p>
        </p:txBody>
      </p:sp>
      <p:sp>
        <p:nvSpPr>
          <p:cNvPr id="137" name="CustomShape 4"/>
          <p:cNvSpPr/>
          <p:nvPr/>
        </p:nvSpPr>
        <p:spPr>
          <a:xfrm>
            <a:off x="156330" y="5735520"/>
            <a:ext cx="5889510" cy="923400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b="1" strike="noStrike" dirty="0">
                <a:solidFill>
                  <a:srgbClr val="FFFFFF"/>
                </a:solidFill>
                <a:latin typeface="Cambria"/>
              </a:rPr>
              <a:t>ВСЕГО В </a:t>
            </a:r>
            <a:r>
              <a:rPr lang="ru-RU" b="1" strike="noStrike" dirty="0" smtClean="0">
                <a:solidFill>
                  <a:srgbClr val="FFFFFF"/>
                </a:solidFill>
                <a:latin typeface="Cambria"/>
              </a:rPr>
              <a:t>МОНИТОРИНГОВЫЙ </a:t>
            </a:r>
            <a:r>
              <a:rPr lang="ru-RU" b="1" strike="noStrike" dirty="0">
                <a:solidFill>
                  <a:srgbClr val="FFFFFF"/>
                </a:solidFill>
                <a:latin typeface="Cambria"/>
              </a:rPr>
              <a:t>ЦЕНТР ВЫВЕДЕНО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b="1" strike="noStrike" dirty="0">
                <a:solidFill>
                  <a:srgbClr val="FFFFFF"/>
                </a:solidFill>
                <a:latin typeface="Cambria"/>
              </a:rPr>
              <a:t> БОЛЕЕ </a:t>
            </a:r>
            <a:r>
              <a:rPr lang="ru-RU" b="1" strike="noStrike" dirty="0" smtClean="0">
                <a:solidFill>
                  <a:srgbClr val="FFFFFF"/>
                </a:solidFill>
                <a:latin typeface="Cambria"/>
              </a:rPr>
              <a:t>2</a:t>
            </a:r>
            <a:r>
              <a:rPr lang="ru-RU" b="1" dirty="0" smtClean="0">
                <a:solidFill>
                  <a:srgbClr val="FFFFFF"/>
                </a:solidFill>
                <a:latin typeface="Cambria"/>
              </a:rPr>
              <a:t>0</a:t>
            </a:r>
            <a:r>
              <a:rPr lang="ru-RU" b="1" strike="noStrike" dirty="0" smtClean="0">
                <a:solidFill>
                  <a:srgbClr val="FFFFFF"/>
                </a:solidFill>
                <a:latin typeface="Cambria"/>
              </a:rPr>
              <a:t>00 </a:t>
            </a:r>
            <a:r>
              <a:rPr lang="ru-RU" b="1" strike="noStrike" dirty="0">
                <a:solidFill>
                  <a:srgbClr val="FFFFFF"/>
                </a:solidFill>
                <a:latin typeface="Cambria"/>
              </a:rPr>
              <a:t>КАМЕР В ТОМ ЧИСЛЕ БОЛЕЕ </a:t>
            </a:r>
            <a:r>
              <a:rPr lang="ru-RU" b="1" strike="noStrike" dirty="0" smtClean="0">
                <a:solidFill>
                  <a:srgbClr val="FFFFFF"/>
                </a:solidFill>
                <a:latin typeface="Cambria"/>
              </a:rPr>
              <a:t>170 </a:t>
            </a:r>
            <a:r>
              <a:rPr lang="ru-RU" b="1" strike="noStrike" dirty="0">
                <a:solidFill>
                  <a:srgbClr val="FFFFFF"/>
                </a:solidFill>
                <a:latin typeface="Cambria"/>
              </a:rPr>
              <a:t>ВЫСОКОЙ ЧЕТКОСТИ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b="1" strike="noStrike" dirty="0">
                <a:solidFill>
                  <a:srgbClr val="FFFFFF"/>
                </a:solidFill>
                <a:latin typeface="Cambria"/>
              </a:rPr>
              <a:t>С ВОЗМОЖНОСТЬЮ УПРАВЛЕНИЯ ИМИ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9998342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1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Cambria"/>
              </a:rPr>
              <a:t>Обращения граждан по различным вопросам в 2018 году</a:t>
            </a:r>
            <a:endParaRPr dirty="0"/>
          </a:p>
        </p:txBody>
      </p:sp>
      <p:sp>
        <p:nvSpPr>
          <p:cNvPr id="152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EFA015A-63E2-41F4-9AC7-4578F240DBB8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10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7407177" y="1581470"/>
            <a:ext cx="17363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96 745</a:t>
            </a:r>
            <a:endParaRPr lang="ru-RU" sz="4400" b="1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101978900"/>
              </p:ext>
            </p:extLst>
          </p:nvPr>
        </p:nvGraphicFramePr>
        <p:xfrm>
          <a:off x="497252" y="3474900"/>
          <a:ext cx="8107196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8271" y="1718118"/>
            <a:ext cx="686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mbria"/>
              </a:rPr>
              <a:t>Всего</a:t>
            </a:r>
            <a:r>
              <a:rPr lang="ru-RU" sz="2400" b="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2400" b="1" dirty="0" smtClean="0">
                <a:latin typeface="Cambria"/>
              </a:rPr>
              <a:t>поступило звонков по номеру 24-07-07</a:t>
            </a:r>
            <a:endParaRPr lang="ru-RU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79512" y="3028310"/>
            <a:ext cx="7265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Кроме </a:t>
            </a:r>
            <a:r>
              <a:rPr lang="ru-RU" sz="2400" b="1" dirty="0" smtClean="0">
                <a:latin typeface="Cambria" pitchFamily="18" charset="0"/>
              </a:rPr>
              <a:t>того</a:t>
            </a:r>
            <a:r>
              <a:rPr lang="ru-RU" sz="2400" b="1" dirty="0" smtClean="0"/>
              <a:t> поступило карточек системы-112 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44642" y="2874421"/>
            <a:ext cx="17363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45 139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14030224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5" b="971"/>
          <a:stretch/>
        </p:blipFill>
        <p:spPr>
          <a:xfrm>
            <a:off x="0" y="124287"/>
            <a:ext cx="978763" cy="873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052004" y="124287"/>
            <a:ext cx="8091996" cy="8734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ambria" pitchFamily="18" charset="0"/>
              </a:rPr>
              <a:t>Результативность функционирования системы видеонаблюдения ЕДДС г. Астрахани </a:t>
            </a:r>
            <a:r>
              <a:rPr lang="ru-RU" sz="2400" b="1" dirty="0" smtClean="0">
                <a:latin typeface="Cambria" pitchFamily="18" charset="0"/>
              </a:rPr>
              <a:t> в 2018 году</a:t>
            </a:r>
            <a:endParaRPr lang="ru-RU" sz="2400" dirty="0">
              <a:latin typeface="Cambria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44866852"/>
              </p:ext>
            </p:extLst>
          </p:nvPr>
        </p:nvGraphicFramePr>
        <p:xfrm>
          <a:off x="489381" y="1844824"/>
          <a:ext cx="8259083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293095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5" b="971"/>
          <a:stretch/>
        </p:blipFill>
        <p:spPr>
          <a:xfrm>
            <a:off x="0" y="124287"/>
            <a:ext cx="978763" cy="873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052004" y="124287"/>
            <a:ext cx="8091996" cy="8734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Cambria" pitchFamily="18" charset="0"/>
              </a:rPr>
              <a:t>Правонарушения выявленные  с использованием  </a:t>
            </a:r>
            <a:r>
              <a:rPr lang="ru-RU" sz="2200" b="1" dirty="0">
                <a:latin typeface="Cambria" pitchFamily="18" charset="0"/>
              </a:rPr>
              <a:t>системы видеонаблюдения ЕДДС г. Астрахани </a:t>
            </a:r>
            <a:r>
              <a:rPr lang="ru-RU" sz="2200" b="1" dirty="0" smtClean="0">
                <a:latin typeface="Cambria" pitchFamily="18" charset="0"/>
              </a:rPr>
              <a:t> в 2018 году</a:t>
            </a:r>
            <a:endParaRPr lang="ru-RU" sz="2200" dirty="0">
              <a:latin typeface="Cambria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33494978"/>
              </p:ext>
            </p:extLst>
          </p:nvPr>
        </p:nvGraphicFramePr>
        <p:xfrm>
          <a:off x="251520" y="1395412"/>
          <a:ext cx="8640959" cy="5057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153672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5" b="971"/>
          <a:stretch/>
        </p:blipFill>
        <p:spPr>
          <a:xfrm>
            <a:off x="0" y="124287"/>
            <a:ext cx="978763" cy="873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052004" y="124287"/>
            <a:ext cx="8091996" cy="8734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ПРЕДУПРЕЖДЕНИЕ И ЗАЩИТА МУНИЦИПАЛЬНОГО ОБРАЗОВАНИЯ ОТ ЧС ПРИРОДНОГО И ТЕХНОГЕННОГО ХАРАКТЕРА, ОБЕСПЕЧЕНИЕ ПОЖАРНОЙ БЕЗОПАСНОСТИ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86600" y="6492876"/>
            <a:ext cx="2057400" cy="365125"/>
          </a:xfrm>
        </p:spPr>
        <p:txBody>
          <a:bodyPr/>
          <a:lstStyle/>
          <a:p>
            <a:fld id="{5601AE70-D4DA-4CA2-918C-6898C8E4C933}" type="slidenum">
              <a:rPr lang="ru-RU" sz="16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13</a:t>
            </a:fld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899" y="1054004"/>
            <a:ext cx="8994828" cy="774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РАЗВИТИЕ МУНИЦИПАЛЬНОЙ СИСТЕМЫ ОПОВЕЩЕНИЯ НАСЕЛЕНИЯ: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753304830"/>
              </p:ext>
            </p:extLst>
          </p:nvPr>
        </p:nvGraphicFramePr>
        <p:xfrm>
          <a:off x="130946" y="1553586"/>
          <a:ext cx="8882109" cy="5030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8140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1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СИТУАЦИОННЫЙ ЗАЛ КЧС и ПБ города АСТРАХАНЬ </a:t>
            </a:r>
            <a:endParaRPr dirty="0"/>
          </a:p>
        </p:txBody>
      </p:sp>
      <p:sp>
        <p:nvSpPr>
          <p:cNvPr id="162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FE18962C-A847-473D-A2DC-21FD0E0FE765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14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508" y="1518296"/>
            <a:ext cx="4095672" cy="4936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2676" y="1551792"/>
            <a:ext cx="4698522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90932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1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800" b="1" strike="noStrike" dirty="0" smtClean="0">
                <a:solidFill>
                  <a:srgbClr val="FFFFFF"/>
                </a:solidFill>
                <a:latin typeface="Cambria"/>
              </a:rPr>
              <a:t>Аварийная служба</a:t>
            </a:r>
            <a:endParaRPr dirty="0"/>
          </a:p>
        </p:txBody>
      </p:sp>
      <p:sp>
        <p:nvSpPr>
          <p:cNvPr id="152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EFA015A-63E2-41F4-9AC7-4578F240DBB8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15</a:t>
            </a:fld>
            <a:endParaRPr/>
          </a:p>
        </p:txBody>
      </p:sp>
      <p:sp>
        <p:nvSpPr>
          <p:cNvPr id="7" name="Прямоугольник 6"/>
          <p:cNvSpPr/>
          <p:nvPr/>
        </p:nvSpPr>
        <p:spPr>
          <a:xfrm>
            <a:off x="478942" y="1558660"/>
            <a:ext cx="8259224" cy="4915249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25000" b="-25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xmlns="" val="16829044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1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Устранение аварийных ситуаций на инженерных сетях принадлежащих МО «Город Астрахань»</a:t>
            </a:r>
            <a:endParaRPr dirty="0"/>
          </a:p>
        </p:txBody>
      </p:sp>
      <p:sp>
        <p:nvSpPr>
          <p:cNvPr id="162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FE18962C-A847-473D-A2DC-21FD0E0FE765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16</a:t>
            </a:fld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540620"/>
              </p:ext>
            </p:extLst>
          </p:nvPr>
        </p:nvGraphicFramePr>
        <p:xfrm>
          <a:off x="107505" y="1268760"/>
          <a:ext cx="3240360" cy="5194428"/>
        </p:xfrm>
        <a:graphic>
          <a:graphicData uri="http://schemas.openxmlformats.org/drawingml/2006/table">
            <a:tbl>
              <a:tblPr/>
              <a:tblGrid>
                <a:gridCol w="173029"/>
                <a:gridCol w="2275592"/>
                <a:gridCol w="791739"/>
              </a:tblGrid>
              <a:tr h="792088"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</a:rPr>
                        <a:t>№</a:t>
                      </a:r>
                    </a:p>
                    <a:p>
                      <a:pPr algn="ctr" rtl="0"/>
                      <a:r>
                        <a:rPr lang="ru-RU" sz="1400" dirty="0">
                          <a:effectLst/>
                          <a:latin typeface="Times New Roman, serif"/>
                        </a:rPr>
                        <a:t>п/п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Наименование выезда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По заявкам</a:t>
                      </a:r>
                      <a:endParaRPr lang="ru-RU">
                        <a:effectLst/>
                      </a:endParaRPr>
                    </a:p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ЕДДС</a:t>
                      </a:r>
                      <a:endParaRPr lang="ru-RU">
                        <a:effectLst/>
                      </a:endParaRPr>
                    </a:p>
                    <a:p>
                      <a:pPr algn="ctr" rtl="0"/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62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1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400">
                          <a:effectLst/>
                          <a:latin typeface="Times New Roman, serif"/>
                        </a:rPr>
                        <a:t>Устранение аварийных ситуаций </a:t>
                      </a:r>
                      <a:r>
                        <a:rPr lang="ru-RU" sz="1400" b="0" i="0">
                          <a:effectLst/>
                          <a:latin typeface="Times New Roman, serif"/>
                        </a:rPr>
                        <a:t>на сетях канализации 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 smtClean="0">
                          <a:effectLst/>
                          <a:latin typeface="Times New Roman, serif"/>
                        </a:rPr>
                        <a:t>4</a:t>
                      </a:r>
                      <a:r>
                        <a:rPr lang="ru-RU" sz="1400" dirty="0" smtClean="0">
                          <a:effectLst/>
                          <a:latin typeface="Times New Roman, serif"/>
                        </a:rPr>
                        <a:t>5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491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2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400">
                          <a:effectLst/>
                          <a:latin typeface="Times New Roman, serif"/>
                        </a:rPr>
                        <a:t>Устранение авар. ситуаций </a:t>
                      </a:r>
                      <a:r>
                        <a:rPr lang="ru-RU" sz="1400" b="0" i="0">
                          <a:effectLst/>
                          <a:latin typeface="Times New Roman, serif"/>
                        </a:rPr>
                        <a:t>на сетях водоснабжения ГВС, ХВС</a:t>
                      </a:r>
                      <a:r>
                        <a:rPr lang="en-US">
                          <a:effectLst/>
                        </a:rPr>
                        <a:t> 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 smtClean="0">
                          <a:effectLst/>
                          <a:latin typeface="Times New Roman, serif"/>
                        </a:rPr>
                        <a:t>4</a:t>
                      </a:r>
                      <a:r>
                        <a:rPr lang="ru-RU" sz="1400" dirty="0" smtClean="0">
                          <a:effectLst/>
                          <a:latin typeface="Times New Roman, serif"/>
                        </a:rPr>
                        <a:t>7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62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400" b="0" i="0">
                          <a:effectLst/>
                          <a:latin typeface="Times New Roman, serif"/>
                        </a:rPr>
                        <a:t>Устранение авар. </a:t>
                      </a:r>
                      <a:r>
                        <a:rPr lang="ru-RU" sz="1400" b="0" i="0">
                          <a:effectLst/>
                          <a:latin typeface="Times New Roman, serif"/>
                        </a:rPr>
                        <a:t>с</a:t>
                      </a:r>
                      <a:r>
                        <a:rPr lang="en-US" sz="1400" b="0" i="0">
                          <a:effectLst/>
                          <a:latin typeface="Times New Roman, serif"/>
                        </a:rPr>
                        <a:t>итуаций </a:t>
                      </a:r>
                      <a:r>
                        <a:rPr lang="ru-RU" sz="1400" b="0" i="0">
                          <a:effectLst/>
                          <a:latin typeface="Times New Roman, serif"/>
                        </a:rPr>
                        <a:t>на сетях электроснабжения 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Times New Roman, serif"/>
                        </a:rPr>
                        <a:t>77</a:t>
                      </a:r>
                      <a:r>
                        <a:rPr lang="en-US" dirty="0">
                          <a:effectLst/>
                        </a:rPr>
                        <a:t> 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847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400">
                          <a:effectLst/>
                          <a:latin typeface="Times New Roman, serif"/>
                        </a:rPr>
                        <a:t>Устранение авар. ситуаций</a:t>
                      </a:r>
                      <a:r>
                        <a:rPr lang="en-US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, serif"/>
                        </a:rPr>
                        <a:t>на сетях отопления 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 smtClean="0">
                          <a:effectLst/>
                          <a:latin typeface="Times New Roman, serif"/>
                        </a:rPr>
                        <a:t>20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603">
                <a:tc>
                  <a:txBody>
                    <a:bodyPr/>
                    <a:lstStyle/>
                    <a:p>
                      <a:pPr algn="ctr" rtl="0"/>
                      <a:r>
                        <a:rPr lang="ru-RU" sz="1400">
                          <a:effectLst/>
                          <a:latin typeface="Times New Roman, serif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>
                          <a:effectLst/>
                          <a:latin typeface="Times New Roman, serif"/>
                        </a:rPr>
                        <a:t>По заявкам УКХиБ, Администрации</a:t>
                      </a:r>
                      <a:r>
                        <a:rPr lang="en-US" sz="1400">
                          <a:effectLst/>
                          <a:latin typeface="Times New Roman, serif"/>
                        </a:rPr>
                        <a:t> 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 smtClean="0">
                          <a:effectLst/>
                          <a:latin typeface="Times New Roman, serif"/>
                        </a:rPr>
                        <a:t>97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603">
                <a:tc gridSpan="2">
                  <a:txBody>
                    <a:bodyPr/>
                    <a:lstStyle/>
                    <a:p>
                      <a:pPr algn="l" rtl="0"/>
                      <a:r>
                        <a:rPr lang="ru-RU" sz="1400">
                          <a:effectLst/>
                          <a:latin typeface="Times New Roman, serif"/>
                        </a:rPr>
                        <a:t>Всего</a:t>
                      </a:r>
                      <a:endParaRPr lang="ru-RU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400" dirty="0" smtClean="0">
                          <a:effectLst/>
                          <a:latin typeface="Times New Roman, serif"/>
                        </a:rPr>
                        <a:t>286</a:t>
                      </a:r>
                      <a:endParaRPr lang="ru-RU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2" name="Picture 2" descr="ÐÐ°ÑÑÐ¸Ð½ÐºÐ¸ Ð¿Ð¾ Ð·Ð°Ð¿ÑÐ¾ÑÑ Ð°Ð²Ð°ÑÐ¸Ð¹Ð½Ð°Ñ ÑÐ»ÑÐ¶Ð±Ð° Ð¶ÐºÑ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4247" y="134076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Ð°ÑÑÐ¸Ð½ÐºÐ¸ Ð¿Ð¾ Ð·Ð°Ð¿ÑÐ¾ÑÑ Ð°Ð²Ð°ÑÐ¸Ð¹Ð½Ð°Ñ ÑÐ»ÑÐ¶Ð±Ð° Ð¶ÐºÑ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1222" y="2852936"/>
            <a:ext cx="238125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Ð°ÑÑÐ¸Ð½ÐºÐ¸ Ð¿Ð¾ Ð·Ð°Ð¿ÑÐ¾ÑÑ Ð°Ð²Ð°ÑÐ¸Ð¹Ð½Ð°Ñ ÑÐ»ÑÐ¶Ð±Ð° Ð¶ÐºÑ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4247" y="4778834"/>
            <a:ext cx="2847975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21126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3"/>
          <p:cNvPicPr/>
          <p:nvPr/>
        </p:nvPicPr>
        <p:blipFill>
          <a:blip r:embed="rId3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1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Отдел гражданской защиты</a:t>
            </a:r>
            <a:endParaRPr dirty="0"/>
          </a:p>
        </p:txBody>
      </p:sp>
      <p:sp>
        <p:nvSpPr>
          <p:cNvPr id="162" name="TextShape 2"/>
          <p:cNvSpPr txBox="1"/>
          <p:nvPr/>
        </p:nvSpPr>
        <p:spPr>
          <a:xfrm>
            <a:off x="7086690" y="6492960"/>
            <a:ext cx="205713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FE18962C-A847-473D-A2DC-21FD0E0FE765}" type="slidenum">
              <a:rPr lang="ru-RU" sz="1600" b="1" strike="noStrike">
                <a:solidFill>
                  <a:srgbClr val="262626"/>
                </a:solidFill>
                <a:latin typeface="Calibri"/>
              </a:rPr>
              <a:pPr algn="r">
                <a:lnSpc>
                  <a:spcPct val="100000"/>
                </a:lnSpc>
              </a:pPr>
              <a:t>17</a:t>
            </a:fld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1700808"/>
            <a:ext cx="5220072" cy="5157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4454" y="1340768"/>
            <a:ext cx="5212189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928399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3"/>
          <p:cNvSpPr>
            <a:spLocks noChangeArrowheads="1"/>
          </p:cNvSpPr>
          <p:nvPr/>
        </p:nvSpPr>
        <p:spPr bwMode="ltGray">
          <a:xfrm rot="5400000">
            <a:off x="-2422525" y="1711325"/>
            <a:ext cx="4824412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chemeClr val="tx2">
                  <a:gamma/>
                  <a:tint val="45490"/>
                  <a:invGamma/>
                  <a:alpha val="60001"/>
                </a:schemeClr>
              </a:gs>
              <a:gs pos="100000">
                <a:schemeClr val="tx2">
                  <a:alpha val="60001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gray">
          <a:xfrm>
            <a:off x="2057400" y="5200111"/>
            <a:ext cx="6056695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sz="1200" dirty="0"/>
              <a:t>разработка и предоставление донесений в ГУ МЧС по Астраханской</a:t>
            </a:r>
            <a:br>
              <a:rPr lang="ru-RU" sz="1200" dirty="0"/>
            </a:br>
            <a:r>
              <a:rPr lang="ru-RU" sz="1200" dirty="0"/>
              <a:t>области, ОФПС – 1 – всего 150 исх. донесений</a:t>
            </a:r>
            <a:endParaRPr lang="en-US" sz="1200" b="1" dirty="0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gray">
          <a:xfrm>
            <a:off x="2393950" y="4023958"/>
            <a:ext cx="5720145" cy="827088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sz="1200" dirty="0"/>
              <a:t>проведение заседаний КЧС и ПБ при администрации МО «Город</a:t>
            </a:r>
            <a:br>
              <a:rPr lang="ru-RU" sz="1200" dirty="0"/>
            </a:br>
            <a:r>
              <a:rPr lang="ru-RU" sz="1200" dirty="0"/>
              <a:t>Астрахань» с определением комплекса мероприятий, направленных </a:t>
            </a:r>
            <a:endParaRPr lang="ru-RU" sz="1200" dirty="0" smtClean="0"/>
          </a:p>
          <a:p>
            <a:pPr eaLnBrk="0" hangingPunct="0"/>
            <a:r>
              <a:rPr lang="ru-RU" sz="1200" dirty="0" smtClean="0"/>
              <a:t>на </a:t>
            </a:r>
            <a:r>
              <a:rPr lang="ru-RU" sz="1200" dirty="0"/>
              <a:t>снижение последствий возможных чрезвычайных ситуаций </a:t>
            </a:r>
            <a:r>
              <a:rPr lang="ru-RU" sz="1200" dirty="0" smtClean="0"/>
              <a:t>–</a:t>
            </a:r>
          </a:p>
          <a:p>
            <a:pPr eaLnBrk="0" hangingPunct="0"/>
            <a:r>
              <a:rPr lang="ru-RU" sz="1200" dirty="0" smtClean="0"/>
              <a:t> </a:t>
            </a:r>
            <a:r>
              <a:rPr lang="ru-RU" sz="1200" dirty="0"/>
              <a:t>всего за год проведено </a:t>
            </a:r>
            <a:r>
              <a:rPr lang="ru-RU" sz="1200" dirty="0" smtClean="0"/>
              <a:t>18 </a:t>
            </a:r>
            <a:r>
              <a:rPr lang="ru-RU" sz="1200" dirty="0"/>
              <a:t>заседаний</a:t>
            </a:r>
            <a:endParaRPr lang="en-US" sz="1200" b="1" dirty="0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gray">
          <a:xfrm>
            <a:off x="2380095" y="3263900"/>
            <a:ext cx="57340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sz="1200" dirty="0"/>
              <a:t>консультации организациям по вопросам предупреждения </a:t>
            </a:r>
            <a:endParaRPr lang="ru-RU" sz="1200" dirty="0" smtClean="0"/>
          </a:p>
          <a:p>
            <a:pPr eaLnBrk="0" hangingPunct="0"/>
            <a:r>
              <a:rPr lang="ru-RU" sz="1200" dirty="0" smtClean="0"/>
              <a:t>чрезвычайных </a:t>
            </a:r>
            <a:r>
              <a:rPr lang="ru-RU" sz="1200" dirty="0"/>
              <a:t>ситуаций, и согласовано планов действий </a:t>
            </a:r>
            <a:endParaRPr lang="ru-RU" sz="1200" dirty="0" smtClean="0"/>
          </a:p>
          <a:p>
            <a:pPr eaLnBrk="0" hangingPunct="0"/>
            <a:r>
              <a:rPr lang="ru-RU" sz="1200" dirty="0" smtClean="0"/>
              <a:t>по </a:t>
            </a:r>
            <a:r>
              <a:rPr lang="ru-RU" sz="1200" dirty="0"/>
              <a:t>предупреждению ЧС - </a:t>
            </a:r>
            <a:r>
              <a:rPr lang="ru-RU" sz="1200" dirty="0" smtClean="0"/>
              <a:t>82</a:t>
            </a:r>
            <a:endParaRPr lang="en-US" sz="1200" b="1" dirty="0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gray">
          <a:xfrm>
            <a:off x="2171700" y="2425700"/>
            <a:ext cx="58864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sz="1200" dirty="0"/>
              <a:t>разработка проектов нормативных </a:t>
            </a:r>
            <a:r>
              <a:rPr lang="ru-RU" sz="1200" dirty="0" smtClean="0"/>
              <a:t>актов МО </a:t>
            </a:r>
            <a:r>
              <a:rPr lang="ru-RU" sz="1200" dirty="0"/>
              <a:t>«Город Астрахань» - </a:t>
            </a:r>
            <a:endParaRPr lang="ru-RU" sz="1200" dirty="0" smtClean="0"/>
          </a:p>
          <a:p>
            <a:pPr eaLnBrk="0" hangingPunct="0"/>
            <a:r>
              <a:rPr lang="ru-RU" sz="1200" dirty="0" smtClean="0"/>
              <a:t>всего </a:t>
            </a:r>
            <a:r>
              <a:rPr lang="ru-RU" sz="1200" dirty="0"/>
              <a:t>утверждено 11 НПА</a:t>
            </a:r>
            <a:endParaRPr lang="en-US" sz="1200" b="1" dirty="0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gray">
          <a:xfrm>
            <a:off x="1638181" y="1243805"/>
            <a:ext cx="6475913" cy="881063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sz="1200" dirty="0"/>
              <a:t>ведение пропаганды по вопросам предупреждения ЧС, ПБ и</a:t>
            </a:r>
            <a:br>
              <a:rPr lang="ru-RU" sz="1200" dirty="0"/>
            </a:br>
            <a:r>
              <a:rPr lang="ru-RU" sz="1200" dirty="0"/>
              <a:t>безопасности людей на водных объектах, занятия в общеобразовательных</a:t>
            </a:r>
            <a:br>
              <a:rPr lang="ru-RU" sz="1200" dirty="0"/>
            </a:br>
            <a:r>
              <a:rPr lang="ru-RU" sz="1200" dirty="0"/>
              <a:t>муниципальных учреждениях совместно с ВДПО АО, АРО </a:t>
            </a:r>
            <a:r>
              <a:rPr lang="ru-RU" sz="1200" dirty="0" err="1"/>
              <a:t>Россоюзспаса</a:t>
            </a:r>
            <a:r>
              <a:rPr lang="ru-RU" sz="1200" dirty="0"/>
              <a:t>, ГУ</a:t>
            </a:r>
            <a:br>
              <a:rPr lang="ru-RU" sz="1200" dirty="0"/>
            </a:br>
            <a:r>
              <a:rPr lang="ru-RU" sz="1200" dirty="0"/>
              <a:t>МЧС России по </a:t>
            </a:r>
            <a:r>
              <a:rPr lang="ru-RU" sz="1200" dirty="0" smtClean="0"/>
              <a:t>АО – 25 занятий в школах</a:t>
            </a:r>
            <a:endParaRPr lang="en-US" sz="1200" b="1" dirty="0"/>
          </a:p>
        </p:txBody>
      </p:sp>
      <p:grpSp>
        <p:nvGrpSpPr>
          <p:cNvPr id="6153" name="Group 9"/>
          <p:cNvGrpSpPr>
            <a:grpSpLocks/>
          </p:cNvGrpSpPr>
          <p:nvPr/>
        </p:nvGrpSpPr>
        <p:grpSpPr bwMode="auto">
          <a:xfrm>
            <a:off x="861420" y="1684337"/>
            <a:ext cx="381000" cy="381000"/>
            <a:chOff x="2078" y="1680"/>
            <a:chExt cx="1615" cy="1615"/>
          </a:xfrm>
        </p:grpSpPr>
        <p:sp>
          <p:nvSpPr>
            <p:cNvPr id="6154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58" name="Oval 1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160" name="Group 16"/>
          <p:cNvGrpSpPr>
            <a:grpSpLocks/>
          </p:cNvGrpSpPr>
          <p:nvPr/>
        </p:nvGrpSpPr>
        <p:grpSpPr bwMode="auto">
          <a:xfrm>
            <a:off x="1790700" y="2641246"/>
            <a:ext cx="381000" cy="381000"/>
            <a:chOff x="2078" y="1680"/>
            <a:chExt cx="1615" cy="1615"/>
          </a:xfrm>
        </p:grpSpPr>
        <p:sp>
          <p:nvSpPr>
            <p:cNvPr id="6161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2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3" name="Oval 1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64" name="Oval 2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0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65" name="Oval 2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166" name="Oval 2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167" name="Group 23"/>
          <p:cNvGrpSpPr>
            <a:grpSpLocks/>
          </p:cNvGrpSpPr>
          <p:nvPr/>
        </p:nvGrpSpPr>
        <p:grpSpPr bwMode="auto">
          <a:xfrm>
            <a:off x="2057400" y="3412368"/>
            <a:ext cx="381000" cy="381000"/>
            <a:chOff x="2078" y="1680"/>
            <a:chExt cx="1615" cy="1615"/>
          </a:xfrm>
        </p:grpSpPr>
        <p:sp>
          <p:nvSpPr>
            <p:cNvPr id="6168" name="Oval 2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9" name="Oval 2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0" name="Oval 2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71" name="Oval 2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72" name="Oval 2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173" name="Oval 2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174" name="Group 30"/>
          <p:cNvGrpSpPr>
            <a:grpSpLocks/>
          </p:cNvGrpSpPr>
          <p:nvPr/>
        </p:nvGrpSpPr>
        <p:grpSpPr bwMode="auto">
          <a:xfrm>
            <a:off x="2057400" y="4290202"/>
            <a:ext cx="381000" cy="381000"/>
            <a:chOff x="2078" y="1680"/>
            <a:chExt cx="1615" cy="1615"/>
          </a:xfrm>
        </p:grpSpPr>
        <p:sp>
          <p:nvSpPr>
            <p:cNvPr id="6175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6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7" name="Oval 3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78" name="Oval 3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180" name="Oval 3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181" name="Group 37"/>
          <p:cNvGrpSpPr>
            <a:grpSpLocks/>
          </p:cNvGrpSpPr>
          <p:nvPr/>
        </p:nvGrpSpPr>
        <p:grpSpPr bwMode="auto">
          <a:xfrm>
            <a:off x="1682750" y="5269422"/>
            <a:ext cx="355600" cy="381000"/>
            <a:chOff x="2078" y="1680"/>
            <a:chExt cx="1615" cy="1615"/>
          </a:xfrm>
        </p:grpSpPr>
        <p:sp>
          <p:nvSpPr>
            <p:cNvPr id="6182" name="Oval 3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3" name="Oval 3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4" name="Oval 4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85" name="Oval 4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186" name="Oval 4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187" name="Oval 4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6188" name="Text Box 44"/>
          <p:cNvSpPr txBox="1">
            <a:spLocks noChangeArrowheads="1"/>
          </p:cNvSpPr>
          <p:nvPr/>
        </p:nvSpPr>
        <p:spPr bwMode="black">
          <a:xfrm>
            <a:off x="-19817" y="3041759"/>
            <a:ext cx="202272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Основные мероприятия</a:t>
            </a:r>
            <a:endParaRPr lang="en-US" sz="2800" b="1" dirty="0"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" name="CustomShape 1"/>
          <p:cNvSpPr/>
          <p:nvPr/>
        </p:nvSpPr>
        <p:spPr>
          <a:xfrm>
            <a:off x="1051920" y="124200"/>
            <a:ext cx="8091630" cy="873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 strike="noStrike" dirty="0" smtClean="0">
                <a:solidFill>
                  <a:srgbClr val="FFFFFF"/>
                </a:solidFill>
                <a:latin typeface="Cambria"/>
              </a:rPr>
              <a:t>Отдел гражданской защиты</a:t>
            </a:r>
            <a:endParaRPr dirty="0"/>
          </a:p>
        </p:txBody>
      </p:sp>
      <p:pic>
        <p:nvPicPr>
          <p:cNvPr id="48" name="Рисунок 3"/>
          <p:cNvPicPr/>
          <p:nvPr/>
        </p:nvPicPr>
        <p:blipFill>
          <a:blip r:embed="rId2"/>
          <a:srcRect t="1012" b="931"/>
          <a:stretch/>
        </p:blipFill>
        <p:spPr>
          <a:xfrm>
            <a:off x="0" y="124200"/>
            <a:ext cx="978480" cy="87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9" name="Group 9"/>
          <p:cNvGrpSpPr>
            <a:grpSpLocks/>
          </p:cNvGrpSpPr>
          <p:nvPr/>
        </p:nvGrpSpPr>
        <p:grpSpPr bwMode="auto">
          <a:xfrm>
            <a:off x="1052863" y="5949280"/>
            <a:ext cx="381000" cy="381000"/>
            <a:chOff x="2078" y="1680"/>
            <a:chExt cx="1615" cy="1615"/>
          </a:xfrm>
        </p:grpSpPr>
        <p:sp>
          <p:nvSpPr>
            <p:cNvPr id="50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" name="Oval 1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53" name="Oval 1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54" name="Oval 1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55" name="Oval 1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56" name="AutoShape 4"/>
          <p:cNvSpPr>
            <a:spLocks noChangeArrowheads="1"/>
          </p:cNvSpPr>
          <p:nvPr/>
        </p:nvSpPr>
        <p:spPr bwMode="gray">
          <a:xfrm>
            <a:off x="1638182" y="5925757"/>
            <a:ext cx="6419918" cy="582991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sz="1200" dirty="0"/>
              <a:t>Проведено 14 проверок состояния пунктов временного размещения населения</a:t>
            </a:r>
            <a:r>
              <a:rPr lang="ru-RU" sz="1200" dirty="0" smtClean="0"/>
              <a:t>,</a:t>
            </a:r>
          </a:p>
          <a:p>
            <a:pPr eaLnBrk="0" hangingPunct="0"/>
            <a:r>
              <a:rPr lang="ru-RU" sz="1200" dirty="0" smtClean="0"/>
              <a:t> </a:t>
            </a:r>
            <a:r>
              <a:rPr lang="ru-RU" sz="1200" dirty="0"/>
              <a:t>разворачиваемых на базе муниципальных образовательных учреждений, </a:t>
            </a:r>
            <a:endParaRPr lang="ru-RU" sz="1200" dirty="0" smtClean="0"/>
          </a:p>
          <a:p>
            <a:pPr eaLnBrk="0" hangingPunct="0"/>
            <a:r>
              <a:rPr lang="ru-RU" sz="1200" dirty="0" smtClean="0"/>
              <a:t>в </a:t>
            </a:r>
            <a:r>
              <a:rPr lang="ru-RU" sz="1200" dirty="0"/>
              <a:t>том числе 1 с практическим развертыванием в ходе КШУ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xmlns="" val="3533877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272</TotalTime>
  <Words>598</Words>
  <Application>Microsoft Office PowerPoint</Application>
  <PresentationFormat>Экран (4:3)</PresentationFormat>
  <Paragraphs>137</Paragraphs>
  <Slides>18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Исполнительная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astrakhan.cds@mail.ru</cp:lastModifiedBy>
  <cp:revision>21</cp:revision>
  <dcterms:created xsi:type="dcterms:W3CDTF">2018-12-10T12:23:30Z</dcterms:created>
  <dcterms:modified xsi:type="dcterms:W3CDTF">2019-01-09T10:16:32Z</dcterms:modified>
</cp:coreProperties>
</file>