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340" r:id="rId6"/>
    <p:sldId id="341" r:id="rId7"/>
    <p:sldId id="269" r:id="rId8"/>
    <p:sldId id="259" r:id="rId9"/>
    <p:sldId id="260" r:id="rId10"/>
    <p:sldId id="331" r:id="rId11"/>
    <p:sldId id="332" r:id="rId12"/>
    <p:sldId id="317" r:id="rId13"/>
    <p:sldId id="315" r:id="rId14"/>
    <p:sldId id="316" r:id="rId15"/>
    <p:sldId id="319" r:id="rId16"/>
    <p:sldId id="337" r:id="rId17"/>
    <p:sldId id="338" r:id="rId18"/>
    <p:sldId id="334" r:id="rId19"/>
    <p:sldId id="335" r:id="rId20"/>
    <p:sldId id="336" r:id="rId21"/>
    <p:sldId id="333" r:id="rId22"/>
    <p:sldId id="320" r:id="rId23"/>
    <p:sldId id="327" r:id="rId24"/>
    <p:sldId id="339" r:id="rId25"/>
    <p:sldId id="329" r:id="rId26"/>
    <p:sldId id="330" r:id="rId27"/>
    <p:sldId id="324" r:id="rId28"/>
    <p:sldId id="325" r:id="rId29"/>
    <p:sldId id="326" r:id="rId30"/>
    <p:sldId id="262" r:id="rId31"/>
    <p:sldId id="264" r:id="rId32"/>
    <p:sldId id="265" r:id="rId33"/>
    <p:sldId id="266" r:id="rId34"/>
    <p:sldId id="293" r:id="rId35"/>
    <p:sldId id="267" r:id="rId36"/>
    <p:sldId id="268" r:id="rId37"/>
    <p:sldId id="270" r:id="rId38"/>
    <p:sldId id="273" r:id="rId39"/>
    <p:sldId id="271" r:id="rId40"/>
    <p:sldId id="277" r:id="rId41"/>
    <p:sldId id="295" r:id="rId42"/>
    <p:sldId id="278" r:id="rId43"/>
    <p:sldId id="276" r:id="rId44"/>
    <p:sldId id="272" r:id="rId45"/>
    <p:sldId id="296" r:id="rId46"/>
    <p:sldId id="275" r:id="rId47"/>
    <p:sldId id="274" r:id="rId48"/>
    <p:sldId id="279" r:id="rId49"/>
    <p:sldId id="297" r:id="rId50"/>
    <p:sldId id="280" r:id="rId51"/>
    <p:sldId id="288" r:id="rId52"/>
    <p:sldId id="298" r:id="rId53"/>
    <p:sldId id="281" r:id="rId54"/>
    <p:sldId id="342" r:id="rId55"/>
    <p:sldId id="343" r:id="rId56"/>
    <p:sldId id="344" r:id="rId57"/>
    <p:sldId id="345" r:id="rId58"/>
    <p:sldId id="292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 smtClean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 smtClean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  <a:endParaRPr lang="ru-RU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</a:p>
          <a:p>
            <a:pPr lvl="5" rtl="0"/>
            <a:r>
              <a:rPr lang="ru-RU" dirty="0" smtClean="0"/>
              <a:t>Шестой уровень</a:t>
            </a:r>
          </a:p>
          <a:p>
            <a:pPr lvl="6" rtl="0"/>
            <a:r>
              <a:rPr lang="ru-RU" dirty="0" smtClean="0"/>
              <a:t>Седьмой уровень</a:t>
            </a:r>
          </a:p>
          <a:p>
            <a:pPr lvl="7" rtl="0"/>
            <a:r>
              <a:rPr lang="ru-RU" dirty="0" smtClean="0"/>
              <a:t>Восьмой уровень</a:t>
            </a:r>
          </a:p>
          <a:p>
            <a:pPr lvl="8" rtl="0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E%D0%BB%D0%B6%D0%BD%D0%BE%D1%81%D1%82%D0%BD%D0%BE%D0%B5_%D0%BB%D0%B8%D1%86%D0%B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hyperlink" Target="https://ru.wikipedia.org/wiki/%D0%94%D0%B5%D0%BD%D1%8C%D0%B3%D0%B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consultantplus://offline/ref=F743DDBC0E503439BE31F462C7FAF66B6CB73F99168A430DE6229F3901O4u2H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цку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1857364"/>
            <a:ext cx="6143636" cy="3625395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TextBox 4"/>
          <p:cNvSpPr txBox="1"/>
          <p:nvPr/>
        </p:nvSpPr>
        <p:spPr>
          <a:xfrm>
            <a:off x="0" y="2214554"/>
            <a:ext cx="4643470" cy="267765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Об организации работы по предупреждению коррупции в муниципальных учреждениях и предприятиях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Рисунок 5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0"/>
            <a:ext cx="1905000" cy="2324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00662" y="5786454"/>
            <a:ext cx="3643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Отдел профилактики коррупционных правонарушений управления муниципальной службы и кадров администрации МО «Город Астрахань»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142852"/>
            <a:ext cx="5929354" cy="107157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Федеральный закон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25.12.2008 № 273-ФЗ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противодействии коррупции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1034475" cy="1262060"/>
          </a:xfrm>
        </p:spPr>
      </p:pic>
      <p:sp>
        <p:nvSpPr>
          <p:cNvPr id="5" name="TextBox 4"/>
          <p:cNvSpPr txBox="1"/>
          <p:nvPr/>
        </p:nvSpPr>
        <p:spPr>
          <a:xfrm>
            <a:off x="827584" y="1643050"/>
            <a:ext cx="7848872" cy="5213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КОРРУПЦИЯ:</a:t>
            </a:r>
          </a:p>
          <a:p>
            <a:pPr algn="just">
              <a:lnSpc>
                <a:spcPct val="8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а)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лицами;</a:t>
            </a:r>
          </a:p>
          <a:p>
            <a:pPr algn="just">
              <a:lnSpc>
                <a:spcPct val="80000"/>
              </a:lnSpc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б) совершение деяний, указанных в подпункте "а" настоящего пункта, от имени или в интересах юридического лица.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69" y="76200"/>
            <a:ext cx="6242517" cy="109696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ВИДЫ КОРРУПЦИИ</a:t>
            </a:r>
            <a:endParaRPr lang="ru-RU" sz="3600" b="1" dirty="0"/>
          </a:p>
        </p:txBody>
      </p:sp>
      <p:pic>
        <p:nvPicPr>
          <p:cNvPr id="4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</p:spPr>
      </p:pic>
      <p:sp>
        <p:nvSpPr>
          <p:cNvPr id="5" name="TextBox 4"/>
          <p:cNvSpPr txBox="1"/>
          <p:nvPr/>
        </p:nvSpPr>
        <p:spPr>
          <a:xfrm>
            <a:off x="827584" y="1643050"/>
            <a:ext cx="78488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900" indent="-469900" algn="just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 2"/>
              <a:buChar char="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Бытовая коррупция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порождается взаимодействием рядовых граждан и чиновников. В неё входят различные подарки от граждан и услуги должностному лицу и членам его семьи. К этой категории также относится кумовство (непотизм).</a:t>
            </a: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9900" indent="-469900" algn="just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 2"/>
              <a:buChar char="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Деловая коррупция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возникает при взаимодействии власти и бизнеса. Например, в случае хозяйственного спора, стороны могут стремиться заручиться поддержкой судьи с целью вынесения решения в свою пользу.</a:t>
            </a:r>
            <a:endParaRPr lang="ru-RU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9900" indent="-469900" algn="just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 2"/>
              <a:buChar char="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Коррупция власти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касается стоящих у власти групп, недобросовестное поведение которых состоит в осуществлении политики в своих интересах и в ущерб интересам граждан.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411413" y="260350"/>
            <a:ext cx="4321175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3200" dirty="0"/>
              <a:t>Направления </a:t>
            </a:r>
          </a:p>
          <a:p>
            <a:pPr algn="ctr"/>
            <a:r>
              <a:rPr lang="ru-RU" sz="3200" dirty="0"/>
              <a:t>борьбы с коррупцией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900113" y="2565400"/>
            <a:ext cx="2951162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/>
              <a:t>Юридические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219700" y="2565400"/>
            <a:ext cx="2951163" cy="1368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/>
              <a:t>Организационные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484438" y="4724400"/>
            <a:ext cx="1944687" cy="1223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/>
              <a:t>Установление </a:t>
            </a:r>
          </a:p>
          <a:p>
            <a:pPr algn="ctr"/>
            <a:r>
              <a:rPr lang="ru-RU" b="1" dirty="0"/>
              <a:t>мер </a:t>
            </a:r>
          </a:p>
          <a:p>
            <a:pPr algn="ctr"/>
            <a:r>
              <a:rPr lang="ru-RU" b="1" dirty="0"/>
              <a:t>ответственности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643438" y="4724400"/>
            <a:ext cx="1944687" cy="1223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500" b="1" dirty="0"/>
              <a:t>Установление </a:t>
            </a:r>
          </a:p>
          <a:p>
            <a:pPr algn="ctr"/>
            <a:r>
              <a:rPr lang="ru-RU" sz="1500" b="1" dirty="0" err="1"/>
              <a:t>антикоррупционных</a:t>
            </a:r>
            <a:r>
              <a:rPr lang="ru-RU" sz="1500" b="1" dirty="0"/>
              <a:t> </a:t>
            </a:r>
          </a:p>
          <a:p>
            <a:pPr algn="ctr"/>
            <a:r>
              <a:rPr lang="ru-RU" sz="1500" b="1" dirty="0"/>
              <a:t>барьеров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7019925" y="4724400"/>
            <a:ext cx="1944688" cy="1223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/>
              <a:t>Уменьшение </a:t>
            </a:r>
          </a:p>
          <a:p>
            <a:pPr algn="ctr"/>
            <a:r>
              <a:rPr lang="ru-RU" b="1" dirty="0"/>
              <a:t>коррупционных </a:t>
            </a:r>
          </a:p>
          <a:p>
            <a:pPr algn="ctr"/>
            <a:r>
              <a:rPr lang="ru-RU" b="1" dirty="0"/>
              <a:t>рисков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250825" y="4724400"/>
            <a:ext cx="1944688" cy="1223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b="1" dirty="0"/>
              <a:t>Установление </a:t>
            </a:r>
          </a:p>
          <a:p>
            <a:pPr algn="ctr"/>
            <a:r>
              <a:rPr lang="ru-RU" b="1" dirty="0"/>
              <a:t>запретов </a:t>
            </a:r>
          </a:p>
          <a:p>
            <a:pPr algn="ctr"/>
            <a:r>
              <a:rPr lang="ru-RU" b="1" dirty="0"/>
              <a:t>и ограничений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>
            <a:off x="2268538" y="1628775"/>
            <a:ext cx="21590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4427538" y="1628775"/>
            <a:ext cx="22320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>
            <a:off x="1187450" y="3933825"/>
            <a:ext cx="1008063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2195513" y="3933825"/>
            <a:ext cx="1152525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5580063" y="3933825"/>
            <a:ext cx="1008062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6659563" y="3933825"/>
            <a:ext cx="129698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975448"/>
          </a:xfrm>
        </p:spPr>
        <p:txBody>
          <a:bodyPr>
            <a:noAutofit/>
          </a:bodyPr>
          <a:lstStyle/>
          <a:p>
            <a:pPr algn="just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Противодействие коррупции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деятельность федеральных органов государственной власти, органов государственной власти субъектов Российской Федерации, органов местного самоуправления, институтов гражданского общества, организаций и физических лиц в пределах их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полномочий: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 по предупреждению коррупции, в том числе по выявлению и последующему устранению причин коррупции (профилактика коррупции);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б) по выявлению, предупреждению, пресечению, раскрытию и расследованию коррупционных правонарушений (борьба с коррупцией);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в) по минимизации и (или) ликвидации последствий коррупционных правонарушений.</a:t>
            </a: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</p:spPr>
      </p:pic>
      <p:pic>
        <p:nvPicPr>
          <p:cNvPr id="6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8120" y="295252"/>
            <a:ext cx="1000132" cy="1220161"/>
          </a:xfrm>
        </p:spPr>
      </p:pic>
    </p:spTree>
    <p:extLst>
      <p:ext uri="{BB962C8B-B14F-4D97-AF65-F5344CB8AC3E}">
        <p14:creationId xmlns="" xmlns:p14="http://schemas.microsoft.com/office/powerpoint/2010/main" val="27445716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Предупреждение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коррупции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деятельность организации, направленная на введение элементов корпоративной культуры, организационной структуры, правил и процедур, регламентированных внутренними нормативными документами, обеспечивающих недопущение коррупционных правонарушений.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6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20" y="295252"/>
            <a:ext cx="1000132" cy="1220161"/>
          </a:xfrm>
        </p:spPr>
      </p:pic>
    </p:spTree>
    <p:extLst>
      <p:ext uri="{BB962C8B-B14F-4D97-AF65-F5344CB8AC3E}">
        <p14:creationId xmlns="" xmlns:p14="http://schemas.microsoft.com/office/powerpoint/2010/main" val="10360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42852"/>
            <a:ext cx="7286677" cy="1096962"/>
          </a:xfrm>
        </p:spPr>
        <p:txBody>
          <a:bodyPr>
            <a:noAutofit/>
          </a:bodyPr>
          <a:lstStyle/>
          <a:p>
            <a:r>
              <a:rPr lang="ru-RU" sz="2200" dirty="0" smtClean="0"/>
              <a:t>Глава 30 Уголовного кодекса Российской Федерации</a:t>
            </a:r>
            <a:br>
              <a:rPr lang="ru-RU" sz="2200" dirty="0" smtClean="0"/>
            </a:br>
            <a:r>
              <a:rPr lang="ru-RU" sz="2200" dirty="0" smtClean="0"/>
              <a:t>ПРЕСТУПЛЕНИЯ ПРОТИВ ГОСУДАРСТВЕННОЙ ВЛАСТИ, ИНТЕРЕСОВ ГОСУДАРСТВЕННОЙ СЛУЖБЫ И СЛУБЫ В ОРГАНАХ МЕСТНОГО САМОУПРАВЛЕНИЯ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2000240"/>
            <a:ext cx="7486650" cy="4572000"/>
          </a:xfrm>
        </p:spPr>
        <p:txBody>
          <a:bodyPr/>
          <a:lstStyle/>
          <a:p>
            <a:pPr algn="just"/>
            <a:r>
              <a:rPr lang="ru-RU" sz="2800" dirty="0" smtClean="0">
                <a:latin typeface="Franklin Gothic Medium" pitchFamily="34" charset="0"/>
              </a:rPr>
              <a:t>Статья 290. Получение взятки </a:t>
            </a:r>
          </a:p>
          <a:p>
            <a:pPr algn="just"/>
            <a:r>
              <a:rPr lang="ru-RU" sz="2800" dirty="0" smtClean="0">
                <a:latin typeface="Franklin Gothic Medium" pitchFamily="34" charset="0"/>
              </a:rPr>
              <a:t>Статья 291. Дача взятки</a:t>
            </a:r>
          </a:p>
          <a:p>
            <a:pPr algn="just"/>
            <a:r>
              <a:rPr lang="ru-RU" sz="2800" dirty="0" smtClean="0">
                <a:latin typeface="Franklin Gothic Medium" pitchFamily="34" charset="0"/>
              </a:rPr>
              <a:t>Статья 291.1. Посредничество во взяточничестве</a:t>
            </a:r>
          </a:p>
          <a:p>
            <a:pPr algn="just"/>
            <a:r>
              <a:rPr lang="ru-RU" sz="2800" dirty="0" smtClean="0">
                <a:latin typeface="Franklin Gothic Medium" pitchFamily="34" charset="0"/>
              </a:rPr>
              <a:t>Статья 291.2. Мелкое взяточничество  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</p:spPr>
      </p:pic>
      <p:sp>
        <p:nvSpPr>
          <p:cNvPr id="5" name="TextBox 4"/>
          <p:cNvSpPr txBox="1"/>
          <p:nvPr/>
        </p:nvSpPr>
        <p:spPr>
          <a:xfrm>
            <a:off x="714348" y="1785926"/>
            <a:ext cx="37862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Взя́тка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 принимаемые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должностным лицом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материальные ценности (предметы,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деньги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услуги, иная имущественная выгода) за действие либо бездействие в интересах взяткодателя, которое это лицо не могло или не должно было совершить в силу своего служебного положения </a:t>
            </a:r>
          </a:p>
          <a:p>
            <a:pPr>
              <a:defRPr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2643182"/>
            <a:ext cx="3810000" cy="2200275"/>
          </a:xfrm>
          <a:prstGeom prst="rect">
            <a:avLst/>
          </a:prstGeom>
        </p:spPr>
      </p:pic>
      <p:pic>
        <p:nvPicPr>
          <p:cNvPr id="7" name="Рисунок 6" descr="1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363013"/>
            <a:ext cx="7058022" cy="5494987"/>
          </a:xfrm>
        </p:spPr>
        <p:txBody>
          <a:bodyPr>
            <a:noAutofit/>
          </a:bodyPr>
          <a:lstStyle/>
          <a:p>
            <a:pPr marL="274320" algn="just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algn="just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взятки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получение должностным лицом лично или через посредника взятки в виде денег, ценных бумаг, иного имущества либо в виде незаконных оказания ему услуг имущественного характера (ст.290 УК РФ)</a:t>
            </a: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428604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Дача взятки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– передача должностному лицу, лично или через посредника (в том числе когда взятка по указанию должностного лица передается иному физическому или юридическому лицу) -, в виде денег, ценных бумаг, иного имущества либо в виде незаконных оказания ему услуг имущественного характера. (ст. 291 УК РФ)</a:t>
            </a:r>
          </a:p>
          <a:p>
            <a:endParaRPr lang="ru-RU" dirty="0"/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28604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3081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Посредничество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 взяточничестве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то есть непосредственная передача взятки по поручению взяткодателя или взяткополучателя либо иное способствование взяткодателю и (или) взяткополучателю в достижении либо реализации соглашения между ними о получении и даче взятки в виде денег, ценных бумаг, иного имущества либо в виде незаконных оказания ему услуг имущественного характера.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(ст.291.1 УК РФ)</a:t>
            </a:r>
          </a:p>
          <a:p>
            <a:endParaRPr lang="ru-RU" sz="2800" dirty="0"/>
          </a:p>
        </p:txBody>
      </p:sp>
      <p:pic>
        <p:nvPicPr>
          <p:cNvPr id="6" name="Рисунок 5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28604"/>
            <a:ext cx="7072362" cy="794734"/>
          </a:xfrm>
          <a:prstGeom prst="rect">
            <a:avLst/>
          </a:prstGeom>
        </p:spPr>
      </p:pic>
      <p:pic>
        <p:nvPicPr>
          <p:cNvPr id="7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0701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6945315" cy="1181088"/>
          </a:xfrm>
        </p:spPr>
        <p:txBody>
          <a:bodyPr anchor="ctr"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Правовые основы противодействия коррупции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285852" y="1643050"/>
            <a:ext cx="7000924" cy="50006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Международное законодательство</a:t>
            </a:r>
          </a:p>
          <a:p>
            <a:pPr>
              <a:lnSpc>
                <a:spcPct val="100000"/>
              </a:lnSpc>
            </a:pP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Федеральное законодательство</a:t>
            </a:r>
          </a:p>
          <a:p>
            <a:pPr>
              <a:lnSpc>
                <a:spcPct val="100000"/>
              </a:lnSpc>
            </a:pP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Региональное законодательство</a:t>
            </a:r>
          </a:p>
          <a:p>
            <a:pPr>
              <a:lnSpc>
                <a:spcPct val="100000"/>
              </a:lnSpc>
            </a:pP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правовые акты</a:t>
            </a: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142852"/>
            <a:ext cx="4929222" cy="10969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Международное законодательство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643050"/>
            <a:ext cx="7029473" cy="45720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СОВЕТ ЕВРОПЫ   КОНВЕНЦИЯ   ОБ УГОЛОВНОЙ ОТВЕТСТВЕННОСТИ ЗА КОРРУПЦИЮ  (Страсбург, 27 января 1999 года)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КОНВЕНЦИЯ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ОРГАНИЗАЦИИ ОБЪЕДИНЕННЫХ НАЦИЙ ПРОТИВ КОРРУПЦИИ (Принята Генеральной Ассамблеей ООН на 51-ом пленарном заседании 31 октября 2003 года)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363013"/>
            <a:ext cx="7890670" cy="5323547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None/>
              <a:defRPr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Цели Конвенции :</a:t>
            </a:r>
          </a:p>
          <a:p>
            <a:pPr algn="just"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содействие принятию и укрепление мер, направленных на более эффективное и действенное предупреждение коррупции и борьбу с ней;</a:t>
            </a:r>
          </a:p>
          <a:p>
            <a:pPr algn="just"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поощрение, облегчение и поддержка международного сотрудничества и технической помощи в предупреждении коррупции и борьбе с ней, в том числе принятии мер по возвращению активов;</a:t>
            </a:r>
          </a:p>
          <a:p>
            <a:pPr algn="just"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поощрение честности и неподкупности, ответственности, а также надлежащего управления публичными делами и публичным имуществом.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142852"/>
            <a:ext cx="5029209" cy="10969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Федеральное законодательство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643050"/>
            <a:ext cx="7029473" cy="457200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Федеральные законы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Указы Президента Российской Федерации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Постановления Правительства Российской Федерации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25 декабря 2008 года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273-ФЗ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ФЕДЕРАЛЬНЫЙ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ЗАКОН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ПРОТИВОДЕЙСТВИИ КОРРУПЦИИ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устанавливает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основные принципы противодействия коррупции, правовые и организационные основы предупреждения коррупции и борьбы с ней, минимизации и (или) ликвидации последствий коррупционных правонарушений.</a:t>
            </a: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64404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68760"/>
            <a:ext cx="7920880" cy="490344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 апреля 2016 года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147</a:t>
            </a:r>
          </a:p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УКАЗ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 ПРЕЗИДЕНТА РОССИЙСКОЙ ФЕДЕРАЦИИ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       О НАЦИОНАЛЬНОМ ПЛАНЕ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ПРОТИВОДЕЙСТВИЯ КОРРУПЦИИ НА 2016 - 2017 ГОДЫ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Национального плана направлены на решение следующих основных задач:</a:t>
            </a:r>
          </a:p>
          <a:p>
            <a:pPr marL="171450" indent="-171450" algn="just">
              <a:buFont typeface="Arial" pitchFamily="34" charset="0"/>
              <a:buChar char="•"/>
              <a:defRPr/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совершенствование правовых основ и организационных механизмов предотвращения и выявления конфликта интересов в отношении лиц, замещающих должности, по которым установлена обязанность принимать меры по предотвращению и урегулированию конфликта интересов;</a:t>
            </a:r>
          </a:p>
          <a:p>
            <a:endParaRPr lang="ru-RU" sz="3600" dirty="0"/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22157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 algn="just">
              <a:buFont typeface="Arial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совершенствование механизмов контроля за расходами и обращения в доход государства имущества, в отношении которого не представлено сведений, подтверждающих его приобретение на законные доходы, предусмотренных Федеральным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2"/>
              </a:rPr>
              <a:t>законом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от 3 декабря 2012 г. № 230-ФЗ "О контроле за соответствием расходов лиц, замещающих государственные должности, и иных лиц их доходам";</a:t>
            </a: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3352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63013"/>
            <a:ext cx="7992887" cy="4809187"/>
          </a:xfrm>
        </p:spPr>
        <p:txBody>
          <a:bodyPr>
            <a:noAutofit/>
          </a:bodyPr>
          <a:lstStyle/>
          <a:p>
            <a:pPr marL="171450" indent="-171450" algn="just">
              <a:buFont typeface="Arial" charset="0"/>
              <a:buChar char="•"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повышение эффективности противодействия коррупции в федеральных органах исполнительной власти и государственных органах субъектов Российской Федерации, активизация деятельности подразделений федеральных государственных органов и органов субъектов Российской Федерации по профилактике коррупционных и иных правонарушений, а также комиссий по координации работы по противодействию коррупции в субъектах Российской Федерации;</a:t>
            </a:r>
          </a:p>
          <a:p>
            <a:pPr marL="171450" indent="-171450" algn="just">
              <a:buFont typeface="Arial" charset="0"/>
              <a:buChar char="•"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повышение эффективности противодействия коррупции при осуществлении закупок товаров, работ, услуг для обеспечения государственных и муниципальных нужд;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908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71450" indent="-171450" algn="just">
              <a:buFont typeface="Arial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расширение использования механизмов международного сотрудничества для выявления, ареста и возвращения из иностранных юрисдикции активов, полученных в результате совершения преступлений коррупционной направленности;</a:t>
            </a:r>
          </a:p>
          <a:p>
            <a:pPr marL="171450" indent="-171450" algn="just">
              <a:buFont typeface="Arial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эффективности информационно-пропагандистских и просветительских мер, направленных на создание в обществе атмосферы нетерпимости к коррупционным проявлениям.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6" name="Рисунок 5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52" y="652442"/>
            <a:ext cx="7072362" cy="794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14530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47176"/>
            <a:ext cx="8280920" cy="4825632"/>
          </a:xfrm>
        </p:spPr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ru-RU" sz="5100" b="1" dirty="0">
                <a:latin typeface="Times New Roman" pitchFamily="18" charset="0"/>
                <a:cs typeface="Times New Roman" pitchFamily="18" charset="0"/>
              </a:rPr>
              <a:t>1 апреля 2016 года 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№</a:t>
            </a:r>
            <a:r>
              <a:rPr lang="ru-RU" sz="5100" b="1" dirty="0">
                <a:latin typeface="Times New Roman" pitchFamily="18" charset="0"/>
                <a:cs typeface="Times New Roman" pitchFamily="18" charset="0"/>
              </a:rPr>
              <a:t> 147</a:t>
            </a:r>
          </a:p>
          <a:p>
            <a:pPr algn="ctr">
              <a:defRPr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УКАЗ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  ПРЕЗИДЕНТА РОССИЙСКОЙ ФЕДЕРАЦИИ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        О НАЦИОНАЛЬНОМ ПЛАНЕ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     ПРОТИВОДЕЙСТВИЯ КОРРУПЦИИ НА 2016 - 2017 ГОДЫ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6500" dirty="0" smtClean="0"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Национального плана направлены на решение следующих основных задач:</a:t>
            </a:r>
          </a:p>
          <a:p>
            <a:pPr marL="171450" indent="-171450" algn="just">
              <a:buFont typeface="Arial" pitchFamily="34" charset="0"/>
              <a:buChar char="•"/>
              <a:defRPr/>
            </a:pPr>
            <a:r>
              <a:rPr lang="ru-RU" sz="6500" dirty="0">
                <a:latin typeface="Times New Roman" pitchFamily="18" charset="0"/>
                <a:cs typeface="Times New Roman" pitchFamily="18" charset="0"/>
              </a:rPr>
              <a:t>совершенствование правовых основ и организационных механизмов предотвращения и выявления конфликта интересов в отношении лиц, замещающих должности, по которым установлена обязанность принимать меры по предотвращению и урегулированию конфликта интересов;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52" y="652442"/>
            <a:ext cx="7072362" cy="7947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651736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6456831" cy="109696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Региональное законодательство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571744"/>
            <a:ext cx="7129460" cy="300039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Закон Астраханской области от 22 мая 2008 года № 23/2008-ОЗ «О противодействии коррупции в Астраханской области»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7029473" cy="4572000"/>
          </a:xfrm>
        </p:spPr>
        <p:txBody>
          <a:bodyPr/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Постановление администрации муниципального образования «Город Астрахань» от 29.03.2017 № 1872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«Об утверждении Положения о предоставлении гражданами, претендующими на замещение должностей муниципальной службы, муниципальными служащими, руководителями муниципальных учреждений и гражданами, поступающими на должность руководителей муниципальных учреждений, сведений о доходах, расходах, об имуществе и обязательствах имущественного характера»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3042" y="1"/>
            <a:ext cx="5715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Муниципальные правовые акты</a:t>
            </a:r>
            <a:endParaRPr lang="ru-RU" sz="40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Распоряжение администрации муниципального образования «Город Астрахань» от 15.03.2017 № 228-р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«Об утверждении плана мероприятий по профилактике коррупционных правонарушений, реализуемых администрацией муниципального образования «Город Астрахань» в 2017-2018 годах»</a:t>
            </a:r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52" y="652442"/>
            <a:ext cx="7072362" cy="794734"/>
          </a:xfrm>
          <a:prstGeom prst="rect">
            <a:avLst/>
          </a:prstGeo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84972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5" y="76200"/>
            <a:ext cx="6742582" cy="10969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Федеральный закон от 25.12.2008 № 273-ФЗ «О противодействии коррупции»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500150"/>
            <a:ext cx="6929486" cy="535785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400" dirty="0" smtClean="0"/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Статья 13.3. Обязанность организаций принимать меры по предупреждению коррупции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 1. Организации обязаны разрабатывать и принимать меры по предупреждению коррупции.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2. Меры по предупреждению коррупции, принимаемые в организации, могут включать: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а) определение подразделений или должностных лиц, ответственных за профилактику коррупционных и иных правонарушений;</a:t>
            </a:r>
          </a:p>
          <a:p>
            <a:pPr marL="173038" indent="-173038" algn="just">
              <a:buNone/>
              <a:tabLst>
                <a:tab pos="2605088" algn="l"/>
                <a:tab pos="2963863" algn="l"/>
                <a:tab pos="322897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б) сотрудничество организации с   правоохранительными органами;</a:t>
            </a:r>
          </a:p>
          <a:p>
            <a:pPr>
              <a:buNone/>
            </a:pPr>
            <a:r>
              <a:rPr lang="ru-RU" sz="2300" dirty="0" smtClean="0"/>
              <a:t>  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7100911" cy="4572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в) разработку и внедрение в практику стандартов и процедур, направленных на обеспечение добросовестной работы организации;</a:t>
            </a:r>
          </a:p>
          <a:p>
            <a:pPr algn="just">
              <a:buNone/>
              <a:tabLst>
                <a:tab pos="7177088" algn="l"/>
              </a:tabLs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г) принятие кодекса этики и служебного поведения работников организации;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предотвращение и урегулирование конфликта интересов;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е) недопущение составления неофициальной отчетности и использования поддельных документов.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8675" y="1600200"/>
            <a:ext cx="7486650" cy="398904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по разработке и принятию организациями мер по предупреждению и противодействию коррупции (далее - Методические рекомендации) разработаны во исполнение подпункта "б" пункта 25 Указа Президента Российской Федерации от 2 апреля 2013 г. № 309 "О мерах по реализации отдельных положений Федерального закона "О противодействии коррупции" и в соответствии со статьей 13.3 Федерального закона от 25 декабря 2008 г. № 273-ФЗ "О противодействии коррупции".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28" y="0"/>
            <a:ext cx="7286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по разработке и принятию организациями мер по предупреждению и противодействию коррупции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132856"/>
            <a:ext cx="7486650" cy="2767754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Целью Методических рекомендаций является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формирование единого подхода к обеспечению работы по профилактике и противодействию коррупции в организациях независимо от их форм собственности, организационно-правовых форм, отраслевой принадлежности и иных обстоятельств.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8675" y="1363013"/>
            <a:ext cx="7486650" cy="480918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Задачами Методических рекомендаций являются: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информирование организаций о нормативно-правовом обеспечении работы по противодействию коррупции и ответственности за совершение коррупционных правонарушений;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определение основных принципов противодействия коррупции в организациях;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методическое обеспечение разработки и реализации мер, направленных на профилактику и противодействие коррупции в организации.</a:t>
            </a:r>
          </a:p>
          <a:p>
            <a:pPr algn="just"/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3" y="76200"/>
            <a:ext cx="6742583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Общие подходы к разработке и реализации антикоррупционной политики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Антикоррупционная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политика организации представляет собой комплекс взаимосвязанных принципов, процедур и конкретных мероприятий, направленных на профилактику и пресечение коррупционных правонарушений в деятельности организации.</a:t>
            </a:r>
          </a:p>
          <a:p>
            <a:pPr algn="just"/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Антикоррупционную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политику и другие документы организации, регулирующие вопросы предупреждения и противодействия коррупции, рекомендуется принимать в форме локальных нормативных актов, что позволит обеспечить обязательность их выполнения всеми работниками организации.</a:t>
            </a:r>
          </a:p>
          <a:p>
            <a:pPr algn="just"/>
            <a:endParaRPr lang="ru-RU" dirty="0"/>
          </a:p>
        </p:txBody>
      </p:sp>
      <p:pic>
        <p:nvPicPr>
          <p:cNvPr id="4" name="Содержимое 3" descr="decxjloy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</p:spPr>
      </p:pic>
      <p:pic>
        <p:nvPicPr>
          <p:cNvPr id="5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3" y="1363013"/>
            <a:ext cx="7318596" cy="520925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2400" dirty="0" smtClean="0"/>
              <a:t> 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В разработке и реализации антикоррупционной   политики как документа следует выделить следующие этапы:</a:t>
            </a:r>
          </a:p>
          <a:p>
            <a:pPr lvl="0"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разработка проекта антикоррупционной политики;.</a:t>
            </a:r>
          </a:p>
          <a:p>
            <a:pPr lvl="0"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согласование  проекта и его утверждение;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информирование работников о принятой в организации антикоррупционной политике;</a:t>
            </a:r>
          </a:p>
          <a:p>
            <a:pPr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реализация предусмотренных политикой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мер;</a:t>
            </a:r>
          </a:p>
          <a:p>
            <a:pPr lvl="0" algn="just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анализ применения антикоррупционной политики и, при необходимости, ее пересмотр.</a:t>
            </a:r>
          </a:p>
          <a:p>
            <a:pPr lvl="0"/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294776"/>
            <a:ext cx="7029473" cy="484883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Содержание антикоррупционной политики конкретной организации определяется спецификой этой организации и особенностями условий, в которых она функционирует. Рекомендуется отразить в антикоррупционной политике следующие вопросы: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цели и задачи внедрения антикоррупционной политики;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используемые в политике понятия и определения;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основные принципы антикоррупционной деятельности организации;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3" y="1357298"/>
            <a:ext cx="7072362" cy="52864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 создании системы мер противодействия коррупции в организации рекомендуется основываться на следующих ключевых принципах: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соответствия политики организации действующему законодательству и общепринятым нормам;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личного примера руководства;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вовлеченности работников;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соразмерности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процедур риску коррупции;</a:t>
            </a:r>
          </a:p>
          <a:p>
            <a:pPr>
              <a:buNone/>
            </a:pPr>
            <a:endParaRPr lang="ru-RU" sz="2600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эффективности  антикоррупционных процедур;</a:t>
            </a:r>
          </a:p>
          <a:p>
            <a:pPr algn="just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ответственности и неотвратимости наказания;</a:t>
            </a:r>
          </a:p>
          <a:p>
            <a:pPr algn="just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принцип постоянного контроля и регулярного мониторинга.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9" y="1363013"/>
            <a:ext cx="7488832" cy="5280697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b="1" dirty="0" smtClean="0"/>
              <a:t>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Содержание антикоррупционной политики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цели и задачи внедрения антикоррупционной политики;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используемые в политике понятия и определения;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основные принципы антикоррупционной деятельности организации;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область применения политики и круг лиц, попадающих под ее действие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/>
          </a:bodyPr>
          <a:lstStyle/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определение должностных лиц организации, ответственных за реализацию антикоррупционной политики;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определение и закрепление обязанностей работников и организации, связанных с предупреждением и противодействием коррупции;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установление перечня реализуемых организацией антикоррупционных мероприятий, стандартов и процедур и порядок их выполнения (применения);</a:t>
            </a:r>
          </a:p>
          <a:p>
            <a:pPr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1" y="1916832"/>
            <a:ext cx="7000924" cy="4655440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ответственность сотрудников за несоблюдение требований антикоррупционной политики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порядок пересмотра и внесения изменений в антикоррупционную политику организации.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028335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Определение подразделений или должностных лиц, ответственных за противодействие  коррупции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571612"/>
            <a:ext cx="6986584" cy="4572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Организации рекомендуется определить структурное подразделение или должностных лиц, ответственных за противодействие коррупции, исходя из собственных потребностей, задач, специфики деятельности, штатной численности, организационной структуры, материальных ресурсов и др. признаков. 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Задачи, функции и полномочия структурного подразделения или должностных лиц, ответственных за противодействие  коррупции, должны быть четко определены.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9" y="1363013"/>
            <a:ext cx="7488832" cy="523433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Целью оценки коррупционных рисков является определение конкретных процессов и деловых операций в деятельности организации, при реализации которых наиболее высока вероятность совершения работниками организации коррупционных правонарушений, как в целях получения личной выгоды, так и в целях получения выгоды организацией.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Оценка коррупционных рисков является важнейшим элементом антикоррупционной политики. Она позволяет обеспечить соответствие реализуемых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мероприятий специфике деятельности организации и рационально использовать ресурсы, направляемые на проведение работы по профилактике коррупции.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728" y="214290"/>
            <a:ext cx="688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Оценка коррупционных рисков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Оценку коррупционных рисков рекомендуется проводить как на стадии разработки антикоррупционной политики, так и после ее утверждения на регулярной основе. При этом возможен следующий порядок проведения оценки коррупционных рисков: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представить деятельность организации в виде отдельных процессов, в каждом из которых выделить составные элементы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подпроцессы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выделить «критические точки» - для каждого процесса определить те элементы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подпроцессы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при реализации которых наиболее вероятно возникновение коррупционных правонарушений;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каждого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подпроцесса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реализация которого связана с коррупционным риском, составить описание возможных коррупционных правонарушений;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основании проведенного анализа подготовить «карту коррупционных рисков организации» - сводное описание «критических точек» и возможных коррупционных правонарушений;</a:t>
            </a:r>
          </a:p>
          <a:p>
            <a:pPr lvl="0" algn="just"/>
            <a:endParaRPr lang="ru-RU" sz="2600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357298"/>
            <a:ext cx="7058022" cy="4572000"/>
          </a:xfrm>
        </p:spPr>
        <p:txBody>
          <a:bodyPr>
            <a:noAutofit/>
          </a:bodyPr>
          <a:lstStyle/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сформировать перечень должностей, связанных с высоким коррупционным риском. В отношении работников, замещающих такие должности, могут быть установлены специальные антикоррупционные процедуры и требования, например, регулярное заполнение декларации о конфликте интересов.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разработать комплекс мер по устранению или минимизации коррупционных рисков. Такие меры рекомендуется разработать для каждой «критической точки».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76200"/>
            <a:ext cx="6742582" cy="1096962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Выявление и урегулирование конфликта интересов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3" y="1363013"/>
            <a:ext cx="7848872" cy="535213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Положение о конфликте интересов – это внутренний документ организации, устанавливающий порядок выявления и урегулирования конфликтов интересов, возникающих у работников организации в ходе выполнения ими трудовых обязанностей. При разработке положения о конфликте интересов рекомендуется обратить внимание на включение в него следующих аспектов: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цели и задачи положения о конфликте интересов;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используемые в положении понятия и определения;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круг лиц, попадающих под действие положения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4572000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основные принципы управления конфликтом интересов в организации;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обязательность раскрытия сведений о реальном или потенциальном конфликте интересов;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индивидуальное рассмотрение и оценка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репутационных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рисков для организации при выявлении каждого конфликта интересов и его урегулирование;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конфиденциальность процесса раскрытия сведений о конфликте интересов и процесса его урегулирования;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363013"/>
            <a:ext cx="7029473" cy="4809187"/>
          </a:xfrm>
        </p:spPr>
        <p:txBody>
          <a:bodyPr>
            <a:no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соблюдение баланса интересов организации и работника при урегулировании конфликта интересов;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защита работника от преследования в связи с сообщением о конфликте интересов, который был своевременно раскрыт работником и урегулирован (предотвращен) организацией.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Следует учитывать, что конфликт интересов может принимать множество различных форм. Организации рекомендуется разработать перечень типовых ситуаций конфликта интересов, отражающих специфику ее деятельности.</a:t>
            </a: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484784"/>
            <a:ext cx="7029473" cy="468741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порядок раскрытия конфликта интересов работником организации и порядок его урегулирования, в том числе возможные способы разрешения возникшего конфликта интересов;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обязанности работников в связи с раскрытием и урегулированием конфликта интересов;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определение лиц, ответственных за прием сведений о возникшем конфликте интересов и рассмотрение этих сведений;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ответственность работников за несоблюдение положения о конфликте интересов.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7028335" cy="1096962"/>
          </a:xfrm>
        </p:spPr>
        <p:txBody>
          <a:bodyPr>
            <a:normAutofit fontScale="90000"/>
          </a:bodyPr>
          <a:lstStyle/>
          <a:p>
            <a:pPr algn="just"/>
            <a:r>
              <a:rPr lang="x-none" b="1" smtClean="0">
                <a:latin typeface="Times New Roman" pitchFamily="18" charset="0"/>
                <a:cs typeface="Times New Roman" pitchFamily="18" charset="0"/>
              </a:rPr>
              <a:t>Разработка и внедрение в практику стандартов и процедур, направленных на обеспечение добросовестной работы организации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1" y="1600200"/>
            <a:ext cx="7029473" cy="5257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Важным элементом работы по предупреждению коррупции является внедрение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стандартов поведения работников в корпоративную культуру организации. В этих целях организации рекомендуется разработать и принять кодекс этики и служебного поведения работников организации. В кодекс следует включить положения, устанавливающие ряд правил и стандартов поведения работников, затрагивающих общую этику деловых отношений и направленных на формирование этичного, добросовестного поведения работников и организации в целом.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143116"/>
            <a:ext cx="7072362" cy="35719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Работники муниципальных учреждений при исполнении должностных обязанностей не должны допускать поведения, которое может быть расценено гражданами, обращающимися в данные учреждения, как намек на взятку или подарок. Данное требование может быть закреплено в кодексе этики и служебного поведения работников учреждения.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363013"/>
            <a:ext cx="7560840" cy="535213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Работникам следует избегать обсуждения с гражданами, чья выгода зависит от решений и действий работников, тем, которые могут восприниматься как просьба о даче взятки: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низкий уровень заработной платы работника и нехватка денежных средств на реализацию тех или иных нужд;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желание приобрести то или иное имущество, получить ту или иную услугу, отправиться в туристическую поездку;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отсутствие работы у родственников работника;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необходимость поступления детей работника в образовательные учреждения и т.д.;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3" y="76200"/>
            <a:ext cx="6742583" cy="109696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Сотрудничество с правоохранительными органами в сфере противодействия коррупции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363013"/>
            <a:ext cx="7704855" cy="501831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Сотрудничество с правоохранительными органами также может проявляться в форме: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оказания содействия уполномоченным представителям правоохранительных органов при проведении ими инспекционных проверок деятельности организации по вопросам предупреждения и противодействия коррупции;</a:t>
            </a:r>
          </a:p>
          <a:p>
            <a:pPr lvl="0"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оказания содействия уполномоченным представителям правоохранительных органов при проведении мероприятий по пресечению или расследованию коррупционных преступлений, включая оперативно-розыскные мероприятия.</a:t>
            </a:r>
          </a:p>
          <a:p>
            <a:endParaRPr lang="ru-RU" sz="2600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6885459" cy="1096962"/>
          </a:xfrm>
        </p:spPr>
        <p:txBody>
          <a:bodyPr/>
          <a:lstStyle/>
          <a:p>
            <a:pPr algn="ctr"/>
            <a:r>
              <a:rPr lang="ru-RU" sz="4000" dirty="0" smtClean="0"/>
              <a:t>Подарки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84784"/>
            <a:ext cx="7129460" cy="4944580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частности, ограничения установлены в отношении гражданских служащих. В соответствии со статьей 17 Федерального закона от 27 июля 2004 года № 79-ФЗ «О государственной гражданской службе Российской Федерации» гражданским служащим запрещено в связи с исполнением должностных обязанностей получать вознаграждения от физических и юридических лиц (подарки, денежное вознаграждение, ссуды, услуги, оплату развлечений, отдыха, транспортных расходов, иные вознаграждения).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357430"/>
            <a:ext cx="7129460" cy="31146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Такие подарки гражданские служащие не могут принимать даже для последующей их передачи в собственность государственного органа. Исключение сделано лишь для подарков, получаемых гражданским служащим в связи с протокольными мероприятиями, со служебными командировками и с другими официальными мероприятиями.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3" y="2143116"/>
            <a:ext cx="7072362" cy="350046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Таким образом, гражданскому служащему, осуществляющему в отношении организации контрольно-надзорные функции, по сути, запрещено получать любые подарки от организации и ее представителей.</a:t>
            </a:r>
          </a:p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В связи с этим, сотрудникам организации рекомендуется воздерживаться от предложения и попыток передачи проверяющим любых подарков, включая подарки, стоимость которых составляет менее трех тысяч рублей.</a:t>
            </a:r>
          </a:p>
          <a:p>
            <a:endParaRPr lang="ru-RU" dirty="0"/>
          </a:p>
        </p:txBody>
      </p:sp>
      <p:pic>
        <p:nvPicPr>
          <p:cNvPr id="4" name="Содержимое 3" descr="decxjloy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52"/>
            <a:ext cx="1000132" cy="1220161"/>
          </a:xfrm>
          <a:prstGeom prst="rect">
            <a:avLst/>
          </a:prstGeom>
        </p:spPr>
      </p:pic>
      <p:pic>
        <p:nvPicPr>
          <p:cNvPr id="5" name="Рисунок 4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500042"/>
            <a:ext cx="7072362" cy="794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зымянны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28"/>
            <a:ext cx="9144000" cy="6143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9144000" cy="5786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лдол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0042"/>
            <a:ext cx="9144000" cy="58579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екеу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9"/>
            <a:ext cx="9144000" cy="5572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57290" y="2071678"/>
            <a:ext cx="6516687" cy="106680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ЗА ВНИМАНИЕ</a:t>
            </a: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4077072"/>
            <a:ext cx="46787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Отдел профилактики коррупционных правонарушений управления муниципальной службы и кадров администрации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 «Город Астрахань»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214942" y="5429264"/>
            <a:ext cx="3643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dirty="0" smtClean="0"/>
              <a:t>  24-10-86</a:t>
            </a:r>
            <a:endParaRPr lang="ru-RU" sz="4800" dirty="0"/>
          </a:p>
        </p:txBody>
      </p:sp>
      <p:pic>
        <p:nvPicPr>
          <p:cNvPr id="7" name="Рисунок 6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00042"/>
            <a:ext cx="7572428" cy="794734"/>
          </a:xfrm>
          <a:prstGeom prst="rect">
            <a:avLst/>
          </a:prstGeom>
        </p:spPr>
      </p:pic>
      <p:pic>
        <p:nvPicPr>
          <p:cNvPr id="8" name="Содержимое 3" descr="decxjloy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1357298"/>
            <a:ext cx="1000132" cy="1220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_9411662_TF03431380_TF03431380.potx" id="{3442B1B1-FE9E-4009-A7C4-AC049039973C}" vid="{B3BD9ACF-76CB-44DC-AA6B-25949BA04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tf03431380</Template>
  <TotalTime>999</TotalTime>
  <Words>2507</Words>
  <Application>Microsoft Office PowerPoint</Application>
  <PresentationFormat>Экран (4:3)</PresentationFormat>
  <Paragraphs>200</Paragraphs>
  <Slides>58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Научная литература 16 х 9</vt:lpstr>
      <vt:lpstr>Слайд 1</vt:lpstr>
      <vt:lpstr>Федеральный закон от 25.12.2008 № 273-ФЗ «О противодействии коррупции»</vt:lpstr>
      <vt:lpstr>ВИДЫ КОРРУПЦИИ</vt:lpstr>
      <vt:lpstr>Слайд 4</vt:lpstr>
      <vt:lpstr>Слайд 5</vt:lpstr>
      <vt:lpstr>Слайд 6</vt:lpstr>
      <vt:lpstr>Глава 30 Уголовного кодекса Российской Федерации ПРЕСТУПЛЕНИЯ ПРОТИВ ГОСУДАРСТВЕННОЙ ВЛАСТИ, ИНТЕРЕСОВ ГОСУДАРСТВЕННОЙ СЛУЖБЫ И СЛУБЫ В ОРГАНАХ МЕСТНОГО САМОУПРАВЛЕНИЯ</vt:lpstr>
      <vt:lpstr>Слайд 8</vt:lpstr>
      <vt:lpstr>Слайд 9</vt:lpstr>
      <vt:lpstr>Слайд 10</vt:lpstr>
      <vt:lpstr>Слайд 11</vt:lpstr>
      <vt:lpstr>Правовые основы противодействия коррупции</vt:lpstr>
      <vt:lpstr>Международное законодательство </vt:lpstr>
      <vt:lpstr>Слайд 14</vt:lpstr>
      <vt:lpstr>Федеральное законодательство</vt:lpstr>
      <vt:lpstr>Слайд 16</vt:lpstr>
      <vt:lpstr>Слайд 17</vt:lpstr>
      <vt:lpstr>Слайд 18</vt:lpstr>
      <vt:lpstr>Слайд 19</vt:lpstr>
      <vt:lpstr>Слайд 20</vt:lpstr>
      <vt:lpstr>Слайд 21</vt:lpstr>
      <vt:lpstr>Региональное законодательство</vt:lpstr>
      <vt:lpstr>Слайд 23</vt:lpstr>
      <vt:lpstr>Слайд 24</vt:lpstr>
      <vt:lpstr>Федеральный закон от 25.12.2008 № 273-ФЗ «О противодействии коррупции»</vt:lpstr>
      <vt:lpstr>Слайд 26</vt:lpstr>
      <vt:lpstr>Слайд 27</vt:lpstr>
      <vt:lpstr>Слайд 28</vt:lpstr>
      <vt:lpstr>Слайд 29</vt:lpstr>
      <vt:lpstr>Общие подходы к разработке и реализации антикоррупционной политики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Определение подразделений или должностных лиц, ответственных за противодействие  коррупции</vt:lpstr>
      <vt:lpstr>Слайд 39</vt:lpstr>
      <vt:lpstr>Слайд 40</vt:lpstr>
      <vt:lpstr>Слайд 41</vt:lpstr>
      <vt:lpstr>Слайд 42</vt:lpstr>
      <vt:lpstr>Выявление и урегулирование конфликта интересов</vt:lpstr>
      <vt:lpstr>Слайд 44</vt:lpstr>
      <vt:lpstr>Слайд 45</vt:lpstr>
      <vt:lpstr>Слайд 46</vt:lpstr>
      <vt:lpstr>Разработка и внедрение в практику стандартов и процедур, направленных на обеспечение добросовестной работы организации </vt:lpstr>
      <vt:lpstr>Слайд 48</vt:lpstr>
      <vt:lpstr>Слайд 49</vt:lpstr>
      <vt:lpstr>Сотрудничество с правоохранительными органами в сфере противодействия коррупции</vt:lpstr>
      <vt:lpstr>Подарки 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ГОЛОДНЕВ Михаил Геннадьевич</dc:creator>
  <cp:lastModifiedBy>golodnev_mg</cp:lastModifiedBy>
  <cp:revision>87</cp:revision>
  <dcterms:created xsi:type="dcterms:W3CDTF">2017-10-06T05:00:16Z</dcterms:created>
  <dcterms:modified xsi:type="dcterms:W3CDTF">2017-10-25T05:37:59Z</dcterms:modified>
</cp:coreProperties>
</file>