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318" r:id="rId3"/>
    <p:sldId id="319" r:id="rId4"/>
    <p:sldId id="321" r:id="rId5"/>
    <p:sldId id="322" r:id="rId6"/>
    <p:sldId id="323" r:id="rId7"/>
    <p:sldId id="324" r:id="rId8"/>
    <p:sldId id="325" r:id="rId9"/>
    <p:sldId id="298" r:id="rId10"/>
    <p:sldId id="328" r:id="rId11"/>
    <p:sldId id="329" r:id="rId12"/>
    <p:sldId id="330" r:id="rId13"/>
    <p:sldId id="331" r:id="rId14"/>
    <p:sldId id="332" r:id="rId15"/>
    <p:sldId id="335" r:id="rId16"/>
    <p:sldId id="334" r:id="rId17"/>
    <p:sldId id="333" r:id="rId18"/>
    <p:sldId id="336" r:id="rId19"/>
    <p:sldId id="337" r:id="rId20"/>
    <p:sldId id="338" r:id="rId21"/>
    <p:sldId id="343" r:id="rId22"/>
    <p:sldId id="339" r:id="rId23"/>
    <p:sldId id="342" r:id="rId24"/>
    <p:sldId id="341" r:id="rId25"/>
    <p:sldId id="340" r:id="rId26"/>
    <p:sldId id="395" r:id="rId27"/>
    <p:sldId id="397" r:id="rId28"/>
    <p:sldId id="396" r:id="rId29"/>
    <p:sldId id="398" r:id="rId30"/>
    <p:sldId id="399" r:id="rId31"/>
    <p:sldId id="400" r:id="rId32"/>
    <p:sldId id="315" r:id="rId33"/>
    <p:sldId id="344" r:id="rId34"/>
    <p:sldId id="347" r:id="rId35"/>
    <p:sldId id="355" r:id="rId36"/>
    <p:sldId id="354" r:id="rId37"/>
    <p:sldId id="353" r:id="rId38"/>
    <p:sldId id="352" r:id="rId39"/>
    <p:sldId id="351" r:id="rId40"/>
    <p:sldId id="350" r:id="rId41"/>
    <p:sldId id="349" r:id="rId42"/>
    <p:sldId id="348" r:id="rId43"/>
    <p:sldId id="360" r:id="rId44"/>
    <p:sldId id="359" r:id="rId45"/>
    <p:sldId id="358" r:id="rId46"/>
    <p:sldId id="357" r:id="rId47"/>
    <p:sldId id="356" r:id="rId48"/>
    <p:sldId id="361" r:id="rId49"/>
    <p:sldId id="362" r:id="rId50"/>
    <p:sldId id="363" r:id="rId51"/>
    <p:sldId id="364" r:id="rId52"/>
    <p:sldId id="365" r:id="rId53"/>
    <p:sldId id="366" r:id="rId54"/>
    <p:sldId id="370" r:id="rId55"/>
    <p:sldId id="367" r:id="rId56"/>
    <p:sldId id="369" r:id="rId57"/>
    <p:sldId id="368" r:id="rId58"/>
    <p:sldId id="371" r:id="rId59"/>
    <p:sldId id="372" r:id="rId60"/>
    <p:sldId id="375" r:id="rId61"/>
    <p:sldId id="374" r:id="rId62"/>
    <p:sldId id="373" r:id="rId63"/>
    <p:sldId id="376" r:id="rId64"/>
    <p:sldId id="378" r:id="rId65"/>
    <p:sldId id="377" r:id="rId66"/>
    <p:sldId id="381" r:id="rId67"/>
    <p:sldId id="380" r:id="rId68"/>
    <p:sldId id="379" r:id="rId69"/>
    <p:sldId id="382" r:id="rId70"/>
    <p:sldId id="383" r:id="rId71"/>
    <p:sldId id="384" r:id="rId72"/>
    <p:sldId id="385" r:id="rId73"/>
    <p:sldId id="386" r:id="rId74"/>
    <p:sldId id="387" r:id="rId75"/>
    <p:sldId id="388" r:id="rId76"/>
    <p:sldId id="389" r:id="rId77"/>
    <p:sldId id="390" r:id="rId78"/>
    <p:sldId id="391" r:id="rId79"/>
    <p:sldId id="392" r:id="rId80"/>
    <p:sldId id="317" r:id="rId81"/>
  </p:sldIdLst>
  <p:sldSz cx="6858000" cy="5143500"/>
  <p:notesSz cx="6858000" cy="9144000"/>
  <p:custDataLst>
    <p:tags r:id="rId8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6929" autoAdjust="0"/>
  </p:normalViewPr>
  <p:slideViewPr>
    <p:cSldViewPr>
      <p:cViewPr>
        <p:scale>
          <a:sx n="129" d="100"/>
          <a:sy n="129" d="100"/>
        </p:scale>
        <p:origin x="-300" y="-186"/>
      </p:cViewPr>
      <p:guideLst>
        <p:guide orient="horz" pos="1620"/>
        <p:guide pos="2160"/>
      </p:guideLst>
    </p:cSldViewPr>
  </p:slideViewPr>
  <p:outlineViewPr>
    <p:cViewPr>
      <p:scale>
        <a:sx n="33" d="100"/>
        <a:sy n="33" d="100"/>
      </p:scale>
      <p:origin x="0" y="26718"/>
    </p:cViewPr>
  </p:outlineViewPr>
  <p:notesTextViewPr>
    <p:cViewPr>
      <p:scale>
        <a:sx n="100" d="100"/>
        <a:sy n="100" d="100"/>
      </p:scale>
      <p:origin x="0" y="0"/>
    </p:cViewPr>
  </p:notesTextViewPr>
  <p:sorterViewPr>
    <p:cViewPr>
      <p:scale>
        <a:sx n="150" d="100"/>
        <a:sy n="150" d="100"/>
      </p:scale>
      <p:origin x="0" y="1162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pPr/>
              <a:t>2020/10/26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pPr/>
              <a:t>‹#›</a:t>
            </a:fld>
            <a:endParaRPr lang="zh-CN" altLang="en-US"/>
          </a:p>
        </p:txBody>
      </p:sp>
    </p:spTree>
    <p:extLst>
      <p:ext uri="{BB962C8B-B14F-4D97-AF65-F5344CB8AC3E}">
        <p14:creationId xmlns:p14="http://schemas.microsoft.com/office/powerpoint/2010/main" xmlns="" val="1224993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1</a:t>
            </a:fld>
            <a:endParaRPr lang="zh-CN" altLang="en-US"/>
          </a:p>
        </p:txBody>
      </p:sp>
    </p:spTree>
    <p:extLst>
      <p:ext uri="{BB962C8B-B14F-4D97-AF65-F5344CB8AC3E}">
        <p14:creationId xmlns:p14="http://schemas.microsoft.com/office/powerpoint/2010/main" xmlns="" val="355428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26</a:t>
            </a:fld>
            <a:endParaRPr lang="zh-CN" altLang="en-US"/>
          </a:p>
        </p:txBody>
      </p:sp>
    </p:spTree>
    <p:extLst>
      <p:ext uri="{BB962C8B-B14F-4D97-AF65-F5344CB8AC3E}">
        <p14:creationId xmlns:p14="http://schemas.microsoft.com/office/powerpoint/2010/main" xmlns="" val="100402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32</a:t>
            </a:fld>
            <a:endParaRPr lang="zh-CN" altLang="en-US"/>
          </a:p>
        </p:txBody>
      </p:sp>
    </p:spTree>
    <p:extLst>
      <p:ext uri="{BB962C8B-B14F-4D97-AF65-F5344CB8AC3E}">
        <p14:creationId xmlns:p14="http://schemas.microsoft.com/office/powerpoint/2010/main" xmlns="" val="1004029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80</a:t>
            </a:fld>
            <a:endParaRPr lang="zh-CN" altLang="en-US"/>
          </a:p>
        </p:txBody>
      </p:sp>
    </p:spTree>
    <p:extLst>
      <p:ext uri="{BB962C8B-B14F-4D97-AF65-F5344CB8AC3E}">
        <p14:creationId xmlns:p14="http://schemas.microsoft.com/office/powerpoint/2010/main" xmlns="" val="3454390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66936" y="195487"/>
            <a:ext cx="2438028" cy="395637"/>
          </a:xfrm>
        </p:spPr>
        <p:txBody>
          <a:bodyPr>
            <a:normAutofit/>
          </a:bodyPr>
          <a:lstStyle>
            <a:lvl1pPr algn="l">
              <a:defRPr sz="1500"/>
            </a:lvl1pPr>
          </a:lstStyle>
          <a:p>
            <a:r>
              <a:rPr lang="zh-CN" altLang="en-US" smtClean="0"/>
              <a:t>单击此处编辑母版标题样式</a:t>
            </a:r>
            <a:endParaRPr lang="zh-CN" altLang="en-US"/>
          </a:p>
        </p:txBody>
      </p:sp>
      <p:sp>
        <p:nvSpPr>
          <p:cNvPr id="7" name="矩形 6"/>
          <p:cNvSpPr/>
          <p:nvPr userDrawn="1"/>
        </p:nvSpPr>
        <p:spPr>
          <a:xfrm>
            <a:off x="270030" y="195486"/>
            <a:ext cx="27003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p:cNvSpPr/>
          <p:nvPr userDrawn="1"/>
        </p:nvSpPr>
        <p:spPr>
          <a:xfrm>
            <a:off x="401393" y="342518"/>
            <a:ext cx="217698"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673096" y="608534"/>
            <a:ext cx="626629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par>
                          <p:cTn id="20" fill="hold">
                            <p:stCondLst>
                              <p:cond delay="300"/>
                            </p:stCondLst>
                            <p:childTnLst>
                              <p:par>
                                <p:cTn id="21" presetID="22" presetClass="entr" presetSubtype="8"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3305176"/>
            <a:ext cx="58293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7"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1151335"/>
            <a:ext cx="303014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342900"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70" y="1151335"/>
            <a:ext cx="3031331"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3483770"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10"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6"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1" y="204787"/>
            <a:ext cx="2256235"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7" y="204789"/>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1" y="1076327"/>
            <a:ext cx="2256235"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3600450"/>
            <a:ext cx="41148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459581"/>
            <a:ext cx="41148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344216" y="4025504"/>
            <a:ext cx="41148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7"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205979"/>
            <a:ext cx="154305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42900" y="205979"/>
            <a:ext cx="451485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7"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E3C63F1B-1C90-4091-B6B1-A358B9927713}" type="datetimeFigureOut">
              <a:rPr lang="ru-RU" smtClean="0"/>
              <a:pPr>
                <a:defRPr/>
              </a:pPr>
              <a:t>26.10.2020</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B4B0EFD2-105F-442E-8DB6-6A2A9B04663C}" type="slidenum">
              <a:rPr lang="ru-RU" smtClean="0"/>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205979"/>
            <a:ext cx="6172200" cy="85725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342900" y="1200150"/>
            <a:ext cx="3028950" cy="3400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1200150"/>
            <a:ext cx="3028950" cy="34004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B9A127C-D107-4702-86A9-243E34CF472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30820CF-B880-4189-942D-D702A7CBA730}" type="datetimeFigureOut">
              <a:rPr lang="zh-CN" altLang="en-US" smtClean="0"/>
              <a:pPr/>
              <a:t>2020/10/26</a:t>
            </a:fld>
            <a:endParaRPr lang="zh-CN" altLang="en-US"/>
          </a:p>
        </p:txBody>
      </p:sp>
      <p:sp>
        <p:nvSpPr>
          <p:cNvPr id="5" name="页脚占位符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C913308-F349-4B6D-A68A-DD1791B4A57B}" type="slidenum">
              <a:rPr lang="zh-CN" altLang="en-US" smtClean="0"/>
              <a:pPr/>
              <a:t>‹#›</a:t>
            </a:fld>
            <a:endParaRPr lang="zh-CN" altLang="en-US"/>
          </a:p>
        </p:txBody>
      </p:sp>
      <p:sp>
        <p:nvSpPr>
          <p:cNvPr id="7" name="Rectangle 4"/>
          <p:cNvSpPr txBox="1">
            <a:spLocks noChangeArrowheads="1"/>
          </p:cNvSpPr>
          <p:nvPr userDrawn="1"/>
        </p:nvSpPr>
        <p:spPr bwMode="auto">
          <a:xfrm>
            <a:off x="-4274" y="5326057"/>
            <a:ext cx="6862274" cy="271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consultantplus://offline/ref=7E49C6472C6A92434AA07AA94CD5F441066B6864147EE766BA79B9D9D9D48BA9353719196BA0FF389DC5DD0DB887FDFEBFBC32E1D4C1B4M" TargetMode="External"/><Relationship Id="rId2" Type="http://schemas.openxmlformats.org/officeDocument/2006/relationships/hyperlink" Target="consultantplus://offline/ref=7E49C6472C6A92434AA07AA94CD5F441066B6864147EE766BA79B9D9D9D48BA9353719196BA0F56CC98ADC51FDD1EEFFB9BC30E4C816C06CC1BDM"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consultantplus://offline/ref=A1BF7F2654A588C081B67A8B50467A2E896426FE876537F0881D09F6F991A8C72F24E93D09272448E98A0B01B968E40396600F95F1E921C2Q8F5M" TargetMode="External"/><Relationship Id="rId2" Type="http://schemas.openxmlformats.org/officeDocument/2006/relationships/hyperlink" Target="consultantplus://offline/ref=A1BF7F2654A588C081B67A8B50467A2E896426FE876537F0881D09F6F991A8C72F24E93D0927274AEB8A0B01B968E40396600F95F1E921C2Q8F5M" TargetMode="External"/><Relationship Id="rId1" Type="http://schemas.openxmlformats.org/officeDocument/2006/relationships/slideLayout" Target="../slideLayouts/slideLayout12.xml"/><Relationship Id="rId4" Type="http://schemas.openxmlformats.org/officeDocument/2006/relationships/hyperlink" Target="consultantplus://offline/ref=A1BF7F2654A588C081B67A8B50467A2E896426FE876537F0881D09F6F991A8C72F24E938092C721BAAD45251FE23E9078B7C0F92QEFF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consultantplus://offline/ref=E06442381328EDB2E4338026A0800CD506E4A7B89D9709EC7E785727BB95543F3C972D81F915205B2ADB6D055516F26A4718C648eFb9G" TargetMode="External"/><Relationship Id="rId2" Type="http://schemas.openxmlformats.org/officeDocument/2006/relationships/hyperlink" Target="consultantplus://offline/ref=E06442381328EDB2E4338026A0800CD506E4A7B89D9709EC7E785727BB95543F3C972D81F415205B2ADB6D055516F26A4718C648eFb9G"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hyperlink" Target="consultantplus://offline/ref=1E2E1541E6B77D1B7F4CF90A9B7B475EFB72FE7939ACB6BCCB1D14449882B7ABE635723EE7E5C31860A4D096D5DED29A66FD920EcAk1G" TargetMode="Externa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hyperlink" Target="consultantplus://offline/ref=EEE4439A4C04BDC14FA1A7F8BB71D7F2D31032AF3653BA4A758AEAA19F8C803298C803AE51C1E974874240B75CF27C45D1E84014m5l2G"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consultantplus://offline/ref=9FD23D3A9FA5B15F927BC85B292D5957357FF2C256041EE4003E8C2F80AF757E29D20618B2BBE2884FF20D687E1A28C99EE4949C7BEB7059f87AG" TargetMode="Externa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hyperlink" Target="consultantplus://offline/ref=8444256E4C645EA9DC0C533FD9DDD10BF16F76958B3D5DC993D48E41E18BC8302F11354266679989ADB1AD285C9536DD7116906E0F735184W9E7K" TargetMode="Externa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892343" y="4055500"/>
            <a:ext cx="0" cy="179223"/>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786058" y="2357436"/>
            <a:ext cx="1522853"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r>
              <a:rPr lang="ru-RU" altLang="zh-CN" sz="7200" dirty="0" smtClean="0">
                <a:solidFill>
                  <a:schemeClr val="accent1">
                    <a:lumMod val="75000"/>
                  </a:schemeClr>
                </a:solidFill>
              </a:rPr>
              <a:t>2020</a:t>
            </a:r>
            <a:endParaRPr lang="zh-CN" altLang="en-US" sz="7200" dirty="0">
              <a:solidFill>
                <a:schemeClr val="accent1">
                  <a:lumMod val="75000"/>
                </a:schemeClr>
              </a:solidFill>
            </a:endParaRPr>
          </a:p>
        </p:txBody>
      </p:sp>
      <p:sp>
        <p:nvSpPr>
          <p:cNvPr id="34" name="任意多边形 33"/>
          <p:cNvSpPr/>
          <p:nvPr/>
        </p:nvSpPr>
        <p:spPr>
          <a:xfrm rot="961210">
            <a:off x="1390213" y="4734241"/>
            <a:ext cx="635403" cy="327950"/>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任意多边形 34"/>
          <p:cNvSpPr/>
          <p:nvPr/>
        </p:nvSpPr>
        <p:spPr>
          <a:xfrm>
            <a:off x="214290" y="4214824"/>
            <a:ext cx="421105" cy="44516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任意多边形 36"/>
          <p:cNvSpPr/>
          <p:nvPr/>
        </p:nvSpPr>
        <p:spPr>
          <a:xfrm>
            <a:off x="1000108" y="4572014"/>
            <a:ext cx="252663" cy="2286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任意多边形 37"/>
          <p:cNvSpPr/>
          <p:nvPr/>
        </p:nvSpPr>
        <p:spPr>
          <a:xfrm>
            <a:off x="571480" y="4714890"/>
            <a:ext cx="360947" cy="300790"/>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任意多边形 38"/>
          <p:cNvSpPr/>
          <p:nvPr/>
        </p:nvSpPr>
        <p:spPr>
          <a:xfrm rot="4178014">
            <a:off x="1142684" y="4166714"/>
            <a:ext cx="300789" cy="360947"/>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任意多边形 39"/>
          <p:cNvSpPr/>
          <p:nvPr/>
        </p:nvSpPr>
        <p:spPr>
          <a:xfrm>
            <a:off x="3643314" y="142858"/>
            <a:ext cx="649705" cy="433137"/>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1" name="任意多边形 40"/>
          <p:cNvSpPr/>
          <p:nvPr/>
        </p:nvSpPr>
        <p:spPr>
          <a:xfrm>
            <a:off x="6429396" y="4572014"/>
            <a:ext cx="276727" cy="264695"/>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任意多边形 41"/>
          <p:cNvSpPr/>
          <p:nvPr/>
        </p:nvSpPr>
        <p:spPr>
          <a:xfrm>
            <a:off x="5715016" y="4500576"/>
            <a:ext cx="565484" cy="433136"/>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任意多边形 42"/>
          <p:cNvSpPr/>
          <p:nvPr/>
        </p:nvSpPr>
        <p:spPr>
          <a:xfrm>
            <a:off x="5786454" y="4071948"/>
            <a:ext cx="818147" cy="421106"/>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4" name="任意多边形 43"/>
          <p:cNvSpPr/>
          <p:nvPr/>
        </p:nvSpPr>
        <p:spPr>
          <a:xfrm rot="19822463">
            <a:off x="692300" y="158399"/>
            <a:ext cx="517358" cy="625643"/>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endParaRPr>
          </a:p>
        </p:txBody>
      </p:sp>
      <p:sp>
        <p:nvSpPr>
          <p:cNvPr id="45" name="Rectangle 4"/>
          <p:cNvSpPr txBox="1">
            <a:spLocks noChangeArrowheads="1"/>
          </p:cNvSpPr>
          <p:nvPr/>
        </p:nvSpPr>
        <p:spPr bwMode="auto">
          <a:xfrm>
            <a:off x="-4274" y="5280417"/>
            <a:ext cx="6862274" cy="203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14356" y="3643320"/>
            <a:ext cx="5357850" cy="1154162"/>
          </a:xfrm>
          <a:prstGeom prst="rect">
            <a:avLst/>
          </a:prstGeom>
          <a:noFill/>
        </p:spPr>
        <p:txBody>
          <a:bodyPr wrap="square" rtlCol="0">
            <a:spAutoFit/>
          </a:bodyPr>
          <a:lstStyle/>
          <a:p>
            <a:pPr marL="64008" lvl="0" algn="ctr" fontAlgn="auto">
              <a:spcBef>
                <a:spcPts val="300"/>
              </a:spcBef>
              <a:spcAft>
                <a:spcPts val="0"/>
              </a:spcAft>
              <a:buClr>
                <a:schemeClr val="accent3"/>
              </a:buClr>
              <a:defRPr/>
            </a:pPr>
            <a:r>
              <a:rPr lang="ru-RU" sz="2300" b="1" dirty="0" smtClean="0">
                <a:solidFill>
                  <a:schemeClr val="accent1">
                    <a:lumMod val="75000"/>
                  </a:schemeClr>
                </a:solidFill>
                <a:latin typeface="Times New Roman" pitchFamily="18" charset="0"/>
                <a:cs typeface="Times New Roman" pitchFamily="18" charset="0"/>
              </a:rPr>
              <a:t>Обзор методических рекомендаций в сфере </a:t>
            </a:r>
            <a:r>
              <a:rPr lang="ru-RU" sz="2300" b="1" dirty="0" err="1" smtClean="0">
                <a:solidFill>
                  <a:schemeClr val="accent1">
                    <a:lumMod val="75000"/>
                  </a:schemeClr>
                </a:solidFill>
                <a:latin typeface="Times New Roman" pitchFamily="18" charset="0"/>
                <a:cs typeface="Times New Roman" pitchFamily="18" charset="0"/>
              </a:rPr>
              <a:t>антикоррупционного</a:t>
            </a:r>
            <a:r>
              <a:rPr lang="ru-RU" sz="2300" b="1" dirty="0" smtClean="0">
                <a:solidFill>
                  <a:schemeClr val="accent1">
                    <a:lumMod val="75000"/>
                  </a:schemeClr>
                </a:solidFill>
                <a:latin typeface="Times New Roman" pitchFamily="18" charset="0"/>
                <a:cs typeface="Times New Roman" pitchFamily="18" charset="0"/>
              </a:rPr>
              <a:t> законодательства</a:t>
            </a:r>
            <a:endParaRPr lang="ru-RU" sz="2300" b="1" dirty="0">
              <a:solidFill>
                <a:schemeClr val="accent1">
                  <a:lumMod val="75000"/>
                </a:schemeClr>
              </a:solidFill>
              <a:latin typeface="Times New Roman" pitchFamily="18" charset="0"/>
              <a:cs typeface="Times New Roman" pitchFamily="18" charset="0"/>
            </a:endParaRPr>
          </a:p>
        </p:txBody>
      </p:sp>
      <p:pic>
        <p:nvPicPr>
          <p:cNvPr id="18" name="Рисунок 5" descr="21a323131f34fd1c85fb8b2d627f3126.jpg"/>
          <p:cNvPicPr>
            <a:picLocks noChangeAspect="1"/>
          </p:cNvPicPr>
          <p:nvPr/>
        </p:nvPicPr>
        <p:blipFill>
          <a:blip r:embed="rId3"/>
          <a:srcRect/>
          <a:stretch>
            <a:fillRect/>
          </a:stretch>
        </p:blipFill>
        <p:spPr bwMode="auto">
          <a:xfrm>
            <a:off x="1928802" y="1571618"/>
            <a:ext cx="3052949" cy="958852"/>
          </a:xfrm>
          <a:prstGeom prst="rect">
            <a:avLst/>
          </a:prstGeom>
          <a:noFill/>
          <a:ln w="9525">
            <a:noFill/>
            <a:miter lim="800000"/>
            <a:headEnd/>
            <a:tailEnd/>
          </a:ln>
        </p:spPr>
      </p:pic>
      <p:pic>
        <p:nvPicPr>
          <p:cNvPr id="21" name="Рисунок 20" descr="59278342d0a41.png"/>
          <p:cNvPicPr>
            <a:picLocks noChangeAspect="1"/>
          </p:cNvPicPr>
          <p:nvPr/>
        </p:nvPicPr>
        <p:blipFill>
          <a:blip r:embed="rId4" cstate="print"/>
          <a:stretch>
            <a:fillRect/>
          </a:stretch>
        </p:blipFill>
        <p:spPr>
          <a:xfrm>
            <a:off x="2214554" y="142858"/>
            <a:ext cx="2635244" cy="1897376"/>
          </a:xfrm>
          <a:prstGeom prst="rect">
            <a:avLst/>
          </a:prstGeom>
        </p:spPr>
      </p:pic>
    </p:spTree>
    <p:extLst>
      <p:ext uri="{BB962C8B-B14F-4D97-AF65-F5344CB8AC3E}">
        <p14:creationId xmlns:p14="http://schemas.microsoft.com/office/powerpoint/2010/main" xmlns="" val="80400734"/>
      </p:ext>
    </p:extLst>
  </p:cSld>
  <p:clrMapOvr>
    <a:masterClrMapping/>
  </p:clrMapOvr>
  <mc:AlternateContent xmlns:mc="http://schemas.openxmlformats.org/markup-compatibility/2006">
    <mc:Choice xmlns:p14="http://schemas.microsoft.com/office/powerpoint/2010/main" xmlns="" Requires="p14">
      <p:transition spd="slow" p14:dur="2000" advClick="0" advTm="0">
        <p14:warp/>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ppt_y</p:attrName>
                                        </p:attrNameLst>
                                      </p:cBhvr>
                                      <p:tavLst>
                                        <p:tav tm="0">
                                          <p:val>
                                            <p:strVal val="#ppt_y+#ppt_h*1.125000"/>
                                          </p:val>
                                        </p:tav>
                                        <p:tav tm="100000">
                                          <p:val>
                                            <p:strVal val="#ppt_y"/>
                                          </p:val>
                                        </p:tav>
                                      </p:tavLst>
                                    </p:anim>
                                    <p:animEffect transition="in" filter="wipe(up)">
                                      <p:cBhvr>
                                        <p:cTn id="8" dur="500"/>
                                        <p:tgtEl>
                                          <p:spTgt spid="24"/>
                                        </p:tgtEl>
                                      </p:cBhvr>
                                    </p:animEffect>
                                  </p:childTnLst>
                                </p:cTn>
                              </p:par>
                              <p:par>
                                <p:cTn id="9" presetID="10" presetClass="entr" presetSubtype="0" fill="hold" nodeType="withEffect">
                                  <p:stCondLst>
                                    <p:cond delay="75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200"/>
                                        <p:tgtEl>
                                          <p:spTgt spid="26"/>
                                        </p:tgtEl>
                                      </p:cBhvr>
                                    </p:animEffect>
                                  </p:childTnLst>
                                </p:cTn>
                              </p:par>
                            </p:childTnLst>
                          </p:cTn>
                        </p:par>
                        <p:par>
                          <p:cTn id="12" fill="hold">
                            <p:stCondLst>
                              <p:cond delay="950"/>
                            </p:stCondLst>
                            <p:childTnLst>
                              <p:par>
                                <p:cTn id="13" presetID="2" presetClass="entr" presetSubtype="3" accel="78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1+#ppt_w/2"/>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3" accel="78000" fill="hold" grpId="0" nodeType="withEffect">
                                  <p:stCondLst>
                                    <p:cond delay="1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0-#ppt_h/2"/>
                                          </p:val>
                                        </p:tav>
                                        <p:tav tm="100000">
                                          <p:val>
                                            <p:strVal val="#ppt_y"/>
                                          </p:val>
                                        </p:tav>
                                      </p:tavLst>
                                    </p:anim>
                                  </p:childTnLst>
                                </p:cTn>
                              </p:par>
                              <p:par>
                                <p:cTn id="21" presetID="2" presetClass="entr" presetSubtype="3" accel="78000" fill="hold" grpId="0" nodeType="withEffect">
                                  <p:stCondLst>
                                    <p:cond delay="2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0-#ppt_h/2"/>
                                          </p:val>
                                        </p:tav>
                                        <p:tav tm="100000">
                                          <p:val>
                                            <p:strVal val="#ppt_y"/>
                                          </p:val>
                                        </p:tav>
                                      </p:tavLst>
                                    </p:anim>
                                  </p:childTnLst>
                                </p:cTn>
                              </p:par>
                              <p:par>
                                <p:cTn id="25" presetID="2" presetClass="entr" presetSubtype="3" accel="78000" fill="hold" grpId="0" nodeType="withEffect">
                                  <p:stCondLst>
                                    <p:cond delay="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par>
                                <p:cTn id="29" presetID="2" presetClass="entr" presetSubtype="3" accel="78000" fill="hold" grpId="0" nodeType="withEffect">
                                  <p:stCondLst>
                                    <p:cond delay="4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0-#ppt_h/2"/>
                                          </p:val>
                                        </p:tav>
                                        <p:tav tm="100000">
                                          <p:val>
                                            <p:strVal val="#ppt_y"/>
                                          </p:val>
                                        </p:tav>
                                      </p:tavLst>
                                    </p:anim>
                                  </p:childTnLst>
                                </p:cTn>
                              </p:par>
                              <p:par>
                                <p:cTn id="33" presetID="2" presetClass="entr" presetSubtype="12" accel="78000" fill="hold" grpId="0" nodeType="withEffect">
                                  <p:stCondLst>
                                    <p:cond delay="5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par>
                                <p:cTn id="37" presetID="2" presetClass="entr" presetSubtype="12" accel="78000" fill="hold" grpId="0" nodeType="withEffect">
                                  <p:stCondLst>
                                    <p:cond delay="70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12" accel="78000" fill="hold" grpId="0" nodeType="withEffect">
                                  <p:stCondLst>
                                    <p:cond delay="8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0-#ppt_w/2"/>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12" accel="78000" fill="hold" grpId="0" nodeType="withEffect">
                                  <p:stCondLst>
                                    <p:cond delay="9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0-#ppt_w/2"/>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9" accel="78000" fill="hold" grpId="0" nodeType="withEffect">
                                  <p:stCondLst>
                                    <p:cond delay="100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0-#ppt_w/2"/>
                                          </p:val>
                                        </p:tav>
                                        <p:tav tm="100000">
                                          <p:val>
                                            <p:strVal val="#ppt_x"/>
                                          </p:val>
                                        </p:tav>
                                      </p:tavLst>
                                    </p:anim>
                                    <p:anim calcmode="lin" valueType="num">
                                      <p:cBhvr additive="base">
                                        <p:cTn id="52" dur="500" fill="hold"/>
                                        <p:tgtEl>
                                          <p:spTgt spid="39"/>
                                        </p:tgtEl>
                                        <p:attrNameLst>
                                          <p:attrName>ppt_y</p:attrName>
                                        </p:attrNameLst>
                                      </p:cBhvr>
                                      <p:tavLst>
                                        <p:tav tm="0">
                                          <p:val>
                                            <p:strVal val="0-#ppt_h/2"/>
                                          </p:val>
                                        </p:tav>
                                        <p:tav tm="100000">
                                          <p:val>
                                            <p:strVal val="#ppt_y"/>
                                          </p:val>
                                        </p:tav>
                                      </p:tavLst>
                                    </p:anim>
                                  </p:childTnLst>
                                </p:cTn>
                              </p:par>
                            </p:childTnLst>
                          </p:cTn>
                        </p:par>
                        <p:par>
                          <p:cTn id="53" fill="hold">
                            <p:stCondLst>
                              <p:cond delay="2450"/>
                            </p:stCondLst>
                            <p:childTnLst>
                              <p:par>
                                <p:cTn id="54" presetID="22" presetClass="entr" presetSubtype="8" fill="hold" grpId="0" nodeType="afterEffect" nodePh="1">
                                  <p:stCondLst>
                                    <p:cond delay="0"/>
                                  </p:stCondLst>
                                  <p:endCondLst>
                                    <p:cond evt="begin" delay="0">
                                      <p:tn val="54"/>
                                    </p:cond>
                                  </p:end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4" grpId="0" animBg="1"/>
      <p:bldP spid="35" grpId="0" animBg="1"/>
      <p:bldP spid="37" grpId="0" animBg="1"/>
      <p:bldP spid="38" grpId="0" animBg="1"/>
      <p:bldP spid="39" grpId="0" animBg="1"/>
      <p:bldP spid="40" grpId="0" animBg="1"/>
      <p:bldP spid="41" grpId="0" animBg="1"/>
      <p:bldP spid="42" grpId="0" animBg="1"/>
      <p:bldP spid="43" grpId="0" animBg="1"/>
      <p:bldP spid="44" grpId="0" animBg="1"/>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1107281" y="250032"/>
            <a:ext cx="4887516" cy="950119"/>
          </a:xfrm>
        </p:spPr>
        <p:txBody>
          <a:bodyPr rtlCol="0">
            <a:normAutofit fontScale="90000"/>
          </a:bodyPr>
          <a:lstStyle/>
          <a:p>
            <a:pPr>
              <a:defRPr/>
            </a:pPr>
            <a:r>
              <a:rPr lang="ru-RU" sz="2300" dirty="0" smtClean="0"/>
              <a:t>Федеральный закон</a:t>
            </a:r>
            <a:br>
              <a:rPr lang="ru-RU" sz="2300" dirty="0" smtClean="0"/>
            </a:br>
            <a:r>
              <a:rPr lang="ru-RU" sz="2300" dirty="0" smtClean="0"/>
              <a:t>от 25.12.2008 № 273-ФЗ</a:t>
            </a:r>
            <a:br>
              <a:rPr lang="ru-RU" sz="2300" dirty="0" smtClean="0"/>
            </a:br>
            <a:r>
              <a:rPr lang="ru-RU" sz="2300" dirty="0" smtClean="0"/>
              <a:t>"О противодействии коррупции"</a:t>
            </a:r>
          </a:p>
        </p:txBody>
      </p:sp>
      <p:sp>
        <p:nvSpPr>
          <p:cNvPr id="8195" name="Rectangle 3"/>
          <p:cNvSpPr>
            <a:spLocks noGrp="1" noChangeArrowheads="1"/>
          </p:cNvSpPr>
          <p:nvPr>
            <p:ph idx="1"/>
          </p:nvPr>
        </p:nvSpPr>
        <p:spPr>
          <a:xfrm>
            <a:off x="285728" y="1357304"/>
            <a:ext cx="6326981" cy="3639741"/>
          </a:xfrm>
        </p:spPr>
        <p:txBody>
          <a:bodyPr/>
          <a:lstStyle/>
          <a:p>
            <a:pPr eaLnBrk="1" hangingPunct="1">
              <a:lnSpc>
                <a:spcPct val="80000"/>
              </a:lnSpc>
              <a:buFont typeface="Wingdings" pitchFamily="2" charset="2"/>
              <a:buNone/>
            </a:pPr>
            <a:r>
              <a:rPr lang="ru-RU" sz="1800" b="1" dirty="0" smtClean="0">
                <a:latin typeface="Times New Roman" pitchFamily="18" charset="0"/>
                <a:cs typeface="Times New Roman" pitchFamily="18" charset="0"/>
              </a:rPr>
              <a:t> КОРРУПЦИЯ:</a:t>
            </a:r>
          </a:p>
          <a:p>
            <a:pPr algn="just" eaLnBrk="1" hangingPunct="1">
              <a:lnSpc>
                <a:spcPct val="80000"/>
              </a:lnSpc>
              <a:buFont typeface="Wingdings" pitchFamily="2" charset="2"/>
              <a:buNone/>
            </a:pPr>
            <a:r>
              <a:rPr lang="ru-RU" sz="1800" dirty="0" smtClean="0">
                <a:latin typeface="Times New Roman" pitchFamily="18" charset="0"/>
                <a:cs typeface="Times New Roman" pitchFamily="18" charset="0"/>
              </a:rPr>
              <a:t>а) злоупотребление служебным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a:t>
            </a:r>
          </a:p>
          <a:p>
            <a:pPr algn="just" eaLnBrk="1" hangingPunct="1">
              <a:lnSpc>
                <a:spcPct val="80000"/>
              </a:lnSpc>
              <a:buFont typeface="Wingdings" pitchFamily="2" charset="2"/>
              <a:buNone/>
            </a:pPr>
            <a:r>
              <a:rPr lang="ru-RU" sz="1800" dirty="0" smtClean="0">
                <a:latin typeface="Times New Roman" pitchFamily="18" charset="0"/>
                <a:cs typeface="Times New Roman" pitchFamily="18" charset="0"/>
              </a:rPr>
              <a:t>б) совершение деяний, указанных в подпункте "а" настоящего пункта, от имени или в интересах юридического лица.</a:t>
            </a:r>
          </a:p>
          <a:p>
            <a:pPr eaLnBrk="1" hangingPunct="1">
              <a:lnSpc>
                <a:spcPct val="80000"/>
              </a:lnSpc>
            </a:pPr>
            <a:endParaRPr lang="ru-RU" sz="17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96466" y="303610"/>
            <a:ext cx="6218634" cy="907256"/>
          </a:xfrm>
        </p:spPr>
        <p:txBody>
          <a:bodyPr/>
          <a:lstStyle/>
          <a:p>
            <a:pPr algn="ctr" eaLnBrk="1" hangingPunct="1"/>
            <a:r>
              <a:rPr lang="ru-RU" sz="2600" dirty="0" smtClean="0"/>
              <a:t>ВИДЫ КОРРУПЦИИ</a:t>
            </a:r>
            <a:br>
              <a:rPr lang="ru-RU" sz="2600" dirty="0" smtClean="0"/>
            </a:br>
            <a:endParaRPr lang="ru-RU" sz="2600" dirty="0" smtClean="0"/>
          </a:p>
        </p:txBody>
      </p:sp>
      <p:sp>
        <p:nvSpPr>
          <p:cNvPr id="388099" name="Rectangle 3"/>
          <p:cNvSpPr>
            <a:spLocks noGrp="1" noChangeArrowheads="1"/>
          </p:cNvSpPr>
          <p:nvPr>
            <p:ph idx="1"/>
          </p:nvPr>
        </p:nvSpPr>
        <p:spPr>
          <a:xfrm>
            <a:off x="598885" y="1006078"/>
            <a:ext cx="5422106" cy="3508772"/>
          </a:xfrm>
        </p:spPr>
        <p:txBody>
          <a:bodyPr rtlCol="0">
            <a:noAutofit/>
          </a:bodyPr>
          <a:lstStyle/>
          <a:p>
            <a:pPr marL="352425" indent="-352425" algn="just">
              <a:lnSpc>
                <a:spcPct val="80000"/>
              </a:lnSpc>
              <a:buClr>
                <a:schemeClr val="tx1">
                  <a:lumMod val="65000"/>
                  <a:lumOff val="35000"/>
                </a:schemeClr>
              </a:buClr>
              <a:buFont typeface="Wingdings 2"/>
              <a:buChar char=""/>
              <a:defRPr/>
            </a:pPr>
            <a:r>
              <a:rPr lang="ru-RU" sz="1700" b="1" dirty="0" smtClean="0"/>
              <a:t>Бытовая коррупция</a:t>
            </a:r>
            <a:r>
              <a:rPr lang="ru-RU" sz="1700" dirty="0" smtClean="0"/>
              <a:t> порождается взаимодействием рядовых граждан и чиновников. В неё входят различные подарки от граждан и услуги должностному лицу и членам его семьи. К этой категории также относится кумовство (непотизм).</a:t>
            </a:r>
            <a:endParaRPr lang="ru-RU" sz="1700" b="1" dirty="0" smtClean="0"/>
          </a:p>
          <a:p>
            <a:pPr marL="352425" indent="-352425" algn="just">
              <a:lnSpc>
                <a:spcPct val="80000"/>
              </a:lnSpc>
              <a:buClr>
                <a:schemeClr val="tx1">
                  <a:lumMod val="65000"/>
                  <a:lumOff val="35000"/>
                </a:schemeClr>
              </a:buClr>
              <a:buFont typeface="Wingdings 2"/>
              <a:buChar char=""/>
              <a:defRPr/>
            </a:pPr>
            <a:r>
              <a:rPr lang="ru-RU" sz="1700" b="1" dirty="0" smtClean="0"/>
              <a:t>Деловая коррупция</a:t>
            </a:r>
            <a:r>
              <a:rPr lang="ru-RU" sz="1700" dirty="0" smtClean="0"/>
              <a:t> возникает при взаимодействии власти и бизнеса. Например, в случае хозяйственного спора, стороны могут стремиться заручиться поддержкой судьи с целью вынесения решения в свою пользу.</a:t>
            </a:r>
            <a:endParaRPr lang="ru-RU" sz="1700" b="1" dirty="0" smtClean="0"/>
          </a:p>
          <a:p>
            <a:pPr marL="352425" indent="-352425" algn="just">
              <a:lnSpc>
                <a:spcPct val="80000"/>
              </a:lnSpc>
              <a:buClr>
                <a:schemeClr val="tx1">
                  <a:lumMod val="65000"/>
                  <a:lumOff val="35000"/>
                </a:schemeClr>
              </a:buClr>
              <a:buFont typeface="Wingdings 2"/>
              <a:buChar char=""/>
              <a:defRPr/>
            </a:pPr>
            <a:r>
              <a:rPr lang="ru-RU" sz="1700" b="1" dirty="0" smtClean="0"/>
              <a:t>Коррупция власти</a:t>
            </a:r>
            <a:r>
              <a:rPr lang="ru-RU" sz="1700" dirty="0" smtClean="0"/>
              <a:t> касается стоящих у власти групп, недобросовестное поведение которых состоит в осуществлении политики в своих интересах и в ущерб интересам граждан</a:t>
            </a:r>
            <a:r>
              <a:rPr lang="ru-RU" sz="1800" dirty="0" smtClean="0"/>
              <a: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598885" y="519112"/>
            <a:ext cx="5530453" cy="1243013"/>
          </a:xfrm>
        </p:spPr>
        <p:txBody>
          <a:bodyPr/>
          <a:lstStyle/>
          <a:p>
            <a:pPr algn="ctr"/>
            <a:r>
              <a:rPr lang="ru-RU" sz="1800" b="1" dirty="0" smtClean="0"/>
              <a:t>Глава 30 Уголовного кодекса Российской Федерации</a:t>
            </a:r>
            <a:br>
              <a:rPr lang="ru-RU" sz="1800" b="1" dirty="0" smtClean="0"/>
            </a:br>
            <a:r>
              <a:rPr lang="ru-RU" sz="1800" b="1" dirty="0" smtClean="0"/>
              <a:t>ПРЕСТУПЛЕНИЯ ПРОТИВ ГОСУДАРСТВЕННОЙ ВЛАСТИ, ИНТЕРЕСОВ ГОСУДАРСТВЕННОЙ СЛУЖБЫ И СЛУБЫ В ОРГАНАХ МЕСТНОГО САМОУПРАВЛЕНИЯ</a:t>
            </a:r>
          </a:p>
        </p:txBody>
      </p:sp>
      <p:sp>
        <p:nvSpPr>
          <p:cNvPr id="11267" name="Содержимое 2"/>
          <p:cNvSpPr>
            <a:spLocks noGrp="1"/>
          </p:cNvSpPr>
          <p:nvPr>
            <p:ph idx="1"/>
          </p:nvPr>
        </p:nvSpPr>
        <p:spPr>
          <a:xfrm>
            <a:off x="944167" y="2085975"/>
            <a:ext cx="4887515" cy="3143250"/>
          </a:xfrm>
        </p:spPr>
        <p:txBody>
          <a:bodyPr/>
          <a:lstStyle/>
          <a:p>
            <a:pPr algn="just"/>
            <a:r>
              <a:rPr lang="ru-RU" sz="2100" dirty="0" smtClean="0"/>
              <a:t>Статья 290. Получение взятки </a:t>
            </a:r>
          </a:p>
          <a:p>
            <a:pPr algn="just"/>
            <a:r>
              <a:rPr lang="ru-RU" sz="2100" dirty="0" smtClean="0"/>
              <a:t>Статья 291. Дача взятки</a:t>
            </a:r>
          </a:p>
          <a:p>
            <a:pPr algn="just"/>
            <a:r>
              <a:rPr lang="ru-RU" sz="2100" dirty="0" smtClean="0"/>
              <a:t>Статья 291.1. Посредничество во взяточничестве</a:t>
            </a:r>
          </a:p>
          <a:p>
            <a:pPr algn="just"/>
            <a:r>
              <a:rPr lang="ru-RU" sz="2100" dirty="0" smtClean="0"/>
              <a:t>Статья 291.2. Мелкое взяточничество  </a:t>
            </a:r>
          </a:p>
        </p:txBody>
      </p:sp>
      <p:grpSp>
        <p:nvGrpSpPr>
          <p:cNvPr id="4" name="组合 24"/>
          <p:cNvGrpSpPr/>
          <p:nvPr/>
        </p:nvGrpSpPr>
        <p:grpSpPr>
          <a:xfrm>
            <a:off x="5318430" y="3603297"/>
            <a:ext cx="1539570" cy="1540203"/>
            <a:chOff x="768366" y="1765300"/>
            <a:chExt cx="2992140" cy="2992140"/>
          </a:xfrm>
        </p:grpSpPr>
        <p:sp>
          <p:nvSpPr>
            <p:cNvPr id="5"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514213"/>
              <a:endParaRPr lang="zh-CN" altLang="en-US" sz="825"/>
            </a:p>
          </p:txBody>
        </p:sp>
        <p:sp>
          <p:nvSpPr>
            <p:cNvPr id="6" name="椭圆 26"/>
            <p:cNvSpPr/>
            <p:nvPr/>
          </p:nvSpPr>
          <p:spPr bwMode="auto">
            <a:xfrm>
              <a:off x="919898" y="1916832"/>
              <a:ext cx="2689076" cy="2689076"/>
            </a:xfrm>
            <a:prstGeom prst="ellipse">
              <a:avLst/>
            </a:prstGeom>
            <a:blipFill>
              <a:blip r:embed="rId2" cstate="screen">
                <a:extLst>
                  <a:ext uri="{28A0092B-C50C-407E-A947-70E740481C1C}">
                    <a14:useLocalDpi xmlns:a14="http://schemas.microsoft.com/office/drawing/2010/main" xmlns=""/>
                  </a:ext>
                </a:extLst>
              </a:blip>
              <a:stretch>
                <a:fillRect/>
              </a:stretch>
            </a:blip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514213"/>
              <a:endParaRPr lang="zh-CN" altLang="en-US" sz="825"/>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rtlCol="0">
            <a:normAutofit/>
          </a:bodyPr>
          <a:lstStyle/>
          <a:p>
            <a:pPr>
              <a:defRPr/>
            </a:pPr>
            <a:r>
              <a:rPr lang="ru-RU" dirty="0" smtClean="0">
                <a:solidFill>
                  <a:schemeClr val="tx2">
                    <a:satMod val="130000"/>
                  </a:schemeClr>
                </a:solidFill>
              </a:rPr>
              <a:t>ВЗЯТКА</a:t>
            </a:r>
            <a:endParaRPr lang="ru-RU" dirty="0">
              <a:solidFill>
                <a:schemeClr val="tx2">
                  <a:satMod val="130000"/>
                </a:schemeClr>
              </a:solidFill>
            </a:endParaRPr>
          </a:p>
        </p:txBody>
      </p:sp>
      <p:sp>
        <p:nvSpPr>
          <p:cNvPr id="5" name="Текст 4"/>
          <p:cNvSpPr>
            <a:spLocks noGrp="1"/>
          </p:cNvSpPr>
          <p:nvPr>
            <p:ph type="body" sz="half" idx="1"/>
          </p:nvPr>
        </p:nvSpPr>
        <p:spPr>
          <a:xfrm>
            <a:off x="214313" y="1071552"/>
            <a:ext cx="3214687" cy="3942171"/>
          </a:xfrm>
        </p:spPr>
        <p:txBody>
          <a:bodyPr rtlCol="0">
            <a:normAutofit/>
          </a:bodyPr>
          <a:lstStyle/>
          <a:p>
            <a:pPr algn="just">
              <a:defRPr/>
            </a:pPr>
            <a:r>
              <a:rPr lang="ru-RU" sz="1800" b="1" dirty="0" err="1" smtClean="0"/>
              <a:t>Взя́тка</a:t>
            </a:r>
            <a:r>
              <a:rPr lang="ru-RU" sz="1800" dirty="0" smtClean="0"/>
              <a:t> — принимаемые </a:t>
            </a:r>
            <a:r>
              <a:rPr lang="ru-RU" sz="1800" dirty="0" smtClean="0">
                <a:solidFill>
                  <a:srgbClr val="002060"/>
                </a:solidFill>
              </a:rPr>
              <a:t>должностным лицом </a:t>
            </a:r>
            <a:r>
              <a:rPr lang="ru-RU" sz="1800" dirty="0" smtClean="0"/>
              <a:t>материальные ценности (предметы, деньги, услуги, иная имущественная выгода) за действие либо бездействие в интересах взяткодателя, которое это лицо не могло или не должно было совершить в силу своего служебного положения </a:t>
            </a:r>
          </a:p>
          <a:p>
            <a:pPr>
              <a:buNone/>
              <a:defRPr/>
            </a:pPr>
            <a:r>
              <a:rPr lang="ru-RU" sz="2100" dirty="0" smtClean="0"/>
              <a:t> </a:t>
            </a:r>
          </a:p>
        </p:txBody>
      </p:sp>
      <p:pic>
        <p:nvPicPr>
          <p:cNvPr id="12292" name="Содержимое 6" descr="KorruptionM8.jpg"/>
          <p:cNvPicPr>
            <a:picLocks noGrp="1" noChangeAspect="1"/>
          </p:cNvPicPr>
          <p:nvPr>
            <p:ph sz="half" idx="2"/>
          </p:nvPr>
        </p:nvPicPr>
        <p:blipFill>
          <a:blip r:embed="rId2" cstate="print"/>
          <a:srcRect/>
          <a:stretch>
            <a:fillRect/>
          </a:stretch>
        </p:blipFill>
        <p:spPr>
          <a:xfrm>
            <a:off x="3536156" y="1875235"/>
            <a:ext cx="3028950" cy="1601390"/>
          </a:xfrm>
          <a:solidFill>
            <a:schemeClr val="accent1">
              <a:lumMod val="50000"/>
            </a:schemeClr>
          </a:solidFill>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96466" y="303610"/>
            <a:ext cx="6218634" cy="907256"/>
          </a:xfrm>
        </p:spPr>
        <p:txBody>
          <a:bodyPr/>
          <a:lstStyle/>
          <a:p>
            <a:pPr algn="ctr" eaLnBrk="1" hangingPunct="1"/>
            <a:r>
              <a:rPr lang="ru-RU" sz="2600" dirty="0" smtClean="0"/>
              <a:t>Получение взятки</a:t>
            </a:r>
            <a:r>
              <a:rPr lang="ru-RU" sz="2600" dirty="0" smtClean="0">
                <a:solidFill>
                  <a:srgbClr val="33CC33"/>
                </a:solidFill>
              </a:rPr>
              <a:t/>
            </a:r>
            <a:br>
              <a:rPr lang="ru-RU" sz="2600" dirty="0" smtClean="0">
                <a:solidFill>
                  <a:srgbClr val="33CC33"/>
                </a:solidFill>
              </a:rPr>
            </a:br>
            <a:endParaRPr lang="ru-RU" sz="2600" dirty="0" smtClean="0">
              <a:solidFill>
                <a:srgbClr val="33CC33"/>
              </a:solidFill>
            </a:endParaRPr>
          </a:p>
        </p:txBody>
      </p:sp>
      <p:sp>
        <p:nvSpPr>
          <p:cNvPr id="388099" name="Rectangle 3"/>
          <p:cNvSpPr>
            <a:spLocks noGrp="1" noChangeArrowheads="1"/>
          </p:cNvSpPr>
          <p:nvPr>
            <p:ph idx="1"/>
          </p:nvPr>
        </p:nvSpPr>
        <p:spPr>
          <a:xfrm>
            <a:off x="598885" y="1371600"/>
            <a:ext cx="5669756" cy="3504010"/>
          </a:xfrm>
        </p:spPr>
        <p:txBody>
          <a:bodyPr rtlCol="0">
            <a:normAutofit fontScale="92500" lnSpcReduction="10000"/>
          </a:bodyPr>
          <a:lstStyle/>
          <a:p>
            <a:pPr marL="205740" algn="just">
              <a:buClr>
                <a:schemeClr val="tx1">
                  <a:lumMod val="65000"/>
                  <a:lumOff val="35000"/>
                </a:schemeClr>
              </a:buClr>
              <a:defRPr/>
            </a:pPr>
            <a:r>
              <a:rPr lang="ru-RU" b="1" dirty="0" smtClean="0"/>
              <a:t>Получение</a:t>
            </a:r>
            <a:r>
              <a:rPr lang="ru-RU" dirty="0" smtClean="0"/>
              <a:t> </a:t>
            </a:r>
            <a:r>
              <a:rPr lang="ru-RU" b="1" dirty="0" smtClean="0"/>
              <a:t>взятки</a:t>
            </a:r>
            <a:r>
              <a:rPr lang="ru-RU" dirty="0" smtClean="0"/>
              <a:t> – получение должностным лицом лично или через посредника взятки в виде денег, ценных бумаг, иного имущества либо в виде незаконных оказания ему услуг имущественного характера </a:t>
            </a:r>
          </a:p>
          <a:p>
            <a:pPr marL="205740" algn="just">
              <a:buClr>
                <a:schemeClr val="tx1">
                  <a:lumMod val="65000"/>
                  <a:lumOff val="35000"/>
                </a:schemeClr>
              </a:buClr>
              <a:defRPr/>
            </a:pPr>
            <a:r>
              <a:rPr lang="ru-RU" dirty="0" smtClean="0"/>
              <a:t>(ст.290 УК РФ)</a:t>
            </a:r>
          </a:p>
          <a:p>
            <a:pPr marL="205740">
              <a:buClr>
                <a:schemeClr val="tx1">
                  <a:lumMod val="65000"/>
                  <a:lumOff val="35000"/>
                </a:schemeClr>
              </a:buClr>
              <a:buNone/>
              <a:defRPr/>
            </a:pPr>
            <a:r>
              <a:rPr lang="ru-RU" dirty="0" smtClean="0"/>
              <a:t> </a:t>
            </a:r>
          </a:p>
          <a:p>
            <a:pPr marL="205740" algn="just">
              <a:buClr>
                <a:schemeClr val="tx1">
                  <a:lumMod val="65000"/>
                  <a:lumOff val="35000"/>
                </a:schemeClr>
              </a:buClr>
              <a:defRPr/>
            </a:pPr>
            <a:endParaRPr lang="ru-RU" dirty="0" smtClean="0"/>
          </a:p>
          <a:p>
            <a:pPr marL="205740">
              <a:buClr>
                <a:schemeClr val="tx1">
                  <a:lumMod val="65000"/>
                  <a:lumOff val="35000"/>
                </a:schemeClr>
              </a:buClr>
              <a:buNone/>
              <a:defRPr/>
            </a:pPr>
            <a:r>
              <a:rPr lang="ru-RU" dirty="0" smtClean="0">
                <a:solidFill>
                  <a:schemeClr val="tx1">
                    <a:lumMod val="65000"/>
                    <a:lumOff val="35000"/>
                  </a:schemeClr>
                </a:solidFill>
              </a:rPr>
              <a:t> </a:t>
            </a:r>
            <a:endParaRPr lang="ru-RU" dirty="0">
              <a:solidFill>
                <a:schemeClr val="tx1">
                  <a:lumMod val="65000"/>
                  <a:lumOff val="35000"/>
                </a:schemeClr>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96466" y="303610"/>
            <a:ext cx="6218634" cy="907256"/>
          </a:xfrm>
        </p:spPr>
        <p:txBody>
          <a:bodyPr/>
          <a:lstStyle/>
          <a:p>
            <a:pPr algn="ctr" eaLnBrk="1" hangingPunct="1"/>
            <a:r>
              <a:rPr lang="ru-RU" sz="2600" dirty="0" smtClean="0"/>
              <a:t>Дача взятки</a:t>
            </a:r>
          </a:p>
        </p:txBody>
      </p:sp>
      <p:sp>
        <p:nvSpPr>
          <p:cNvPr id="388099" name="Rectangle 3"/>
          <p:cNvSpPr>
            <a:spLocks noGrp="1" noChangeArrowheads="1"/>
          </p:cNvSpPr>
          <p:nvPr>
            <p:ph idx="1"/>
          </p:nvPr>
        </p:nvSpPr>
        <p:spPr>
          <a:xfrm>
            <a:off x="675085" y="1383506"/>
            <a:ext cx="5562600" cy="3143250"/>
          </a:xfrm>
        </p:spPr>
        <p:txBody>
          <a:bodyPr rtlCol="0">
            <a:normAutofit fontScale="92500" lnSpcReduction="20000"/>
          </a:bodyPr>
          <a:lstStyle/>
          <a:p>
            <a:pPr marL="205740" algn="just">
              <a:buClr>
                <a:schemeClr val="tx1">
                  <a:lumMod val="65000"/>
                  <a:lumOff val="35000"/>
                </a:schemeClr>
              </a:buClr>
              <a:defRPr/>
            </a:pPr>
            <a:r>
              <a:rPr lang="ru-RU" b="1" dirty="0" smtClean="0"/>
              <a:t>Дача взятки </a:t>
            </a:r>
            <a:r>
              <a:rPr lang="ru-RU" dirty="0" smtClean="0"/>
              <a:t>– передача должностному лицу, лично или через посредника (в том числе когда взятка по указанию должностного лица передается иному физическому или юридическому лицу) -, в виде денег, ценных бумаг, иного имущества либо в виде незаконных оказания ему услуг имущественного характера.</a:t>
            </a:r>
          </a:p>
          <a:p>
            <a:pPr marL="205740" algn="just">
              <a:buClr>
                <a:schemeClr val="tx1">
                  <a:lumMod val="65000"/>
                  <a:lumOff val="35000"/>
                </a:schemeClr>
              </a:buClr>
              <a:buNone/>
              <a:defRPr/>
            </a:pPr>
            <a:r>
              <a:rPr lang="ru-RU" dirty="0" smtClean="0"/>
              <a:t>    (ст. 291 УК РФ)</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944167" y="411956"/>
            <a:ext cx="4887515" cy="800100"/>
          </a:xfrm>
        </p:spPr>
        <p:txBody>
          <a:bodyPr/>
          <a:lstStyle/>
          <a:p>
            <a:pPr algn="ctr"/>
            <a:r>
              <a:rPr lang="ru-RU" smtClean="0">
                <a:solidFill>
                  <a:schemeClr val="tx1"/>
                </a:solidFill>
              </a:rPr>
              <a:t>Посредничество</a:t>
            </a:r>
          </a:p>
        </p:txBody>
      </p:sp>
      <p:sp>
        <p:nvSpPr>
          <p:cNvPr id="15363" name="Содержимое 2"/>
          <p:cNvSpPr>
            <a:spLocks noGrp="1"/>
          </p:cNvSpPr>
          <p:nvPr>
            <p:ph idx="1"/>
          </p:nvPr>
        </p:nvSpPr>
        <p:spPr>
          <a:xfrm>
            <a:off x="598885" y="1371600"/>
            <a:ext cx="5584031" cy="3143250"/>
          </a:xfrm>
        </p:spPr>
        <p:txBody>
          <a:bodyPr>
            <a:normAutofit fontScale="92500"/>
          </a:bodyPr>
          <a:lstStyle/>
          <a:p>
            <a:pPr algn="just"/>
            <a:r>
              <a:rPr lang="ru-RU" sz="2100" dirty="0" smtClean="0"/>
              <a:t>Посредничество во взяточничестве, то есть непосредственная передача взятки по поручению взяткодателя или взяткополучателя либо иное способствование взяткодателю и (или) взяткополучателю в достижении либо реализации соглашения между ними о получении и даче взятки в виде денег, ценных бумаг, иного имущества либо в виде незаконных оказания ему услуг имущественного характера.</a:t>
            </a:r>
          </a:p>
          <a:p>
            <a:pPr algn="just">
              <a:buNone/>
            </a:pPr>
            <a:r>
              <a:rPr lang="ru-RU" sz="2100" dirty="0" smtClean="0"/>
              <a:t>     (ст.291.1 УК РФ)</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80" y="71420"/>
            <a:ext cx="5829300" cy="4392215"/>
          </a:xfrm>
        </p:spPr>
        <p:txBody>
          <a:bodyPr>
            <a:noAutofit/>
          </a:bodyPr>
          <a:lstStyle/>
          <a:p>
            <a:pPr marL="336042" indent="-288036">
              <a:buNone/>
              <a:defRPr/>
            </a:pPr>
            <a:r>
              <a:rPr lang="ru-RU" sz="14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В нашем государстве разработаны и внедряются следующее основные принципы Национальной стратегии противодействия коррупции :</a:t>
            </a:r>
          </a:p>
          <a:p>
            <a:pPr marL="336042" indent="-288036">
              <a:buNone/>
              <a:defRPr/>
            </a:pPr>
            <a:r>
              <a:rPr lang="ru-RU" sz="1600" dirty="0" smtClean="0">
                <a:latin typeface="Times New Roman" pitchFamily="18" charset="0"/>
                <a:cs typeface="Times New Roman" pitchFamily="18" charset="0"/>
              </a:rPr>
              <a:t>а) признание коррупции одной из системных угроз безопасности Российской Федерации;</a:t>
            </a:r>
          </a:p>
          <a:p>
            <a:pPr marL="336042" indent="-288036">
              <a:buNone/>
              <a:defRPr/>
            </a:pPr>
            <a:r>
              <a:rPr lang="ru-RU" sz="1600" dirty="0" smtClean="0">
                <a:latin typeface="Times New Roman" pitchFamily="18" charset="0"/>
                <a:cs typeface="Times New Roman" pitchFamily="18" charset="0"/>
              </a:rPr>
              <a:t>б) использование в противодействии коррупции системы мер, включающей в себя меры по предупреждению коррупции, минимизации и (или) ликвидации последствий коррупционных деяний, при ведущей роли на современном этапе мер по предупреждению коррупции;</a:t>
            </a:r>
          </a:p>
          <a:p>
            <a:pPr marL="336042" indent="-288036">
              <a:buNone/>
              <a:defRPr/>
            </a:pPr>
            <a:r>
              <a:rPr lang="ru-RU" sz="1600" dirty="0" smtClean="0">
                <a:latin typeface="Times New Roman" pitchFamily="18" charset="0"/>
                <a:cs typeface="Times New Roman" pitchFamily="18" charset="0"/>
              </a:rPr>
              <a:t>в) стабильность основных элементов системы мер по противодействию коррупции, закреплённых в Федеральном законе от 25 декабря 2008г. №273-ФЗ «О противодействии коррупции»;</a:t>
            </a:r>
          </a:p>
          <a:p>
            <a:pPr marL="336042" indent="-288036">
              <a:buNone/>
              <a:defRPr/>
            </a:pPr>
            <a:r>
              <a:rPr lang="ru-RU" sz="1600" dirty="0" smtClean="0">
                <a:latin typeface="Times New Roman" pitchFamily="18" charset="0"/>
                <a:cs typeface="Times New Roman" pitchFamily="18" charset="0"/>
              </a:rPr>
              <a:t>г) конкретизация </a:t>
            </a:r>
            <a:r>
              <a:rPr lang="ru-RU" sz="1600" dirty="0" err="1" smtClean="0">
                <a:latin typeface="Times New Roman" pitchFamily="18" charset="0"/>
                <a:cs typeface="Times New Roman" pitchFamily="18" charset="0"/>
              </a:rPr>
              <a:t>антикоррупционных</a:t>
            </a:r>
            <a:r>
              <a:rPr lang="ru-RU" sz="1600" dirty="0" smtClean="0">
                <a:latin typeface="Times New Roman" pitchFamily="18" charset="0"/>
                <a:cs typeface="Times New Roman" pitchFamily="18" charset="0"/>
              </a:rPr>
              <a:t> положений федеральных законов, национального плана противодействия коррупции.</a:t>
            </a:r>
          </a:p>
          <a:p>
            <a:pPr marL="336042" indent="-288036">
              <a:buFont typeface="Wingdings 2"/>
              <a:buChar char=""/>
              <a:defRPr/>
            </a:pPr>
            <a:endParaRPr lang="ru-RU" sz="1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2656" y="1024999"/>
            <a:ext cx="6124702" cy="4088496"/>
          </a:xfrm>
        </p:spPr>
        <p:txBody>
          <a:bodyPr>
            <a:normAutofit fontScale="47500" lnSpcReduction="20000"/>
          </a:bodyPr>
          <a:lstStyle/>
          <a:p>
            <a:pPr marL="0" indent="449263" algn="just">
              <a:buNone/>
            </a:pPr>
            <a:r>
              <a:rPr lang="ru-RU" sz="3800" dirty="0" smtClean="0">
                <a:latin typeface="Times New Roman" pitchFamily="18" charset="0"/>
                <a:cs typeface="Times New Roman" pitchFamily="18" charset="0"/>
              </a:rPr>
              <a:t>Суть изменений, внесенных в действующее антикоррупционное законодательство Федеральным законом от 16.12.2019 №432-ФЗ «О внесении изменений в отдельные законодательные акты Российской Федерации в целях совершенствования законодательства Российской Федерации о противодействии коррупции», состоит в следующем:</a:t>
            </a:r>
          </a:p>
          <a:p>
            <a:r>
              <a:rPr lang="ru-RU" sz="3400" dirty="0">
                <a:latin typeface="Times New Roman" pitchFamily="18" charset="0"/>
                <a:cs typeface="Times New Roman" pitchFamily="18" charset="0"/>
              </a:rPr>
              <a:t>В результате внесенных изменений уточнены правила участия лиц, на которых распространяются антикоррупционные требования, в управлении коммерческими и некоммерческими организациями. </a:t>
            </a:r>
          </a:p>
          <a:p>
            <a:r>
              <a:rPr lang="ru-RU" sz="3400" dirty="0">
                <a:latin typeface="Times New Roman" pitchFamily="18" charset="0"/>
                <a:cs typeface="Times New Roman" pitchFamily="18" charset="0"/>
              </a:rPr>
              <a:t>Кроме того, установлено, что в срок, в течение которого допускается наложение взысканий за совершение коррупционных правонарушений, не включаются периоды временной нетрудоспособности служащего, его пребывания в отпуске, другие случаи отсутствия на службе по уважительным причинам, а также время производства по уголовному делу». </a:t>
            </a:r>
          </a:p>
          <a:p>
            <a:pPr marL="0" indent="0" algn="just">
              <a:buNone/>
            </a:pPr>
            <a:endParaRPr lang="ru-RU" sz="3400" dirty="0">
              <a:latin typeface="Times New Roman" pitchFamily="18" charset="0"/>
              <a:cs typeface="Times New Roman" pitchFamily="18" charset="0"/>
            </a:endParaRPr>
          </a:p>
          <a:p>
            <a:pPr algn="just"/>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0648" y="357172"/>
            <a:ext cx="6268718" cy="4446826"/>
          </a:xfrm>
        </p:spPr>
        <p:txBody>
          <a:bodyPr>
            <a:normAutofit fontScale="47500" lnSpcReduction="20000"/>
          </a:bodyPr>
          <a:lstStyle/>
          <a:p>
            <a:endParaRPr lang="ru-RU" sz="2900" dirty="0" smtClean="0">
              <a:latin typeface="Times New Roman" pitchFamily="18" charset="0"/>
              <a:cs typeface="Times New Roman" pitchFamily="18" charset="0"/>
            </a:endParaRPr>
          </a:p>
          <a:p>
            <a:pPr marL="0" indent="449263" algn="just">
              <a:lnSpc>
                <a:spcPct val="120000"/>
              </a:lnSpc>
              <a:buNone/>
            </a:pPr>
            <a:r>
              <a:rPr lang="ru-RU" sz="3600" dirty="0" smtClean="0">
                <a:latin typeface="Times New Roman" pitchFamily="18" charset="0"/>
                <a:cs typeface="Times New Roman" pitchFamily="18" charset="0"/>
              </a:rPr>
              <a:t>Так, </a:t>
            </a:r>
            <a:r>
              <a:rPr lang="ru-RU" sz="3600" dirty="0">
                <a:latin typeface="Times New Roman" pitchFamily="18" charset="0"/>
                <a:cs typeface="Times New Roman" pitchFamily="18" charset="0"/>
              </a:rPr>
              <a:t>в</a:t>
            </a:r>
            <a:r>
              <a:rPr lang="ru-RU" sz="3600" dirty="0" smtClean="0">
                <a:latin typeface="Times New Roman" pitchFamily="18" charset="0"/>
                <a:cs typeface="Times New Roman" pitchFamily="18" charset="0"/>
              </a:rPr>
              <a:t> Федеральный закон от 2 марта 2007 года N 25-ФЗ "О муниципальной службе в Российской Федерации внесены изменения:</a:t>
            </a:r>
          </a:p>
          <a:p>
            <a:pPr algn="just">
              <a:buNone/>
            </a:pPr>
            <a:r>
              <a:rPr lang="ru-RU" sz="3800" dirty="0" smtClean="0">
                <a:latin typeface="Times New Roman" pitchFamily="18" charset="0"/>
                <a:cs typeface="Times New Roman" pitchFamily="18" charset="0"/>
              </a:rPr>
              <a:t>      </a:t>
            </a:r>
            <a:r>
              <a:rPr lang="en-GB" sz="3800" dirty="0" smtClean="0">
                <a:latin typeface="Times New Roman" pitchFamily="18" charset="0"/>
                <a:cs typeface="Times New Roman" pitchFamily="18" charset="0"/>
              </a:rPr>
              <a:t>I.</a:t>
            </a:r>
            <a:r>
              <a:rPr lang="ru-RU" sz="3800" dirty="0" smtClean="0">
                <a:latin typeface="Times New Roman" pitchFamily="18" charset="0"/>
                <a:cs typeface="Times New Roman" pitchFamily="18" charset="0"/>
              </a:rPr>
              <a:t> </a:t>
            </a:r>
            <a:r>
              <a:rPr lang="en-GB" sz="3800" dirty="0" smtClean="0">
                <a:latin typeface="Times New Roman" pitchFamily="18" charset="0"/>
                <a:cs typeface="Times New Roman" pitchFamily="18" charset="0"/>
              </a:rPr>
              <a:t>B</a:t>
            </a:r>
            <a:r>
              <a:rPr lang="ru-RU" sz="3800" dirty="0" smtClean="0">
                <a:latin typeface="Times New Roman" pitchFamily="18" charset="0"/>
                <a:cs typeface="Times New Roman" pitchFamily="18" charset="0"/>
              </a:rPr>
              <a:t> части 1 статьи 14 «Запреты, связанные с муниципальной службой»:</a:t>
            </a:r>
            <a:endParaRPr lang="ru-RU" sz="3800" dirty="0" smtClean="0">
              <a:latin typeface="Times New Roman" pitchFamily="18" charset="0"/>
              <a:cs typeface="Times New Roman" pitchFamily="18" charset="0"/>
              <a:hlinkClick r:id="rId2"/>
            </a:endParaRPr>
          </a:p>
          <a:p>
            <a:pPr indent="-80963" algn="just">
              <a:buFont typeface="Wingdings" pitchFamily="2" charset="2"/>
              <a:buChar char="§"/>
            </a:pPr>
            <a:r>
              <a:rPr lang="ru-RU" sz="3800" dirty="0" smtClean="0">
                <a:latin typeface="Times New Roman" pitchFamily="18" charset="0"/>
                <a:cs typeface="Times New Roman" pitchFamily="18" charset="0"/>
              </a:rPr>
              <a:t>      пункт 3 изложен в следующей редакции:</a:t>
            </a:r>
            <a:endParaRPr lang="ru-RU" sz="3800" dirty="0" smtClean="0">
              <a:latin typeface="Times New Roman" pitchFamily="18" charset="0"/>
              <a:cs typeface="Times New Roman" pitchFamily="18" charset="0"/>
              <a:hlinkClick r:id="rId3"/>
            </a:endParaRPr>
          </a:p>
          <a:p>
            <a:pPr indent="7938" algn="just">
              <a:lnSpc>
                <a:spcPct val="120000"/>
              </a:lnSpc>
              <a:buNone/>
            </a:pPr>
            <a:r>
              <a:rPr lang="ru-RU" sz="3400" dirty="0" smtClean="0">
                <a:latin typeface="Times New Roman" pitchFamily="18" charset="0"/>
                <a:cs typeface="Times New Roman" pitchFamily="18" charset="0"/>
              </a:rPr>
              <a:t>«участвовать в управлении коммерческой или некоммерческой организацией, за исключением следующих случаев:</a:t>
            </a:r>
          </a:p>
          <a:p>
            <a:pPr algn="just">
              <a:lnSpc>
                <a:spcPct val="120000"/>
              </a:lnSpc>
              <a:buNone/>
            </a:pPr>
            <a:r>
              <a:rPr lang="ru-RU" sz="2900" dirty="0" smtClean="0">
                <a:latin typeface="Times New Roman" pitchFamily="18" charset="0"/>
                <a:cs typeface="Times New Roman" pitchFamily="18" charset="0"/>
              </a:rPr>
              <a:t>      а) </a:t>
            </a:r>
            <a:r>
              <a:rPr lang="ru-RU" sz="3300" dirty="0" smtClean="0">
                <a:latin typeface="Times New Roman" pitchFamily="18" charset="0"/>
                <a:cs typeface="Times New Roman" pitchFamily="18" charset="0"/>
              </a:rPr>
              <a:t>участие на безвозмездной основе в управлении политической партией, органом профессионального союза, в том числе выборным органом первичной профсоюзной организации, созданной в органе местного самоуправления, аппарате избирательной комиссии муниципального образования, участие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a:t>
            </a:r>
          </a:p>
          <a:p>
            <a:pPr>
              <a:lnSpc>
                <a:spcPct val="120000"/>
              </a:lnSpc>
            </a:pP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8" y="428610"/>
            <a:ext cx="6172200" cy="4214842"/>
          </a:xfrm>
        </p:spPr>
        <p:txBody>
          <a:bodyPr>
            <a:normAutofit fontScale="92500"/>
          </a:bodyPr>
          <a:lstStyle/>
          <a:p>
            <a:pPr marL="0" indent="0" algn="just">
              <a:buNone/>
            </a:pPr>
            <a:r>
              <a:rPr lang="ru-RU" sz="2100" dirty="0" smtClean="0">
                <a:latin typeface="Times New Roman" pitchFamily="18" charset="0"/>
                <a:cs typeface="Times New Roman" pitchFamily="18" charset="0"/>
              </a:rPr>
              <a:t>б) участие на безвозмездной основе в управлении некоммерческой организацией (кроме участия в управлении политической партией, органом профессионального союза, в том числе выборным органом первичной профсоюзной организации, созданной в органе местного самоуправления, аппарате избирательной комиссии муниципального образования, участия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 с разрешения представителя нанимателя, которое получено в порядке, установленном законом субъекта Российской Федерации;</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04664" y="195486"/>
            <a:ext cx="6110436" cy="4662280"/>
          </a:xfrm>
        </p:spPr>
        <p:txBody>
          <a:bodyPr>
            <a:normAutofit fontScale="85000" lnSpcReduction="10000"/>
          </a:bodyPr>
          <a:lstStyle/>
          <a:p>
            <a:pPr marL="0" indent="0">
              <a:buNone/>
            </a:pPr>
            <a:r>
              <a:rPr lang="ru-RU" dirty="0" smtClean="0">
                <a:latin typeface="Times New Roman" pitchFamily="18" charset="0"/>
                <a:cs typeface="Times New Roman" pitchFamily="18" charset="0"/>
              </a:rPr>
              <a:t>в) представление на безвозмездной основе интересов муниципального образования в совете муниципальных образований субъекта Российской Федерации, иных объединениях муниципальных образований, а также в их органах управления;</a:t>
            </a:r>
          </a:p>
          <a:p>
            <a:pPr marL="0" indent="0">
              <a:buNone/>
            </a:pPr>
            <a:r>
              <a:rPr lang="ru-RU" dirty="0" smtClean="0">
                <a:latin typeface="Times New Roman" pitchFamily="18" charset="0"/>
                <a:cs typeface="Times New Roman" pitchFamily="18" charset="0"/>
              </a:rPr>
              <a:t>г) представление на безвозмездной основе интересов муниципального образования в органах управления и ревизионной комиссии организации, учредителем (акционером, участником) которой является муниципальное образование, в соответствии с муниципальными правовыми актами, определяющими порядок осуществления от имени муниципального образования полномочий учредителя организации либо порядок управления находящимися в муниципальной собственности акциями (долями в уставном капитале)»</a:t>
            </a:r>
          </a:p>
          <a:p>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786346"/>
          </a:xfrm>
        </p:spPr>
        <p:txBody>
          <a:bodyPr>
            <a:normAutofit fontScale="70000" lnSpcReduction="20000"/>
          </a:bodyPr>
          <a:lstStyle/>
          <a:p>
            <a:pPr marL="449263" indent="-273050">
              <a:buFont typeface="Wingdings" pitchFamily="2" charset="2"/>
              <a:buChar char="§"/>
            </a:pPr>
            <a:r>
              <a:rPr lang="ru-RU" dirty="0">
                <a:latin typeface="Times New Roman" pitchFamily="18" charset="0"/>
                <a:cs typeface="Times New Roman" pitchFamily="18" charset="0"/>
              </a:rPr>
              <a:t>пункт </a:t>
            </a:r>
            <a:r>
              <a:rPr lang="ru-RU" dirty="0" smtClean="0">
                <a:latin typeface="Times New Roman" pitchFamily="18" charset="0"/>
                <a:cs typeface="Times New Roman" pitchFamily="18" charset="0"/>
              </a:rPr>
              <a:t>3.1 </a:t>
            </a:r>
            <a:r>
              <a:rPr lang="ru-RU" dirty="0">
                <a:latin typeface="Times New Roman" pitchFamily="18" charset="0"/>
                <a:cs typeface="Times New Roman" pitchFamily="18" charset="0"/>
              </a:rPr>
              <a:t>изложен в следующей </a:t>
            </a:r>
            <a:r>
              <a:rPr lang="ru-RU" dirty="0" err="1" smtClean="0">
                <a:latin typeface="Times New Roman" pitchFamily="18" charset="0"/>
                <a:cs typeface="Times New Roman" pitchFamily="18" charset="0"/>
              </a:rPr>
              <a:t>редакции:</a:t>
            </a:r>
            <a:r>
              <a:rPr lang="ru-RU" dirty="0" err="1" smtClean="0">
                <a:noFill/>
                <a:latin typeface="Times New Roman" pitchFamily="18" charset="0"/>
                <a:cs typeface="Times New Roman" pitchFamily="18" charset="0"/>
              </a:rPr>
              <a:t>содержания</a:t>
            </a:r>
            <a:r>
              <a:rPr lang="ru-RU" dirty="0" smtClean="0">
                <a:noFill/>
                <a:latin typeface="Times New Roman" pitchFamily="18" charset="0"/>
                <a:cs typeface="Times New Roman" pitchFamily="18" charset="0"/>
              </a:rPr>
              <a:t>:</a:t>
            </a:r>
            <a:endParaRPr lang="ru-RU" dirty="0" smtClean="0">
              <a:noFill/>
              <a:latin typeface="Times New Roman" pitchFamily="18" charset="0"/>
              <a:cs typeface="Times New Roman" pitchFamily="18" charset="0"/>
              <a:hlinkClick r:id="rId2"/>
            </a:endParaRPr>
          </a:p>
          <a:p>
            <a:pPr marL="0" indent="0" algn="just">
              <a:buNone/>
            </a:pPr>
            <a:r>
              <a:rPr lang="ru-RU" sz="2600" dirty="0" smtClean="0">
                <a:latin typeface="Times New Roman" pitchFamily="18" charset="0"/>
                <a:cs typeface="Times New Roman" pitchFamily="18" charset="0"/>
              </a:rPr>
              <a:t>«заниматься предпринимательской деятельностью лично или через доверенных лиц».</a:t>
            </a:r>
          </a:p>
          <a:p>
            <a:pPr marL="0" indent="265113">
              <a:buNone/>
            </a:pPr>
            <a:r>
              <a:rPr lang="en-GB" dirty="0" smtClean="0">
                <a:latin typeface="Times New Roman" pitchFamily="18" charset="0"/>
                <a:cs typeface="Times New Roman" pitchFamily="18" charset="0"/>
              </a:rPr>
              <a:t>II.</a:t>
            </a:r>
            <a:r>
              <a:rPr lang="ru-RU" dirty="0" smtClean="0">
                <a:latin typeface="Times New Roman" pitchFamily="18" charset="0"/>
                <a:cs typeface="Times New Roman" pitchFamily="18" charset="0"/>
              </a:rPr>
              <a:t> Часть 3 статьи 27 изложена в следующей редакции:</a:t>
            </a:r>
            <a:endParaRPr lang="ru-RU" dirty="0" smtClean="0">
              <a:latin typeface="Times New Roman" pitchFamily="18" charset="0"/>
              <a:cs typeface="Times New Roman" pitchFamily="18" charset="0"/>
              <a:hlinkClick r:id="rId3"/>
            </a:endParaRPr>
          </a:p>
          <a:p>
            <a:pPr marL="0" indent="449263" algn="just">
              <a:buNone/>
            </a:pPr>
            <a:r>
              <a:rPr lang="ru-RU" dirty="0">
                <a:latin typeface="Times New Roman" pitchFamily="18" charset="0"/>
                <a:cs typeface="Times New Roman" pitchFamily="18" charset="0"/>
              </a:rPr>
              <a:t> </a:t>
            </a:r>
            <a:r>
              <a:rPr lang="ru-RU" sz="2600" dirty="0" smtClean="0">
                <a:latin typeface="Times New Roman" pitchFamily="18" charset="0"/>
                <a:cs typeface="Times New Roman" pitchFamily="18" charset="0"/>
              </a:rPr>
              <a:t>«Порядок применения и снятия дисциплинарных взысканий определяется трудовым законодательством, за исключением случаев, предусмотренных настоящим Федеральным законом».</a:t>
            </a:r>
          </a:p>
          <a:p>
            <a:pPr marL="0" indent="265113">
              <a:buNone/>
            </a:pPr>
            <a:r>
              <a:rPr lang="en-US" dirty="0" smtClean="0">
                <a:latin typeface="Times New Roman" pitchFamily="18" charset="0"/>
                <a:cs typeface="Times New Roman" pitchFamily="18" charset="0"/>
              </a:rPr>
              <a:t>III. </a:t>
            </a:r>
            <a:r>
              <a:rPr lang="ru-RU" dirty="0" smtClean="0">
                <a:latin typeface="Times New Roman" pitchFamily="18" charset="0"/>
                <a:cs typeface="Times New Roman" pitchFamily="18" charset="0"/>
              </a:rPr>
              <a:t>Часть 6 статьи 27.1 изложена в следующей редакции:</a:t>
            </a:r>
            <a:endParaRPr lang="ru-RU" dirty="0" smtClean="0">
              <a:latin typeface="Times New Roman" pitchFamily="18" charset="0"/>
              <a:cs typeface="Times New Roman" pitchFamily="18" charset="0"/>
              <a:hlinkClick r:id="rId4"/>
            </a:endParaRPr>
          </a:p>
          <a:p>
            <a:pPr marL="0" indent="361950" algn="just">
              <a:buNone/>
            </a:pPr>
            <a:r>
              <a:rPr lang="ru-RU" sz="2600" dirty="0" smtClean="0">
                <a:latin typeface="Times New Roman" pitchFamily="18" charset="0"/>
                <a:cs typeface="Times New Roman" pitchFamily="18" charset="0"/>
              </a:rPr>
              <a:t>    «Взыскания, предусмотренные статьями 14.1, 15 и 27 настоящего Федерального закона, применяются не позднее шести месяцев со дня поступления информации о совершении муниципальным служащим коррупционного правонарушения, не считая периодов временной нетрудоспособности муниципального служащего, нахождения его в отпуске, и не позднее трех лет со дня совершения им коррупционного правонарушения. В указанные сроки не включается время производства по уголовному делу».</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214296"/>
            <a:ext cx="6172200" cy="4429156"/>
          </a:xfrm>
        </p:spPr>
        <p:txBody>
          <a:bodyPr>
            <a:normAutofit fontScale="70000" lnSpcReduction="20000"/>
          </a:bodyPr>
          <a:lstStyle/>
          <a:p>
            <a:pPr marL="0" indent="449263" algn="just">
              <a:buNone/>
            </a:pPr>
            <a:r>
              <a:rPr lang="ru-RU" sz="2600" dirty="0" smtClean="0">
                <a:latin typeface="Times New Roman" pitchFamily="18" charset="0"/>
                <a:cs typeface="Times New Roman" pitchFamily="18" charset="0"/>
              </a:rPr>
              <a:t>В статью 12.1. «Ограничения и обязанности, налагаемые на лиц, замещающих государственные должности Российской Федерации, государственные должности субъектов Российской Федерации, муниципальные должности» Федерального закона от 25 декабря 2008 года N 273-ФЗ "О противодействии коррупции» внесены изменения:</a:t>
            </a:r>
            <a:endParaRPr lang="ru-RU" sz="2600" dirty="0" smtClean="0">
              <a:latin typeface="Times New Roman" pitchFamily="18" charset="0"/>
              <a:cs typeface="Times New Roman" pitchFamily="18" charset="0"/>
              <a:hlinkClick r:id="rId2"/>
            </a:endParaRPr>
          </a:p>
          <a:p>
            <a:pPr>
              <a:buFont typeface="Wingdings" pitchFamily="2" charset="2"/>
              <a:buChar char="q"/>
            </a:pPr>
            <a:r>
              <a:rPr lang="ru-RU" sz="2600" dirty="0" smtClean="0">
                <a:latin typeface="Times New Roman" pitchFamily="18" charset="0"/>
                <a:cs typeface="Times New Roman" pitchFamily="18" charset="0"/>
              </a:rPr>
              <a:t>Часть 3 изложена в следующей редакции:</a:t>
            </a:r>
            <a:endParaRPr lang="ru-RU" sz="2600" dirty="0" smtClean="0">
              <a:latin typeface="Times New Roman" pitchFamily="18" charset="0"/>
              <a:cs typeface="Times New Roman" pitchFamily="18" charset="0"/>
              <a:hlinkClick r:id="rId3"/>
            </a:endParaRPr>
          </a:p>
          <a:p>
            <a:pPr marL="0" indent="449263" algn="just">
              <a:buNone/>
            </a:pPr>
            <a:r>
              <a:rPr lang="ru-RU" dirty="0" smtClean="0">
                <a:latin typeface="Times New Roman" pitchFamily="18" charset="0"/>
                <a:cs typeface="Times New Roman" pitchFamily="18" charset="0"/>
              </a:rPr>
              <a:t>«Лица, замещающие государственные должности Российской Федерации, государственные должности субъектов Российской Федерации, лица, замещающие муниципальные должности и осуществляющие свои полномочия на постоянной основе, если федеральными конституционными законами или федеральными законами не установлено иное, не вправе:</a:t>
            </a:r>
          </a:p>
          <a:p>
            <a:pPr marL="0" indent="449263" algn="just">
              <a:buNone/>
            </a:pPr>
            <a:r>
              <a:rPr lang="ru-RU" dirty="0" smtClean="0">
                <a:latin typeface="Times New Roman" pitchFamily="18" charset="0"/>
                <a:cs typeface="Times New Roman" pitchFamily="18" charset="0"/>
              </a:rPr>
              <a:t>1) замещать другие должности в органах государственной власти и органах местного самоуправления;</a:t>
            </a:r>
          </a:p>
          <a:p>
            <a:pPr marL="0" indent="449263" algn="just">
              <a:buNone/>
            </a:pPr>
            <a:r>
              <a:rPr lang="ru-RU" dirty="0" smtClean="0">
                <a:latin typeface="Times New Roman" pitchFamily="18" charset="0"/>
                <a:cs typeface="Times New Roman" pitchFamily="18" charset="0"/>
              </a:rPr>
              <a:t>2) заниматься предпринимательской деятельностью лично или через доверенных лиц;</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142858"/>
            <a:ext cx="6172200" cy="4500594"/>
          </a:xfrm>
        </p:spPr>
        <p:txBody>
          <a:bodyPr>
            <a:normAutofit fontScale="77500" lnSpcReduction="20000"/>
          </a:bodyPr>
          <a:lstStyle/>
          <a:p>
            <a:pPr marL="0" indent="449263">
              <a:buNone/>
            </a:pPr>
            <a:r>
              <a:rPr lang="ru-RU" dirty="0" smtClean="0">
                <a:latin typeface="Times New Roman" pitchFamily="18" charset="0"/>
                <a:cs typeface="Times New Roman" pitchFamily="18" charset="0"/>
              </a:rPr>
              <a:t>3) заниматься другой оплачиваемой деятельностью, кроме преподавательской, научной и иной творческой деятельности. При этом преподавательская, научная и иная творческая деятельность не может финансироваться исключительно за счет средств иностранных государств, международных и иностранных организаций, иностранных граждан и лиц без гражданства, если иное не предусмотрено международными договорами Российской Федерации, законодательством Российской Федерации или договоренностями на взаимной основе федеральных органов государственной власти с государственными органами иностранных государств, международными или иностранными организациями;</a:t>
            </a:r>
          </a:p>
          <a:p>
            <a:pPr marL="0" indent="449263">
              <a:buNone/>
            </a:pPr>
            <a:r>
              <a:rPr lang="ru-RU" dirty="0" smtClean="0">
                <a:latin typeface="Times New Roman" pitchFamily="18" charset="0"/>
                <a:cs typeface="Times New Roman" pitchFamily="18" charset="0"/>
              </a:rPr>
              <a:t>4) быть поверенными или иными представителями по делам третьих лиц в органах государственной власти и органах местного самоуправления, если иное не предусмотрено федеральными законами;</a:t>
            </a:r>
          </a:p>
          <a:p>
            <a:endParaRPr lang="ru-RU"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0648" y="483518"/>
            <a:ext cx="6172200" cy="3394472"/>
          </a:xfrm>
        </p:spPr>
        <p:txBody>
          <a:bodyPr>
            <a:normAutofit/>
          </a:bodyPr>
          <a:lstStyle/>
          <a:p>
            <a:pPr marL="0" indent="449263">
              <a:buNone/>
            </a:pPr>
            <a:r>
              <a:rPr lang="ru-RU" sz="1800" dirty="0" smtClean="0">
                <a:latin typeface="Times New Roman" pitchFamily="18" charset="0"/>
                <a:cs typeface="Times New Roman" pitchFamily="18" charset="0"/>
              </a:rPr>
              <a:t>5) использовать в неслужебных целях информацию, средства материально-технического, финансового и информационного обеспечения, предназначенные только для служебной деятельности;</a:t>
            </a:r>
          </a:p>
          <a:p>
            <a:pPr marL="0" indent="449263">
              <a:buNone/>
            </a:pPr>
            <a:r>
              <a:rPr lang="ru-RU" sz="1800" dirty="0" smtClean="0">
                <a:latin typeface="Times New Roman" pitchFamily="18" charset="0"/>
                <a:cs typeface="Times New Roman" pitchFamily="18" charset="0"/>
              </a:rPr>
              <a:t>6) получать гонорары за публикации и выступления в качестве лица, замещающего государственную должность Российской Федерации, государственную должность субъекта Российской Федерации, должность главы муниципального образования, муниципальную должность, замещаемую на постоянной основе;</a:t>
            </a:r>
          </a:p>
          <a:p>
            <a:endParaRPr lang="ru-RU" sz="18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142858"/>
            <a:ext cx="6172200" cy="4857784"/>
          </a:xfrm>
        </p:spPr>
        <p:txBody>
          <a:bodyPr>
            <a:normAutofit fontScale="70000" lnSpcReduction="20000"/>
          </a:bodyPr>
          <a:lstStyle/>
          <a:p>
            <a:pPr marL="0" indent="449263" algn="just">
              <a:buNone/>
            </a:pPr>
            <a:r>
              <a:rPr lang="ru-RU" dirty="0" smtClean="0">
                <a:latin typeface="Times New Roman" pitchFamily="18" charset="0"/>
                <a:cs typeface="Times New Roman" pitchFamily="18" charset="0"/>
              </a:rPr>
              <a:t>7) получать в связи с выполнением служебных (должностных) обязанностей не предусмотренные законодательством Российской Федерации вознаграждения (ссуды, денежное и иное вознаграждение, услуги, оплату развлечений, отдыха, транспортных расходов) и подарки от физических и юридических лиц. Подарки, полученные в связи с протокольными мероприятиями, со служебными командировками и с другими официальными мероприятиями, признаются собственностью соответственно Российской Федерации, субъекта Российской Федерации или муниципального образования и передаются по акту в соответствующий государственный или муниципальный орган. Лицо, замещавшее государственную должность Российской Федерации, государственную должность субъекта Российской Федерации, должность главы муниципального образования, муниципальную должность, замещаемую на постоянной основе, сдавшее подарок, полученный им в связи с протокольным мероприятием, со служебной командировкой и с другим официальным мероприятием, может его выкупить в порядке, устанавливаемом нормативными правовыми актами Российской Федерации;</a:t>
            </a:r>
          </a:p>
          <a:p>
            <a:pPr marL="0" indent="449263" algn="just"/>
            <a:endParaRPr lang="ru-RU"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714908"/>
          </a:xfrm>
        </p:spPr>
        <p:txBody>
          <a:bodyPr>
            <a:noAutofit/>
          </a:bodyPr>
          <a:lstStyle/>
          <a:p>
            <a:pPr marL="0" indent="449263">
              <a:buNone/>
            </a:pPr>
            <a:r>
              <a:rPr lang="ru-RU" sz="1800" dirty="0" smtClean="0">
                <a:latin typeface="Times New Roman" pitchFamily="18" charset="0"/>
                <a:cs typeface="Times New Roman" pitchFamily="18" charset="0"/>
              </a:rPr>
              <a:t>8) принимать вопреки установленному порядку почетные и специальные звания, награды и иные знаки отличия (за исключением научных и спортивных) иностранных государств, международных организаций, политических партий, иных общественных объединений и других организаций;</a:t>
            </a:r>
          </a:p>
          <a:p>
            <a:pPr marL="0" indent="449263">
              <a:buNone/>
            </a:pPr>
            <a:r>
              <a:rPr lang="ru-RU" sz="1800" dirty="0" smtClean="0">
                <a:latin typeface="Times New Roman" pitchFamily="18" charset="0"/>
                <a:cs typeface="Times New Roman" pitchFamily="18" charset="0"/>
              </a:rPr>
              <a:t>9) выезжать в служебные командировки за пределы Российской Федерации за счет средств физических и юридических лиц, за исключением служебных командировок, осуществляемых в соответствии с законодательством Российской Федерации, по договоренностям государственных органов Российской Федерации, государственных органов субъектов Российской Федерации или муниципальных органов с государственными или муниципальными органами иностранных государств, международными или иностранными организациями;</a:t>
            </a:r>
          </a:p>
          <a:p>
            <a:endParaRPr lang="ru-RU" sz="18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2656" y="411510"/>
            <a:ext cx="6182444" cy="4183113"/>
          </a:xfrm>
        </p:spPr>
        <p:txBody>
          <a:bodyPr>
            <a:normAutofit fontScale="70000" lnSpcReduction="20000"/>
          </a:bodyPr>
          <a:lstStyle/>
          <a:p>
            <a:pPr marL="0" indent="449263">
              <a:lnSpc>
                <a:spcPct val="120000"/>
              </a:lnSpc>
              <a:buNone/>
            </a:pPr>
            <a:r>
              <a:rPr lang="ru-RU" sz="2300" dirty="0" smtClean="0">
                <a:latin typeface="Times New Roman" pitchFamily="18" charset="0"/>
                <a:cs typeface="Times New Roman" pitchFamily="18" charset="0"/>
              </a:rPr>
              <a:t>10) входить в состав органов управления, попечительских или наблюдательных советов,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 если иное не предусмотрено международными договорами Российской Федерации, законодательством Российской Федерации или договоренностями на взаимной основе федеральных органов государственной власти с государственными органами иностранных государств, международными или иностранными организациями;</a:t>
            </a:r>
          </a:p>
          <a:p>
            <a:pPr marL="0" indent="449263">
              <a:lnSpc>
                <a:spcPct val="120000"/>
              </a:lnSpc>
              <a:buNone/>
            </a:pPr>
            <a:r>
              <a:rPr lang="ru-RU" sz="2300" dirty="0" smtClean="0">
                <a:latin typeface="Times New Roman" pitchFamily="18" charset="0"/>
                <a:cs typeface="Times New Roman" pitchFamily="18" charset="0"/>
              </a:rPr>
              <a:t>11) разглашать или использовать в целях, не связанных с выполнением служебных обязанностей, сведения, отнесенные в соответствии с федеральным законом к информации ограниченного доступа, ставшие им известными в связи с выполнением служебных обязанностей».</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52" y="142858"/>
            <a:ext cx="6572296" cy="5000642"/>
          </a:xfrm>
        </p:spPr>
        <p:txBody>
          <a:bodyPr>
            <a:normAutofit fontScale="70000" lnSpcReduction="20000"/>
          </a:bodyPr>
          <a:lstStyle/>
          <a:p>
            <a:pPr marL="538163" indent="-273050" algn="just">
              <a:buFont typeface="Wingdings" pitchFamily="2" charset="2"/>
              <a:buChar char="q"/>
            </a:pPr>
            <a:r>
              <a:rPr lang="ru-RU" sz="2900" dirty="0" smtClean="0">
                <a:latin typeface="Times New Roman" pitchFamily="18" charset="0"/>
                <a:cs typeface="Times New Roman" pitchFamily="18" charset="0"/>
              </a:rPr>
              <a:t>Часть 3.2 дополнена следующим содержанием</a:t>
            </a:r>
            <a:r>
              <a:rPr lang="ru-RU" sz="3200" dirty="0" smtClean="0">
                <a:latin typeface="Times New Roman" pitchFamily="18" charset="0"/>
                <a:cs typeface="Times New Roman" pitchFamily="18" charset="0"/>
              </a:rPr>
              <a:t>:</a:t>
            </a:r>
            <a:endParaRPr lang="ru-RU" sz="3200" dirty="0" smtClean="0">
              <a:latin typeface="Times New Roman" pitchFamily="18" charset="0"/>
              <a:cs typeface="Times New Roman" pitchFamily="18" charset="0"/>
              <a:hlinkClick r:id="rId2"/>
            </a:endParaRPr>
          </a:p>
          <a:p>
            <a:pPr marL="265113" indent="184150" algn="just">
              <a:buNone/>
            </a:pPr>
            <a:r>
              <a:rPr lang="ru-RU" sz="2600" dirty="0" smtClean="0">
                <a:latin typeface="Times New Roman" pitchFamily="18" charset="0"/>
                <a:cs typeface="Times New Roman" pitchFamily="18" charset="0"/>
              </a:rPr>
              <a:t>Лица, замещающие государственные должности Российской Федерации, если федеральными конституционными законами или федеральными законами не установлено иное, не вправе участвовать в управлении коммерческой или некоммерческой организацией, за исключением следующих случаев:</a:t>
            </a:r>
          </a:p>
          <a:p>
            <a:pPr marL="265113" indent="273050" algn="just">
              <a:buNone/>
            </a:pPr>
            <a:r>
              <a:rPr lang="ru-RU" sz="2600" dirty="0" smtClean="0">
                <a:latin typeface="Times New Roman" pitchFamily="18" charset="0"/>
                <a:cs typeface="Times New Roman" pitchFamily="18" charset="0"/>
              </a:rPr>
              <a:t>1) участие на безвозмездной основе в управлении политической партией, органом профессионального союза, участие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a:t>
            </a:r>
          </a:p>
          <a:p>
            <a:pPr marL="265113" indent="273050" algn="just">
              <a:buNone/>
            </a:pPr>
            <a:r>
              <a:rPr lang="ru-RU" sz="2600" dirty="0" smtClean="0">
                <a:latin typeface="Times New Roman" pitchFamily="18" charset="0"/>
                <a:cs typeface="Times New Roman" pitchFamily="18" charset="0"/>
              </a:rPr>
              <a:t>2) участие на безвозмездной основе в управлении некоммерческой организацией (кроме участия в управлении политической партией, органом профессионального союза, участия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 с предварительным уведомлением Президента Российской Федерации в порядке, установленном Президентом Российской Федерации;</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04664" y="142858"/>
            <a:ext cx="6110436" cy="4877164"/>
          </a:xfrm>
        </p:spPr>
        <p:txBody>
          <a:bodyPr>
            <a:noAutofit/>
          </a:bodyPr>
          <a:lstStyle/>
          <a:p>
            <a:pPr marL="176213" indent="273050" algn="just">
              <a:buNone/>
            </a:pPr>
            <a:r>
              <a:rPr lang="ru-RU" sz="1800" dirty="0" smtClean="0">
                <a:latin typeface="Times New Roman" pitchFamily="18" charset="0"/>
                <a:cs typeface="Times New Roman" pitchFamily="18" charset="0"/>
              </a:rPr>
              <a:t>3) участие на безвозмездной основе в деятельности коллегиального органа организации на основании акта Президента Российской Федерации или Правительства Российской Федерации;</a:t>
            </a:r>
          </a:p>
          <a:p>
            <a:pPr marL="176213" indent="273050" algn="just">
              <a:buNone/>
            </a:pPr>
            <a:r>
              <a:rPr lang="ru-RU" sz="1800" dirty="0" smtClean="0">
                <a:latin typeface="Times New Roman" pitchFamily="18" charset="0"/>
                <a:cs typeface="Times New Roman" pitchFamily="18" charset="0"/>
              </a:rPr>
              <a:t>4) представление на безвозмездной основе интересов Российской Федерации в органах управления и ревизионной комиссии организации, учредителем (акционером, участником) которой является Российская Федерация, в соответствии с нормативными правовыми актами Правительства Российской Федерации, определяющими порядок осуществления от имени Российской Федерации полномочий учредителя организации либо порядок управления находящимися в федеральной собственности акциями (долями участия в уставном капитале);</a:t>
            </a:r>
          </a:p>
          <a:p>
            <a:pPr marL="176213" indent="273050" algn="just">
              <a:buNone/>
            </a:pPr>
            <a:r>
              <a:rPr lang="ru-RU" sz="1800" dirty="0" smtClean="0">
                <a:latin typeface="Times New Roman" pitchFamily="18" charset="0"/>
                <a:cs typeface="Times New Roman" pitchFamily="18" charset="0"/>
              </a:rPr>
              <a:t>5) иные случаи, предусмотренные международными договорами или федеральными законами».</a:t>
            </a:r>
          </a:p>
          <a:p>
            <a:pPr marL="176213" indent="273050"/>
            <a:endParaRPr lang="ru-RU" sz="18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643470"/>
          </a:xfrm>
        </p:spPr>
        <p:txBody>
          <a:bodyPr>
            <a:normAutofit fontScale="92500" lnSpcReduction="20000"/>
          </a:bodyPr>
          <a:lstStyle/>
          <a:p>
            <a:pPr marL="88900" indent="360363" algn="just">
              <a:buNone/>
            </a:pPr>
            <a:r>
              <a:rPr lang="ru-RU" sz="2100" dirty="0" smtClean="0">
                <a:latin typeface="Times New Roman" pitchFamily="18" charset="0"/>
                <a:cs typeface="Times New Roman" pitchFamily="18" charset="0"/>
              </a:rPr>
              <a:t>Статья 12.1 дополнена частью 3.5 следующего содержания:</a:t>
            </a:r>
            <a:endParaRPr lang="ru-RU" sz="2100" dirty="0" smtClean="0">
              <a:latin typeface="Times New Roman" pitchFamily="18" charset="0"/>
              <a:cs typeface="Times New Roman" pitchFamily="18" charset="0"/>
              <a:hlinkClick r:id="rId2"/>
            </a:endParaRPr>
          </a:p>
          <a:p>
            <a:pPr marL="88900" indent="360363" algn="just">
              <a:buNone/>
            </a:pPr>
            <a:r>
              <a:rPr lang="ru-RU" sz="2100" dirty="0" smtClean="0">
                <a:latin typeface="Times New Roman" pitchFamily="18" charset="0"/>
                <a:cs typeface="Times New Roman" pitchFamily="18" charset="0"/>
              </a:rPr>
              <a:t>«3.5. Лица, замещающие муниципальные должности и осуществляющие свои полномочия на постоянной основе, если федеральными законами не установлено иное, не вправе участвовать в управлении коммерческой или некоммерческой организацией, за исключением следующих случаев:</a:t>
            </a:r>
          </a:p>
          <a:p>
            <a:pPr marL="88900" indent="360363" algn="just">
              <a:buNone/>
            </a:pPr>
            <a:r>
              <a:rPr lang="ru-RU" sz="2100" dirty="0" smtClean="0">
                <a:latin typeface="Times New Roman" pitchFamily="18" charset="0"/>
                <a:cs typeface="Times New Roman" pitchFamily="18" charset="0"/>
              </a:rPr>
              <a:t>1) участие на безвозмездной основе в управлении политической партией, органом профессионального союза, в том числе выборным органом первичной профсоюзной организации, созданной в органе местного самоуправления, аппарате избирательной комиссии муниципального образования, участие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2656" y="267494"/>
            <a:ext cx="6311054" cy="4590272"/>
          </a:xfrm>
        </p:spPr>
        <p:txBody>
          <a:bodyPr>
            <a:normAutofit fontScale="92500" lnSpcReduction="10000"/>
          </a:bodyPr>
          <a:lstStyle/>
          <a:p>
            <a:pPr marL="88900" indent="360363" algn="just">
              <a:buNone/>
            </a:pPr>
            <a:r>
              <a:rPr lang="ru-RU" sz="2100" dirty="0" smtClean="0">
                <a:latin typeface="Times New Roman" pitchFamily="18" charset="0"/>
                <a:cs typeface="Times New Roman" pitchFamily="18" charset="0"/>
              </a:rPr>
              <a:t>2) участие на безвозмездной основе в управлении некоммерческой организацией (кроме участия в управлении политической партией, органом профессионального союза, в том числе выборным органом первичной профсоюзной организации, созданной в органе местного самоуправления, аппарате избирательной комиссии муниципального образования, участия в съезде (конференции) или общем собрании иной общественной организации, жилищного, жилищно-строительного, гаражного кооперативов, товарищества собственников недвижимости) с предварительным уведомлением высшего должностного лица субъекта Российской Федерации (руководителя высшего исполнительного органа государственной власти субъекта Российской Федерации) в порядке, установленном законом субъекта Российской Федерации;</a:t>
            </a:r>
          </a:p>
          <a:p>
            <a:pPr algn="just"/>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786346"/>
          </a:xfrm>
        </p:spPr>
        <p:txBody>
          <a:bodyPr>
            <a:normAutofit fontScale="92500" lnSpcReduction="10000"/>
          </a:bodyPr>
          <a:lstStyle/>
          <a:p>
            <a:pPr marL="88900" indent="360363" algn="just">
              <a:buNone/>
            </a:pPr>
            <a:r>
              <a:rPr lang="ru-RU" sz="2100" dirty="0" smtClean="0">
                <a:latin typeface="Times New Roman" pitchFamily="18" charset="0"/>
                <a:cs typeface="Times New Roman" pitchFamily="18" charset="0"/>
              </a:rPr>
              <a:t>3) представление на безвозмездной основе интересов муниципального образования в совете муниципальных образований субъекта Российской Федерации, иных объединениях муниципальных образований, а также в их органах управления;</a:t>
            </a:r>
          </a:p>
          <a:p>
            <a:pPr marL="88900" indent="360363" algn="just">
              <a:buNone/>
            </a:pPr>
            <a:r>
              <a:rPr lang="ru-RU" sz="2100" dirty="0" smtClean="0">
                <a:latin typeface="Times New Roman" pitchFamily="18" charset="0"/>
                <a:cs typeface="Times New Roman" pitchFamily="18" charset="0"/>
              </a:rPr>
              <a:t>4) представление на безвозмездной основе интересов муниципального образования в органах управления и ревизионной комиссии организации, учредителем (акционером, участником) которой является муниципальное образование, в соответствии с муниципальными правовыми актами, определяющими порядок осуществления от имени муниципального образования полномочий учредителя организации либо порядок управления находящимися в муниципальной собственности акциями (долями в уставном капитале);</a:t>
            </a:r>
          </a:p>
          <a:p>
            <a:pPr marL="88900" indent="360363" algn="just">
              <a:buNone/>
            </a:pPr>
            <a:r>
              <a:rPr lang="ru-RU" sz="2100" dirty="0" smtClean="0">
                <a:latin typeface="Times New Roman" pitchFamily="18" charset="0"/>
                <a:cs typeface="Times New Roman" pitchFamily="18" charset="0"/>
              </a:rPr>
              <a:t>5) иные случаи, предусмотренные федеральными законами».</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428736" y="500049"/>
            <a:ext cx="3857652" cy="38576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t>СРОКИ ПРЕДОСТАВЛЕНИЯ СВЕДЕНИЙ</a:t>
            </a:r>
            <a:endParaRPr lang="ru-RU" sz="1400" b="1" dirty="0" smtClean="0"/>
          </a:p>
          <a:p>
            <a:pPr algn="ctr"/>
            <a:r>
              <a:rPr lang="ru-RU" sz="1400" b="1" dirty="0" smtClean="0"/>
              <a:t>О ДОХОДАХ, РАСХОДАХ, ОБ ИМУЩЕСТВЕ И ОБЯЗАТЕЛЬСТВАХ ИМУЩЕСТВЕННОГО ХАРАКТЕРА </a:t>
            </a:r>
          </a:p>
          <a:p>
            <a:pPr algn="ctr"/>
            <a:r>
              <a:rPr lang="ru-RU" sz="1400" b="1" dirty="0" smtClean="0"/>
              <a:t>И ЗАПОЛНЕНИЯ СООТВЕТСТВУЮЩЕЙ ФОРМЫ СПРАВКИ </a:t>
            </a:r>
          </a:p>
        </p:txBody>
      </p:sp>
      <p:sp>
        <p:nvSpPr>
          <p:cNvPr id="7" name="任意多边形 6"/>
          <p:cNvSpPr/>
          <p:nvPr/>
        </p:nvSpPr>
        <p:spPr>
          <a:xfrm rot="961210">
            <a:off x="747270" y="1510053"/>
            <a:ext cx="635403" cy="327950"/>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任意多边形 7"/>
          <p:cNvSpPr/>
          <p:nvPr/>
        </p:nvSpPr>
        <p:spPr>
          <a:xfrm rot="12672593">
            <a:off x="824781" y="2926958"/>
            <a:ext cx="635403" cy="327950"/>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任意多边形 8"/>
          <p:cNvSpPr/>
          <p:nvPr/>
        </p:nvSpPr>
        <p:spPr>
          <a:xfrm>
            <a:off x="1571612" y="3857634"/>
            <a:ext cx="421105" cy="44516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任意多边形 9"/>
          <p:cNvSpPr/>
          <p:nvPr/>
        </p:nvSpPr>
        <p:spPr>
          <a:xfrm>
            <a:off x="642918" y="2357436"/>
            <a:ext cx="252663" cy="2286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任意多边形 10"/>
          <p:cNvSpPr/>
          <p:nvPr/>
        </p:nvSpPr>
        <p:spPr>
          <a:xfrm>
            <a:off x="857232" y="3786196"/>
            <a:ext cx="360947" cy="300790"/>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任意多边形 11"/>
          <p:cNvSpPr/>
          <p:nvPr/>
        </p:nvSpPr>
        <p:spPr>
          <a:xfrm rot="4178014">
            <a:off x="1356999" y="666251"/>
            <a:ext cx="300789" cy="360947"/>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任意多边形 12"/>
          <p:cNvSpPr/>
          <p:nvPr/>
        </p:nvSpPr>
        <p:spPr>
          <a:xfrm>
            <a:off x="5572140" y="785800"/>
            <a:ext cx="649705" cy="433137"/>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任意多边形 13"/>
          <p:cNvSpPr/>
          <p:nvPr/>
        </p:nvSpPr>
        <p:spPr>
          <a:xfrm>
            <a:off x="5643578" y="1571618"/>
            <a:ext cx="276727" cy="264695"/>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任意多边形 14"/>
          <p:cNvSpPr/>
          <p:nvPr/>
        </p:nvSpPr>
        <p:spPr>
          <a:xfrm>
            <a:off x="5429264" y="2071684"/>
            <a:ext cx="565484" cy="433136"/>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任意多边形 15"/>
          <p:cNvSpPr/>
          <p:nvPr/>
        </p:nvSpPr>
        <p:spPr>
          <a:xfrm>
            <a:off x="5572140" y="3143254"/>
            <a:ext cx="818147" cy="421106"/>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任意多边形 16"/>
          <p:cNvSpPr/>
          <p:nvPr/>
        </p:nvSpPr>
        <p:spPr>
          <a:xfrm>
            <a:off x="4666982" y="3620293"/>
            <a:ext cx="517358" cy="625643"/>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3" name="直接连接符 2"/>
          <p:cNvCxnSpPr/>
          <p:nvPr/>
        </p:nvCxnSpPr>
        <p:spPr>
          <a:xfrm rot="10800000" flipV="1">
            <a:off x="2714620" y="285734"/>
            <a:ext cx="2714644" cy="50010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0800000" flipV="1">
            <a:off x="1714488" y="4143386"/>
            <a:ext cx="2071702" cy="76014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0" name="Rectangle 4"/>
          <p:cNvSpPr txBox="1">
            <a:spLocks noChangeArrowheads="1"/>
          </p:cNvSpPr>
          <p:nvPr/>
        </p:nvSpPr>
        <p:spPr bwMode="auto">
          <a:xfrm>
            <a:off x="-4274" y="5280417"/>
            <a:ext cx="6862274" cy="203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147824018"/>
      </p:ext>
    </p:extLst>
  </p:cSld>
  <p:clrMapOvr>
    <a:masterClrMapping/>
  </p:clrMapOvr>
  <mc:AlternateContent xmlns:mc="http://schemas.openxmlformats.org/markup-compatibility/2006">
    <mc:Choice xmlns:p14="http://schemas.microsoft.com/office/powerpoint/2010/main" xmlns=""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childTnLst>
                          </p:cTn>
                        </p:par>
                        <p:par>
                          <p:cTn id="18" fill="hold">
                            <p:stCondLst>
                              <p:cond delay="19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2400"/>
                            </p:stCondLst>
                            <p:childTnLst>
                              <p:par>
                                <p:cTn id="23" presetID="22" presetClass="entr" presetSubtype="1"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500"/>
                                        <p:tgtEl>
                                          <p:spTgt spid="25"/>
                                        </p:tgtEl>
                                      </p:cBhvr>
                                    </p:animEffect>
                                  </p:childTnLst>
                                </p:cTn>
                              </p:par>
                            </p:childTnLst>
                          </p:cTn>
                        </p:par>
                        <p:par>
                          <p:cTn id="26" fill="hold">
                            <p:stCondLst>
                              <p:cond delay="2900"/>
                            </p:stCondLst>
                            <p:childTnLst>
                              <p:par>
                                <p:cTn id="27" presetID="2" presetClass="entr" presetSubtype="3" accel="7800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0-#ppt_h/2"/>
                                          </p:val>
                                        </p:tav>
                                        <p:tav tm="100000">
                                          <p:val>
                                            <p:strVal val="#ppt_y"/>
                                          </p:val>
                                        </p:tav>
                                      </p:tavLst>
                                    </p:anim>
                                  </p:childTnLst>
                                </p:cTn>
                              </p:par>
                              <p:par>
                                <p:cTn id="31" presetID="2" presetClass="entr" presetSubtype="3" accel="78000" fill="hold" grpId="0" nodeType="withEffect">
                                  <p:stCondLst>
                                    <p:cond delay="1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0-#ppt_h/2"/>
                                          </p:val>
                                        </p:tav>
                                        <p:tav tm="100000">
                                          <p:val>
                                            <p:strVal val="#ppt_y"/>
                                          </p:val>
                                        </p:tav>
                                      </p:tavLst>
                                    </p:anim>
                                  </p:childTnLst>
                                </p:cTn>
                              </p:par>
                              <p:par>
                                <p:cTn id="35" presetID="2" presetClass="entr" presetSubtype="3" accel="78000"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3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4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0-#ppt_h/2"/>
                                          </p:val>
                                        </p:tav>
                                        <p:tav tm="100000">
                                          <p:val>
                                            <p:strVal val="#ppt_y"/>
                                          </p:val>
                                        </p:tav>
                                      </p:tavLst>
                                    </p:anim>
                                  </p:childTnLst>
                                </p:cTn>
                              </p:par>
                              <p:par>
                                <p:cTn id="47" presetID="2" presetClass="entr" presetSubtype="12" accel="78000" fill="hold" grpId="0" nodeType="withEffect">
                                  <p:stCondLst>
                                    <p:cond delay="50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0-#ppt_w/2"/>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2" presetClass="entr" presetSubtype="12" accel="78000"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0-#ppt_w/2"/>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12" accel="78000" fill="hold" grpId="0" nodeType="withEffect">
                                  <p:stCondLst>
                                    <p:cond delay="70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0-#ppt_w/2"/>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80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0-#ppt_w/2"/>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90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0-#ppt_w/2"/>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9" accel="78000" fill="hold" grpId="0" nodeType="withEffect">
                                  <p:stCondLst>
                                    <p:cond delay="10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0-#ppt_w/2"/>
                                          </p:val>
                                        </p:tav>
                                        <p:tav tm="100000">
                                          <p:val>
                                            <p:strVal val="#ppt_x"/>
                                          </p:val>
                                        </p:tav>
                                      </p:tavLst>
                                    </p:anim>
                                    <p:anim calcmode="lin" valueType="num">
                                      <p:cBhvr additive="base">
                                        <p:cTn id="70" dur="500" fill="hold"/>
                                        <p:tgtEl>
                                          <p:spTgt spid="12"/>
                                        </p:tgtEl>
                                        <p:attrNameLst>
                                          <p:attrName>ppt_y</p:attrName>
                                        </p:attrNameLst>
                                      </p:cBhvr>
                                      <p:tavLst>
                                        <p:tav tm="0">
                                          <p:val>
                                            <p:strVal val="0-#ppt_h/2"/>
                                          </p:val>
                                        </p:tav>
                                        <p:tav tm="100000">
                                          <p:val>
                                            <p:strVal val="#ppt_y"/>
                                          </p:val>
                                        </p:tav>
                                      </p:tavLst>
                                    </p:anim>
                                  </p:childTnLst>
                                </p:cTn>
                              </p:par>
                            </p:childTnLst>
                          </p:cTn>
                        </p:par>
                        <p:par>
                          <p:cTn id="71" fill="hold">
                            <p:stCondLst>
                              <p:cond delay="4400"/>
                            </p:stCondLst>
                            <p:childTnLst>
                              <p:par>
                                <p:cTn id="72" presetID="22" presetClass="entr" presetSubtype="8" fill="hold" grpId="0" nodeType="afterEffect" nodePh="1">
                                  <p:stCondLst>
                                    <p:cond delay="0"/>
                                  </p:stCondLst>
                                  <p:endCondLst>
                                    <p:cond evt="begin" delay="0">
                                      <p:tn val="72"/>
                                    </p:cond>
                                  </p:end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42" y="857238"/>
            <a:ext cx="578645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Сведения о доходах, об имуществе и обязательствах имущественного характера представляются гражданином, претендующим на замещение (далее – гражданин):</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государственной должности Российской Федерации, государственной должности субъекта Российской Федерации, муниципальной должности;</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любой должности государственной службы (поступающим на службу);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должности муниципальной службы, включенной в перечни, утвержденные нормативными правовыми актами Российской Федерации;</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85728" y="571486"/>
            <a:ext cx="6072206"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Сроки представления сведений</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lvl="0" indent="450850" algn="just" fontAlgn="base">
              <a:spcBef>
                <a:spcPct val="0"/>
              </a:spcBef>
              <a:spcAft>
                <a:spcPct val="0"/>
              </a:spcAft>
              <a:buFontTx/>
              <a:buChar char="•"/>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Граждане представляют сведения при подаче документов для наделения полномочиями по должности, назначения или избрания на должность (до назначения на должность, вместе с основным пакетом документов). </a:t>
            </a:r>
            <a:r>
              <a:rPr lang="ru-RU" sz="1400" dirty="0" smtClean="0">
                <a:latin typeface="Times New Roman" pitchFamily="18" charset="0"/>
                <a:ea typeface="Calibri" pitchFamily="34" charset="0"/>
                <a:cs typeface="Times New Roman" pitchFamily="18" charset="0"/>
              </a:rPr>
              <a:t>не позднее 30 апреля года, следующего за отчетным (государственные служащие, муниципальные служащие, работники Центрального банка Российской Федерации, работники Пенсионного фонда Российской Федерации, Фонда социального страхования Российской Федерации, Федерального фонда обязательного медицинского страхования, государственных корпораций (компаний, публично-правовых компаний), иных организаций, созданных на основании федеральных законов, организаций, создаваемых для выполнения задач, поставленных перед федеральными государственными органами, атаманы войсковых казачьих обществ, утвержденные Президентом Российской </a:t>
            </a:r>
            <a:r>
              <a:rPr lang="ru-RU" sz="1400" dirty="0" err="1" smtClean="0">
                <a:latin typeface="Times New Roman" pitchFamily="18" charset="0"/>
                <a:ea typeface="Calibri" pitchFamily="34" charset="0"/>
                <a:cs typeface="Times New Roman" pitchFamily="18" charset="0"/>
              </a:rPr>
              <a:t>Федерации,и</a:t>
            </a:r>
            <a:r>
              <a:rPr lang="ru-RU" sz="1400" dirty="0" smtClean="0">
                <a:latin typeface="Times New Roman" pitchFamily="18" charset="0"/>
                <a:ea typeface="Calibri" pitchFamily="34" charset="0"/>
                <a:cs typeface="Times New Roman" pitchFamily="18" charset="0"/>
              </a:rPr>
              <a:t> др.).</a:t>
            </a:r>
            <a:endParaRPr lang="ru-RU" sz="1400" dirty="0" smtClean="0">
              <a:latin typeface="Arial" pitchFamily="34" charset="0"/>
              <a:cs typeface="Arial" pitchFamily="34" charset="0"/>
            </a:endParaRPr>
          </a:p>
          <a:p>
            <a:pPr lvl="0" indent="450850" algn="just" eaLnBrk="0" fontAlgn="base" hangingPunct="0">
              <a:spcBef>
                <a:spcPct val="0"/>
              </a:spcBef>
              <a:spcAft>
                <a:spcPct val="0"/>
              </a:spcAft>
              <a:buFontTx/>
              <a:buChar char="•"/>
            </a:pPr>
            <a:r>
              <a:rPr lang="ru-RU" sz="1400" dirty="0" smtClean="0">
                <a:latin typeface="Times New Roman" pitchFamily="18" charset="0"/>
                <a:ea typeface="Calibri" pitchFamily="34" charset="0"/>
                <a:cs typeface="Times New Roman" pitchFamily="18" charset="0"/>
              </a:rPr>
              <a:t>Сведения могут быть представлены служащим (работником) в любое время, начиная с 1 января года, следующего за отчетным. </a:t>
            </a:r>
            <a:endParaRPr lang="ru-RU" sz="1400" dirty="0" smtClean="0">
              <a:latin typeface="Arial" pitchFamily="34" charset="0"/>
              <a:cs typeface="Arial" pitchFamily="34" charset="0"/>
            </a:endParaRPr>
          </a:p>
          <a:p>
            <a:pPr lvl="0" indent="450850" algn="just" eaLnBrk="0" fontAlgn="base" hangingPunct="0">
              <a:spcBef>
                <a:spcPct val="0"/>
              </a:spcBef>
              <a:spcAft>
                <a:spcPct val="0"/>
              </a:spcAft>
              <a:buFontTx/>
              <a:buChar char="•"/>
            </a:pPr>
            <a:r>
              <a:rPr lang="ru-RU" sz="1400" dirty="0" smtClean="0">
                <a:latin typeface="Times New Roman" pitchFamily="18" charset="0"/>
                <a:ea typeface="Calibri" pitchFamily="34" charset="0"/>
                <a:cs typeface="Times New Roman" pitchFamily="18" charset="0"/>
              </a:rPr>
              <a:t>Откладывать представление сведений до апреля не рекомендуется, особенно в случае планируемого длительного отсутствия служащего (работника), например, убытия в служебную командировку или отпуск.</a:t>
            </a:r>
            <a:endParaRPr lang="ru-RU" sz="1400" dirty="0" smtClean="0">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
          <p:cNvSpPr>
            <a:spLocks noChangeArrowheads="1"/>
          </p:cNvSpPr>
          <p:nvPr/>
        </p:nvSpPr>
        <p:spPr bwMode="auto">
          <a:xfrm>
            <a:off x="142852" y="857238"/>
            <a:ext cx="650085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Char char="•"/>
              <a:tabLst>
                <a:tab pos="809625" algn="l"/>
              </a:tabLst>
            </a:pPr>
            <a:r>
              <a:rPr kumimoji="0" 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Отчетный период и отчетная дата представления сведений</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установленные для граждан и служащих (работников), различны: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tab pos="80962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гражданин представляет:</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80962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 сведения о своих доходах, доходах супруги (супруга) и несовершеннолетних детей, полученных за календарный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год,предшествующий</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году подачи документов(с 1 января по 31 декабря), а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такжесведения</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 недвижимом имуществе, транспортных средствах и ценных бумагах, отчужденных в течение указанного периода в результате безвозмездной сделки;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80962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 сведения об имуществе, принадлежащем ему, его супруге (супругу) и несовершеннолетним детям на праве собственности, сведения о счетах в банках и иных кредитных организациях, ценных бумагах, об обязательствах имущественного характера по состоянию на первое число месяца, предшествующего месяцу подачи документов (на отчетную дату);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
          <p:cNvSpPr>
            <a:spLocks noChangeArrowheads="1"/>
          </p:cNvSpPr>
          <p:nvPr/>
        </p:nvSpPr>
        <p:spPr bwMode="auto">
          <a:xfrm>
            <a:off x="285728" y="785800"/>
            <a:ext cx="6286520"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Уточнение представленных сведений</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Гражданин может представить уточненные сведения в течение одного месяца со дня представления сведений в соответствии с законодательством Российской Федерации.</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Служащий (работник), замещающий должность, не включенную в соответствующий перечень, и претендующий на замещение должности, предусмотренной перечнем, может представить уточненные сведения в течение одного месяца со дня представления сведений в соответствии с законодательством Российской Федерации.</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Служащий (работник) может представить уточненные сведения в течение одного месяца после окончания срока представления сведений (1 (30) апреля года, следующего за отчетным), а именно в срок до 1 (31) мая года, следующего за отчетным.</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Представление уточненных сведений предусматривает повторное представление только справки о доходах, расходах, об имуществе и обязательствах имущественного характера, в которой не отражены или не полностью отражены какие-либо сведения либо имеются ошибки.</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4290" y="857237"/>
            <a:ext cx="6357982" cy="3139321"/>
          </a:xfrm>
          <a:prstGeom prst="rect">
            <a:avLst/>
          </a:prstGeom>
        </p:spPr>
        <p:txBody>
          <a:bodyPr wrap="square">
            <a:spAutoFit/>
          </a:bodyPr>
          <a:lstStyle/>
          <a:p>
            <a:r>
              <a:rPr lang="ru-RU" dirty="0" smtClean="0"/>
              <a:t>Непредставление муниципальным служащим сведений о своих доходах, расходах, об имуществе и обязательствах имущественного характера, а также о доходах, расходах, об имуществе и обязательствах имущественного характера своих супруги (супруга) и несовершеннолетних детей в случае, если представление таких сведений обязательно, либо представление заведомо недостоверных или неполных сведений является правонарушением, влекущим увольнение муниципального служащего с муниципальной службы</a:t>
            </a:r>
            <a:r>
              <a:rPr lang="ru-RU" dirty="0" smtClean="0"/>
              <a:t>. (</a:t>
            </a:r>
            <a:r>
              <a:rPr lang="ru-RU" b="1" dirty="0" smtClean="0"/>
              <a:t>Статья 15 п.5 Федерального закона </a:t>
            </a:r>
            <a:r>
              <a:rPr lang="ru-RU" b="1" dirty="0" smtClean="0"/>
              <a:t>от 02.03.2007 N 25-ФЗ </a:t>
            </a:r>
            <a:r>
              <a:rPr lang="ru-RU" b="1" dirty="0" smtClean="0"/>
              <a:t>«О </a:t>
            </a:r>
            <a:r>
              <a:rPr lang="ru-RU" b="1" dirty="0" smtClean="0"/>
              <a:t>муниципальной службе в Российской </a:t>
            </a:r>
            <a:r>
              <a:rPr lang="ru-RU" b="1" dirty="0" smtClean="0"/>
              <a:t>Федерации»)</a:t>
            </a:r>
            <a:endParaRPr lang="ru-RU"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428736" y="500048"/>
            <a:ext cx="3846416" cy="38774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Методические рекомендации по проведению анализа сведений о доходах, расходах, об имуществе и обязательствах имущественного характера</a:t>
            </a:r>
            <a:endParaRPr lang="ru-RU"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任意多边形 6"/>
          <p:cNvSpPr/>
          <p:nvPr/>
        </p:nvSpPr>
        <p:spPr>
          <a:xfrm rot="961210">
            <a:off x="747270" y="1510053"/>
            <a:ext cx="635403" cy="327950"/>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任意多边形 7"/>
          <p:cNvSpPr/>
          <p:nvPr/>
        </p:nvSpPr>
        <p:spPr>
          <a:xfrm rot="12672593">
            <a:off x="824781" y="2926958"/>
            <a:ext cx="635403" cy="327950"/>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任意多边形 8"/>
          <p:cNvSpPr/>
          <p:nvPr/>
        </p:nvSpPr>
        <p:spPr>
          <a:xfrm>
            <a:off x="1571612" y="3857634"/>
            <a:ext cx="421105" cy="44516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任意多边形 9"/>
          <p:cNvSpPr/>
          <p:nvPr/>
        </p:nvSpPr>
        <p:spPr>
          <a:xfrm>
            <a:off x="642918" y="2357436"/>
            <a:ext cx="252663" cy="2286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任意多边形 10"/>
          <p:cNvSpPr/>
          <p:nvPr/>
        </p:nvSpPr>
        <p:spPr>
          <a:xfrm>
            <a:off x="857232" y="3786196"/>
            <a:ext cx="360947" cy="300790"/>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任意多边形 11"/>
          <p:cNvSpPr/>
          <p:nvPr/>
        </p:nvSpPr>
        <p:spPr>
          <a:xfrm rot="4178014">
            <a:off x="1356999" y="666251"/>
            <a:ext cx="300789" cy="360947"/>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任意多边形 12"/>
          <p:cNvSpPr/>
          <p:nvPr/>
        </p:nvSpPr>
        <p:spPr>
          <a:xfrm>
            <a:off x="5572140" y="785800"/>
            <a:ext cx="649705" cy="433137"/>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任意多边形 13"/>
          <p:cNvSpPr/>
          <p:nvPr/>
        </p:nvSpPr>
        <p:spPr>
          <a:xfrm>
            <a:off x="5643578" y="1571618"/>
            <a:ext cx="276727" cy="264695"/>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任意多边形 14"/>
          <p:cNvSpPr/>
          <p:nvPr/>
        </p:nvSpPr>
        <p:spPr>
          <a:xfrm>
            <a:off x="5429264" y="2071684"/>
            <a:ext cx="565484" cy="433136"/>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任意多边形 15"/>
          <p:cNvSpPr/>
          <p:nvPr/>
        </p:nvSpPr>
        <p:spPr>
          <a:xfrm>
            <a:off x="5572140" y="3143254"/>
            <a:ext cx="818147" cy="421106"/>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任意多边形 16"/>
          <p:cNvSpPr/>
          <p:nvPr/>
        </p:nvSpPr>
        <p:spPr>
          <a:xfrm>
            <a:off x="4666982" y="3620293"/>
            <a:ext cx="517358" cy="625643"/>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3" name="直接连接符 2"/>
          <p:cNvCxnSpPr/>
          <p:nvPr/>
        </p:nvCxnSpPr>
        <p:spPr>
          <a:xfrm rot="10800000" flipV="1">
            <a:off x="2714620" y="285734"/>
            <a:ext cx="2714644" cy="50010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0800000" flipV="1">
            <a:off x="1714488" y="4143386"/>
            <a:ext cx="2071702" cy="76014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0" name="Rectangle 4"/>
          <p:cNvSpPr txBox="1">
            <a:spLocks noChangeArrowheads="1"/>
          </p:cNvSpPr>
          <p:nvPr/>
        </p:nvSpPr>
        <p:spPr bwMode="auto">
          <a:xfrm>
            <a:off x="-4274" y="5280417"/>
            <a:ext cx="6862274" cy="203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147824018"/>
      </p:ext>
    </p:extLst>
  </p:cSld>
  <p:clrMapOvr>
    <a:masterClrMapping/>
  </p:clrMapOvr>
  <mc:AlternateContent xmlns:mc="http://schemas.openxmlformats.org/markup-compatibility/2006">
    <mc:Choice xmlns:p14="http://schemas.microsoft.com/office/powerpoint/2010/main" xmlns=""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childTnLst>
                          </p:cTn>
                        </p:par>
                        <p:par>
                          <p:cTn id="18" fill="hold">
                            <p:stCondLst>
                              <p:cond delay="19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2400"/>
                            </p:stCondLst>
                            <p:childTnLst>
                              <p:par>
                                <p:cTn id="23" presetID="22" presetClass="entr" presetSubtype="1"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500"/>
                                        <p:tgtEl>
                                          <p:spTgt spid="25"/>
                                        </p:tgtEl>
                                      </p:cBhvr>
                                    </p:animEffect>
                                  </p:childTnLst>
                                </p:cTn>
                              </p:par>
                            </p:childTnLst>
                          </p:cTn>
                        </p:par>
                        <p:par>
                          <p:cTn id="26" fill="hold">
                            <p:stCondLst>
                              <p:cond delay="2900"/>
                            </p:stCondLst>
                            <p:childTnLst>
                              <p:par>
                                <p:cTn id="27" presetID="2" presetClass="entr" presetSubtype="3" accel="7800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0-#ppt_h/2"/>
                                          </p:val>
                                        </p:tav>
                                        <p:tav tm="100000">
                                          <p:val>
                                            <p:strVal val="#ppt_y"/>
                                          </p:val>
                                        </p:tav>
                                      </p:tavLst>
                                    </p:anim>
                                  </p:childTnLst>
                                </p:cTn>
                              </p:par>
                              <p:par>
                                <p:cTn id="31" presetID="2" presetClass="entr" presetSubtype="3" accel="78000" fill="hold" grpId="0" nodeType="withEffect">
                                  <p:stCondLst>
                                    <p:cond delay="1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0-#ppt_h/2"/>
                                          </p:val>
                                        </p:tav>
                                        <p:tav tm="100000">
                                          <p:val>
                                            <p:strVal val="#ppt_y"/>
                                          </p:val>
                                        </p:tav>
                                      </p:tavLst>
                                    </p:anim>
                                  </p:childTnLst>
                                </p:cTn>
                              </p:par>
                              <p:par>
                                <p:cTn id="35" presetID="2" presetClass="entr" presetSubtype="3" accel="78000"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3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4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0-#ppt_h/2"/>
                                          </p:val>
                                        </p:tav>
                                        <p:tav tm="100000">
                                          <p:val>
                                            <p:strVal val="#ppt_y"/>
                                          </p:val>
                                        </p:tav>
                                      </p:tavLst>
                                    </p:anim>
                                  </p:childTnLst>
                                </p:cTn>
                              </p:par>
                              <p:par>
                                <p:cTn id="47" presetID="2" presetClass="entr" presetSubtype="12" accel="78000" fill="hold" grpId="0" nodeType="withEffect">
                                  <p:stCondLst>
                                    <p:cond delay="50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0-#ppt_w/2"/>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2" presetClass="entr" presetSubtype="12" accel="78000"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0-#ppt_w/2"/>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12" accel="78000" fill="hold" grpId="0" nodeType="withEffect">
                                  <p:stCondLst>
                                    <p:cond delay="70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0-#ppt_w/2"/>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80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0-#ppt_w/2"/>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90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0-#ppt_w/2"/>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9" accel="78000" fill="hold" grpId="0" nodeType="withEffect">
                                  <p:stCondLst>
                                    <p:cond delay="10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0-#ppt_w/2"/>
                                          </p:val>
                                        </p:tav>
                                        <p:tav tm="100000">
                                          <p:val>
                                            <p:strVal val="#ppt_x"/>
                                          </p:val>
                                        </p:tav>
                                      </p:tavLst>
                                    </p:anim>
                                    <p:anim calcmode="lin" valueType="num">
                                      <p:cBhvr additive="base">
                                        <p:cTn id="70" dur="500" fill="hold"/>
                                        <p:tgtEl>
                                          <p:spTgt spid="12"/>
                                        </p:tgtEl>
                                        <p:attrNameLst>
                                          <p:attrName>ppt_y</p:attrName>
                                        </p:attrNameLst>
                                      </p:cBhvr>
                                      <p:tavLst>
                                        <p:tav tm="0">
                                          <p:val>
                                            <p:strVal val="0-#ppt_h/2"/>
                                          </p:val>
                                        </p:tav>
                                        <p:tav tm="100000">
                                          <p:val>
                                            <p:strVal val="#ppt_y"/>
                                          </p:val>
                                        </p:tav>
                                      </p:tavLst>
                                    </p:anim>
                                  </p:childTnLst>
                                </p:cTn>
                              </p:par>
                            </p:childTnLst>
                          </p:cTn>
                        </p:par>
                        <p:par>
                          <p:cTn id="71" fill="hold">
                            <p:stCondLst>
                              <p:cond delay="4400"/>
                            </p:stCondLst>
                            <p:childTnLst>
                              <p:par>
                                <p:cTn id="72" presetID="22" presetClass="entr" presetSubtype="8" fill="hold" grpId="0" nodeType="afterEffect" nodePh="1">
                                  <p:stCondLst>
                                    <p:cond delay="0"/>
                                  </p:stCondLst>
                                  <p:endCondLst>
                                    <p:cond evt="begin" delay="0">
                                      <p:tn val="72"/>
                                    </p:cond>
                                  </p:end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8" y="714362"/>
            <a:ext cx="6215106" cy="4247317"/>
          </a:xfrm>
          <a:prstGeom prst="rect">
            <a:avLst/>
          </a:prstGeom>
          <a:noFill/>
        </p:spPr>
        <p:txBody>
          <a:bodyPr wrap="square" rtlCol="0">
            <a:spAutoFit/>
          </a:bodyPr>
          <a:lstStyle/>
          <a:p>
            <a:pPr indent="449263"/>
            <a:r>
              <a:rPr lang="ru-RU" dirty="0" smtClean="0">
                <a:latin typeface="Times New Roman" pitchFamily="18" charset="0"/>
                <a:cs typeface="Times New Roman" pitchFamily="18" charset="0"/>
              </a:rPr>
              <a:t>Целями настоящих методических рекомендаций являются:</a:t>
            </a:r>
          </a:p>
          <a:p>
            <a:r>
              <a:rPr lang="ru-RU" dirty="0" smtClean="0">
                <a:latin typeface="Times New Roman" pitchFamily="18" charset="0"/>
                <a:cs typeface="Times New Roman" pitchFamily="18" charset="0"/>
              </a:rPr>
              <a:t>- формирование методологии проведения анализа сведений, направленного на оценку объективности и соразмерности имущественного положения отдельных категорий лиц их доходам;</a:t>
            </a:r>
          </a:p>
          <a:p>
            <a:r>
              <a:rPr lang="ru-RU" dirty="0" smtClean="0">
                <a:latin typeface="Times New Roman" pitchFamily="18" charset="0"/>
                <a:cs typeface="Times New Roman" pitchFamily="18" charset="0"/>
              </a:rPr>
              <a:t>- выявление признаков представления недостоверных или неполных сведений, конфликта интересов, иных нарушений положений законодательства Российской Федерации о противодействии коррупции;</a:t>
            </a:r>
          </a:p>
          <a:p>
            <a:r>
              <a:rPr lang="ru-RU" dirty="0" smtClean="0">
                <a:latin typeface="Times New Roman" pitchFamily="18" charset="0"/>
                <a:cs typeface="Times New Roman" pitchFamily="18" charset="0"/>
              </a:rPr>
              <a:t>- обеспечение соблюдения государственными (муниципальными) служащими, работниками, на которых распространяется обязанность представлять сведения, требований </a:t>
            </a:r>
            <a:r>
              <a:rPr lang="ru-RU" dirty="0" err="1" smtClean="0">
                <a:latin typeface="Times New Roman" pitchFamily="18" charset="0"/>
                <a:cs typeface="Times New Roman" pitchFamily="18" charset="0"/>
              </a:rPr>
              <a:t>антикоррупционного</a:t>
            </a:r>
            <a:r>
              <a:rPr lang="ru-RU" dirty="0" smtClean="0">
                <a:latin typeface="Times New Roman" pitchFamily="18" charset="0"/>
                <a:cs typeface="Times New Roman" pitchFamily="18" charset="0"/>
              </a:rPr>
              <a:t> законодательства.</a:t>
            </a: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52" y="857238"/>
            <a:ext cx="6500858" cy="3643338"/>
          </a:xfrm>
        </p:spPr>
        <p:txBody>
          <a:bodyPr>
            <a:normAutofit fontScale="77500" lnSpcReduction="20000"/>
          </a:bodyPr>
          <a:lstStyle/>
          <a:p>
            <a:pPr marL="176213" indent="273050">
              <a:buNone/>
            </a:pPr>
            <a:r>
              <a:rPr lang="ru-RU" dirty="0" smtClean="0">
                <a:latin typeface="Times New Roman" pitchFamily="18" charset="0"/>
                <a:cs typeface="Times New Roman" pitchFamily="18" charset="0"/>
              </a:rPr>
              <a:t>Анализ сведений предполагает широкую вариативность действий, включая:</a:t>
            </a:r>
            <a:endParaRPr lang="ru-RU" dirty="0" smtClean="0">
              <a:latin typeface="Times New Roman" pitchFamily="18" charset="0"/>
              <a:cs typeface="Times New Roman" pitchFamily="18" charset="0"/>
              <a:hlinkClick r:id="rId2"/>
            </a:endParaRPr>
          </a:p>
          <a:p>
            <a:pPr marL="176213" indent="273050" algn="just">
              <a:buNone/>
            </a:pPr>
            <a:r>
              <a:rPr lang="ru-RU" dirty="0" smtClean="0">
                <a:latin typeface="Times New Roman" pitchFamily="18" charset="0"/>
                <a:cs typeface="Times New Roman" pitchFamily="18" charset="0"/>
              </a:rPr>
              <a:t>- проведение бесед с гражданами и государственными (муниципальными) служащими (работниками) с их согласия, получение от них с их согласия необходимых пояснений. Данные действия направлены на конкретизацию содержания представленных сведений, изложение, объективность и (или) полнота которых при анализе вызывает обоснованные сомнения (вопросы). Проведение бесед и получение пояснений могут позволить исключить необходимость принятия решения о проведении проверки достоверности и полноты сведений в соответствии с законодательством Российской Федерации;</a:t>
            </a:r>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571486"/>
            <a:ext cx="6172200" cy="4023137"/>
          </a:xfrm>
        </p:spPr>
        <p:txBody>
          <a:bodyPr>
            <a:normAutofit fontScale="85000" lnSpcReduction="20000"/>
          </a:bodyPr>
          <a:lstStyle/>
          <a:p>
            <a:pPr marL="0" indent="449263" algn="just">
              <a:buNone/>
            </a:pPr>
            <a:r>
              <a:rPr lang="ru-RU" dirty="0" smtClean="0">
                <a:latin typeface="Times New Roman" pitchFamily="18" charset="0"/>
                <a:cs typeface="Times New Roman" pitchFamily="18" charset="0"/>
              </a:rPr>
              <a:t>- направление запросов в целях получения от государственных (муниципальных) органов и организаций информации о соблюдении государственными (муниципальными) служащими (работниками) требований к служебному поведению (за исключением информации, содержащей сведения, составляющие государственную, банковскую, налоговую или иную охраняемую законом тайну). Указанные действия могут осуществляться в целях оперативного уточнения отдельных положений (разделов) представленных сведений до принятия уполномоченным лицом решения о проведении проверки достоверности и полноты сведений в соответствии с законодательством Российской Федерации;</a:t>
            </a:r>
          </a:p>
          <a:p>
            <a:pPr marL="0" indent="449263"/>
            <a:endParaRPr lang="ru-RU"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142858"/>
            <a:ext cx="6172200" cy="4929222"/>
          </a:xfrm>
        </p:spPr>
        <p:txBody>
          <a:bodyPr>
            <a:normAutofit fontScale="70000" lnSpcReduction="20000"/>
          </a:bodyPr>
          <a:lstStyle/>
          <a:p>
            <a:pPr marL="0" indent="449263" algn="just">
              <a:buNone/>
            </a:pPr>
            <a:r>
              <a:rPr lang="ru-RU" dirty="0" smtClean="0">
                <a:latin typeface="Times New Roman" pitchFamily="18" charset="0"/>
                <a:cs typeface="Times New Roman" pitchFamily="18" charset="0"/>
              </a:rPr>
              <a:t>- изучение представленных гражданами и государственными (муниципальными) служащими (работниками) сведений, иной полученной информации. Изучение любой имеющейся в открытых источниках информации осуществляется в целях исключения неточностей и ошибок, конкретизации и (или) дополнения представленных сведений, выявления взаимосвязи с представленными за предыдущие периоды сведениями, случаев намеренного сокрытия служащими (работниками) тех или иных сведений, установления признаков, при которых существует вероятность наличия личной заинтересованности у служащего (работника), его родственников, а также иных нарушений положений законодательства Российской Федерации о противодействии коррупции.</a:t>
            </a:r>
          </a:p>
          <a:p>
            <a:pPr marL="0" indent="449263" algn="just">
              <a:buNone/>
            </a:pPr>
            <a:r>
              <a:rPr lang="ru-RU" dirty="0" smtClean="0">
                <a:latin typeface="Times New Roman" pitchFamily="18" charset="0"/>
                <a:cs typeface="Times New Roman" pitchFamily="18" charset="0"/>
              </a:rPr>
              <a:t>В случае если по результатам проведенного анализа была выявлена достаточная информация, свидетельствующая о представлении недостоверных или неполных сведений, конфликте интересов, иных нарушениях положений антикоррупционного законодательства Российской Федерации, принимается соответствующее решение и проводится проверка в соответствии с законодательством Российской Федерации о противодействии коррупции.</a:t>
            </a:r>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357166" y="1071552"/>
            <a:ext cx="6357982" cy="27860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604" y="2071684"/>
            <a:ext cx="6172200" cy="1357316"/>
          </a:xfrm>
        </p:spPr>
        <p:txBody>
          <a:bodyPr>
            <a:normAutofit fontScale="90000"/>
          </a:bodyPr>
          <a:lstStyle/>
          <a:p>
            <a:r>
              <a:rPr lang="ru-RU" b="1" dirty="0" smtClean="0">
                <a:solidFill>
                  <a:schemeClr val="bg1"/>
                </a:solidFill>
              </a:rPr>
              <a:t>I. ПЕРВИЧНАЯ ОЦЕНКА СПРАВКИ О ДОХОДАХ, РАСХОДАХ, ОБ ИМУЩЕСТВЕ И ОБЯЗАТЕЛЬСТВАХ ИМУЩЕСТВЕННОГО ХАРАКТЕРА ЗА ОТЧЕТНЫЙ ПЕРИОД</a:t>
            </a:r>
            <a:r>
              <a:rPr lang="ru-RU" b="1" dirty="0" smtClean="0"/>
              <a:t/>
            </a:r>
            <a:br>
              <a:rPr lang="ru-RU" b="1" dirty="0" smtClean="0"/>
            </a:br>
            <a:endParaRPr lang="ru-RU" dirty="0"/>
          </a:p>
        </p:txBody>
      </p:sp>
      <p:pic>
        <p:nvPicPr>
          <p:cNvPr id="4"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142858"/>
            <a:ext cx="6172200" cy="4857784"/>
          </a:xfrm>
        </p:spPr>
        <p:txBody>
          <a:bodyPr>
            <a:normAutofit fontScale="77500" lnSpcReduction="20000"/>
          </a:bodyPr>
          <a:lstStyle/>
          <a:p>
            <a:pPr marL="88900" indent="360363" algn="just">
              <a:buNone/>
            </a:pPr>
            <a:r>
              <a:rPr lang="ru-RU" dirty="0" smtClean="0">
                <a:latin typeface="Times New Roman" pitchFamily="18" charset="0"/>
                <a:cs typeface="Times New Roman" pitchFamily="18" charset="0"/>
              </a:rPr>
              <a:t>Первичная оценка справки направлена на выявление очевидного отсутствия необходимой информации, возможных неточностей, технических ошибок при заполнении справки.</a:t>
            </a:r>
          </a:p>
          <a:p>
            <a:pPr marL="88900" indent="360363" algn="just">
              <a:buNone/>
            </a:pPr>
            <a:r>
              <a:rPr lang="ru-RU" dirty="0" smtClean="0">
                <a:latin typeface="Times New Roman" pitchFamily="18" charset="0"/>
                <a:cs typeface="Times New Roman" pitchFamily="18" charset="0"/>
              </a:rPr>
              <a:t>При приеме справки оценивается:</a:t>
            </a:r>
          </a:p>
          <a:p>
            <a:pPr marL="88900" indent="360363" algn="just">
              <a:buNone/>
            </a:pPr>
            <a:r>
              <a:rPr lang="ru-RU" dirty="0" smtClean="0">
                <a:latin typeface="Times New Roman" pitchFamily="18" charset="0"/>
                <a:cs typeface="Times New Roman" pitchFamily="18" charset="0"/>
              </a:rPr>
              <a:t>1) своевременность представления сведений.</a:t>
            </a:r>
          </a:p>
          <a:p>
            <a:pPr marL="88900" indent="360363" algn="just">
              <a:buNone/>
            </a:pPr>
            <a:r>
              <a:rPr lang="ru-RU" dirty="0" smtClean="0">
                <a:latin typeface="Times New Roman" pitchFamily="18" charset="0"/>
                <a:cs typeface="Times New Roman" pitchFamily="18" charset="0"/>
              </a:rPr>
              <a:t>2) соответствие представленной справки утвержденной форме;</a:t>
            </a:r>
          </a:p>
          <a:p>
            <a:pPr marL="88900" indent="360363" algn="just">
              <a:buNone/>
            </a:pPr>
            <a:r>
              <a:rPr lang="ru-RU" dirty="0" smtClean="0">
                <a:latin typeface="Times New Roman" pitchFamily="18" charset="0"/>
                <a:cs typeface="Times New Roman" pitchFamily="18" charset="0"/>
              </a:rPr>
              <a:t>3)  правильность указания отчетного периода и отчетной даты, даты представления сведений, наличие подписи гражданина, претендующего на замещение должности государственной службы, иной должности, осуществление полномочий по которой влечет за собой обязанность представлять сведения, или лица, замещающего соответствующую должность, представившего справку на себя (далее также - лицо или служащий (работник)), своих супругу (супруга) и несовершеннолетних детей (далее также - супруга (супруг), несовершеннолетние дети).</a:t>
            </a:r>
          </a:p>
          <a:p>
            <a:pPr algn="just"/>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8" y="214296"/>
            <a:ext cx="6172200" cy="4714908"/>
          </a:xfrm>
        </p:spPr>
        <p:txBody>
          <a:bodyPr>
            <a:normAutofit fontScale="77500" lnSpcReduction="20000"/>
          </a:bodyPr>
          <a:lstStyle/>
          <a:p>
            <a:pPr marL="0" indent="449263" algn="just">
              <a:buNone/>
            </a:pPr>
            <a:r>
              <a:rPr lang="ru-RU" dirty="0" smtClean="0">
                <a:latin typeface="Times New Roman" pitchFamily="18" charset="0"/>
                <a:cs typeface="Times New Roman" pitchFamily="18" charset="0"/>
              </a:rPr>
              <a:t>Граждане, претендующие на замещение должностей государственной службы, иной должности, осуществление полномочий по которым влечет за собой обязанность представлять сведения, представляют:</a:t>
            </a:r>
          </a:p>
          <a:p>
            <a:pPr marL="0" indent="449263" algn="just">
              <a:buNone/>
            </a:pPr>
            <a:r>
              <a:rPr lang="ru-RU" dirty="0" smtClean="0">
                <a:latin typeface="Times New Roman" pitchFamily="18" charset="0"/>
                <a:cs typeface="Times New Roman" pitchFamily="18" charset="0"/>
              </a:rPr>
              <a:t>а) сведения о своих доходах, доходах супруги (супруга), несовершеннолетних детей, полученных за календарный год (с 1 января по 31 декабря), предшествующий году подачи документов, а также сведения о недвижимом имуществе, транспортных средствах и ценных бумагах, отчужденных в результате безвозмездной сделки в течение указанного периода;</a:t>
            </a:r>
          </a:p>
          <a:p>
            <a:pPr marL="0" indent="449263" algn="just">
              <a:buNone/>
            </a:pPr>
            <a:r>
              <a:rPr lang="ru-RU" dirty="0" smtClean="0">
                <a:latin typeface="Times New Roman" pitchFamily="18" charset="0"/>
                <a:cs typeface="Times New Roman" pitchFamily="18" charset="0"/>
              </a:rPr>
              <a:t>б) сведения об имуществе, принадлежащем лицу, его супруге (супругу), несовершеннолетним детям на праве собственности, сведения о счетах в банках и иных кредитных организациях, ценных бумагах, об обязательствах имущественного характера по состоянию на первое число месяца, предшествующего месяцу подачи документов (на отчетную дату).</a:t>
            </a:r>
          </a:p>
          <a:p>
            <a:pPr algn="just"/>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142858"/>
            <a:ext cx="6172200" cy="4714908"/>
          </a:xfrm>
        </p:spPr>
        <p:txBody>
          <a:bodyPr>
            <a:normAutofit fontScale="85000" lnSpcReduction="20000"/>
          </a:bodyPr>
          <a:lstStyle/>
          <a:p>
            <a:pPr marL="0" indent="449263" algn="just">
              <a:buNone/>
            </a:pPr>
            <a:r>
              <a:rPr lang="ru-RU" dirty="0" smtClean="0">
                <a:latin typeface="Times New Roman" pitchFamily="18" charset="0"/>
                <a:cs typeface="Times New Roman" pitchFamily="18" charset="0"/>
              </a:rPr>
              <a:t>Государственные (муниципальные) служащие, (работники) представляют:</a:t>
            </a:r>
          </a:p>
          <a:p>
            <a:pPr marL="0" indent="449263" algn="just">
              <a:buNone/>
            </a:pPr>
            <a:r>
              <a:rPr lang="ru-RU" dirty="0" smtClean="0">
                <a:latin typeface="Times New Roman" pitchFamily="18" charset="0"/>
                <a:cs typeface="Times New Roman" pitchFamily="18" charset="0"/>
              </a:rPr>
              <a:t>а) сведения о своих доходах и расходах, доходах и расходах супруги (супруга), несовершеннолетних детей, полученных за календарный (отчетный) год (с 1 января по 31 декабря), предшествующий году представления сведений, а также сведения о недвижимом имуществе, транспортных средствах и ценных бумагах, отчужденных в результате безвозмездной сделки в течение указанного периода;</a:t>
            </a:r>
          </a:p>
          <a:p>
            <a:pPr marL="0" indent="449263" algn="just">
              <a:buNone/>
            </a:pPr>
            <a:r>
              <a:rPr lang="ru-RU" dirty="0" smtClean="0">
                <a:latin typeface="Times New Roman" pitchFamily="18" charset="0"/>
                <a:cs typeface="Times New Roman" pitchFamily="18" charset="0"/>
              </a:rPr>
              <a:t>б) сведения об имуществе, принадлежащем лицу, его супруге (супругу), несовершеннолетним детям на праве собственности, сведения о счетах в банках и иных кредитных организациях, ценных бумагах, об обязательствах имущественного характера по состоянию на конец отчетного периода (31 декабря года, предшествующего году представления сведений);</a:t>
            </a:r>
          </a:p>
          <a:p>
            <a:pPr algn="just"/>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785800"/>
            <a:ext cx="6357982" cy="32861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604" y="2143122"/>
            <a:ext cx="6172200" cy="857250"/>
          </a:xfrm>
        </p:spPr>
        <p:txBody>
          <a:bodyPr>
            <a:normAutofit fontScale="90000"/>
          </a:bodyPr>
          <a:lstStyle/>
          <a:p>
            <a:r>
              <a:rPr lang="ru-RU" b="1" dirty="0" smtClean="0">
                <a:solidFill>
                  <a:schemeClr val="bg1"/>
                </a:solidFill>
              </a:rPr>
              <a:t>II. ДЕТАЛЬНЫЙ АНАЛИЗ СПРАВКИ О ДОХОДАХ, РАСХОДАХ, ОБ ИМУЩЕСТВЕ И ОБЯЗАТЕЛЬСТВАХ ИМУЩЕСТВЕННОГО ХАРАКТЕРА ЗА ОТЧЕТНЫЙ ПЕРИОД</a:t>
            </a:r>
            <a:br>
              <a:rPr lang="ru-RU" b="1" dirty="0" smtClean="0">
                <a:solidFill>
                  <a:schemeClr val="bg1"/>
                </a:solidFill>
              </a:rPr>
            </a:br>
            <a:endParaRPr lang="ru-RU" dirty="0">
              <a:solidFill>
                <a:schemeClr val="bg1"/>
              </a:solidFill>
            </a:endParaRPr>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785800"/>
            <a:ext cx="6172200" cy="3394472"/>
          </a:xfrm>
        </p:spPr>
        <p:txBody>
          <a:bodyPr>
            <a:normAutofit fontScale="85000" lnSpcReduction="10000"/>
          </a:bodyPr>
          <a:lstStyle/>
          <a:p>
            <a:pPr marL="0" indent="449263" algn="just">
              <a:buNone/>
            </a:pPr>
            <a:r>
              <a:rPr lang="ru-RU" dirty="0" smtClean="0">
                <a:latin typeface="Times New Roman" pitchFamily="18" charset="0"/>
                <a:cs typeface="Times New Roman" pitchFamily="18" charset="0"/>
              </a:rPr>
              <a:t>Под анализом для целей настоящих Методических рекомендаций подразумевается деятельность по изучению сведений, представляемых лицами в соответствии с законодательством Российской Федерации о противодействии коррупции, и иной полученной информации в целях выявления признаков представления недостоверных или неполных сведений, конфликта интересов и иных нарушений положений антикоррупционного законодательства Российской Федерации, являющихся основанием для проведения дальнейшей проверки.</a:t>
            </a:r>
          </a:p>
          <a:p>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500048"/>
            <a:ext cx="6172200" cy="4500594"/>
          </a:xfrm>
        </p:spPr>
        <p:txBody>
          <a:bodyPr>
            <a:normAutofit fontScale="70000" lnSpcReduction="20000"/>
          </a:bodyPr>
          <a:lstStyle/>
          <a:p>
            <a:pPr marL="88900" indent="360363" algn="just">
              <a:buNone/>
            </a:pPr>
            <a:r>
              <a:rPr lang="ru-RU" dirty="0" smtClean="0"/>
              <a:t>      </a:t>
            </a:r>
            <a:r>
              <a:rPr lang="ru-RU" dirty="0" smtClean="0">
                <a:latin typeface="Times New Roman" pitchFamily="18" charset="0"/>
                <a:cs typeface="Times New Roman" pitchFamily="18" charset="0"/>
              </a:rPr>
              <a:t>В рамках анализа представленных сведений сопоставляется справка за отчетный период со справками за три предшествующих периода (в случае их наличия), а также с иной имеющейся в распоряжении подразделения государственного (муниципального) органа, организации по профилактике коррупционных и иных правонарушений (должностного лица, ответственного за работу по профилактике коррупционных и иных правонарушений) (далее - уполномоченное подразделение (должностное лицо)) информацией об имущественном положении, осуществляемых полномочиях лица, представившего сведения, и иных лиц, получение и обработка которой не противоречит законодательству Российской Федерации. При невозможности сопоставления сведений со справками за три предшествующих периода, сведения сопоставляются со справками за имеющиеся периоды, а также (при наличии) со справкой, поданной служащим (работником) при поступлении на государственную (муниципальную) службу (работу).</a:t>
            </a:r>
          </a:p>
          <a:p>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8640" y="195486"/>
            <a:ext cx="6455070" cy="4805156"/>
          </a:xfrm>
        </p:spPr>
        <p:txBody>
          <a:bodyPr>
            <a:normAutofit fontScale="77500" lnSpcReduction="20000"/>
          </a:bodyPr>
          <a:lstStyle/>
          <a:p>
            <a:pPr marL="88900" indent="360363">
              <a:buNone/>
            </a:pPr>
            <a:r>
              <a:rPr lang="ru-RU" sz="2300" dirty="0" smtClean="0">
                <a:latin typeface="Times New Roman" pitchFamily="18" charset="0"/>
                <a:cs typeface="Times New Roman" pitchFamily="18" charset="0"/>
              </a:rPr>
              <a:t>По результатам проведенного анализа государственный (муниципальный) служащий, работник уполномоченного подразделения (должностное лицо) может сделать вывод об отсутствии оснований для инициирования проведения проверки достоверности и полноты сведений, либо о наличии достаточной для инициирования проведения проверки информации, в том числе присутствии признаков конфликта интересов, иных нарушений законодательства Российской Федерации о противодействии коррупции.</a:t>
            </a:r>
          </a:p>
          <a:p>
            <a:pPr marL="88900" indent="360363">
              <a:buNone/>
            </a:pPr>
            <a:r>
              <a:rPr lang="ru-RU" sz="2300" dirty="0" smtClean="0">
                <a:latin typeface="Times New Roman" pitchFamily="18" charset="0"/>
                <a:cs typeface="Times New Roman" pitchFamily="18" charset="0"/>
              </a:rPr>
              <a:t>В случае выявления информации о недостоверности и неполноте сведений, а также признаков конфликта интересов либо иных нарушений законодательства Российской Федерации о противодействии коррупции необходимо проведение проверки. Подробному изучению подлежат сведения в случае их существенного изменения в сторону увеличения уровня дохода, имущества и обязательств имущественного характера лица, его супруги (супруга), несовершеннолетних детей, которые создают обоснованные сомнения в законности дохода, имущества и обязательств имущественного характера.</a:t>
            </a:r>
          </a:p>
          <a:p>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357166" y="1857370"/>
            <a:ext cx="6357982"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85728" y="2214560"/>
            <a:ext cx="6172200" cy="857250"/>
          </a:xfrm>
        </p:spPr>
        <p:txBody>
          <a:bodyPr>
            <a:noAutofit/>
          </a:bodyPr>
          <a:lstStyle/>
          <a:p>
            <a:r>
              <a:rPr lang="ru-RU" sz="3600" b="1" dirty="0" smtClean="0">
                <a:solidFill>
                  <a:schemeClr val="bg1"/>
                </a:solidFill>
              </a:rPr>
              <a:t>Титульный лист</a:t>
            </a:r>
            <a:r>
              <a:rPr lang="ru-RU" sz="3600" b="1" dirty="0" smtClean="0"/>
              <a:t/>
            </a:r>
            <a:br>
              <a:rPr lang="ru-RU" sz="3600" b="1" dirty="0" smtClean="0"/>
            </a:br>
            <a:endParaRPr lang="ru-RU" sz="3600" dirty="0"/>
          </a:p>
        </p:txBody>
      </p:sp>
      <p:pic>
        <p:nvPicPr>
          <p:cNvPr id="4"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357172"/>
            <a:ext cx="6172200" cy="4643470"/>
          </a:xfrm>
        </p:spPr>
        <p:txBody>
          <a:bodyPr>
            <a:normAutofit fontScale="77500" lnSpcReduction="20000"/>
          </a:bodyPr>
          <a:lstStyle/>
          <a:p>
            <a:pPr indent="192088" algn="just">
              <a:buNone/>
            </a:pPr>
            <a:r>
              <a:rPr lang="ru-RU" dirty="0" smtClean="0">
                <a:latin typeface="Times New Roman" pitchFamily="18" charset="0"/>
                <a:cs typeface="Times New Roman" pitchFamily="18" charset="0"/>
              </a:rPr>
              <a:t>     1. При анализе титульного листа справки следует обратить внимание на:</a:t>
            </a:r>
          </a:p>
          <a:p>
            <a:pPr indent="192088" algn="just">
              <a:buNone/>
            </a:pPr>
            <a:r>
              <a:rPr lang="ru-RU" dirty="0" smtClean="0">
                <a:latin typeface="Times New Roman" pitchFamily="18" charset="0"/>
                <a:cs typeface="Times New Roman" pitchFamily="18" charset="0"/>
              </a:rPr>
              <a:t> 1) соответствие фамилии, имени и отчества (полностью, без сокращений), даты рождения, серии, номера, даты выдачи и наименования органа, выдавшего паспорт, имеющейся актуальной информации, хранящейся в личном деле лица (по состоянию на дату представления справки).</a:t>
            </a:r>
          </a:p>
          <a:p>
            <a:pPr indent="192088" algn="just">
              <a:buNone/>
            </a:pPr>
            <a:r>
              <a:rPr lang="ru-RU" dirty="0" smtClean="0">
                <a:latin typeface="Times New Roman" pitchFamily="18" charset="0"/>
                <a:cs typeface="Times New Roman" pitchFamily="18" charset="0"/>
              </a:rPr>
              <a:t>2) соответствие адреса места регистрации лица, его супруги (супруга), несовершеннолетних детей с имеющейся актуальной информации, хранящейся в личном деле лица (по состоянию на дату представления справки);</a:t>
            </a:r>
          </a:p>
          <a:p>
            <a:pPr indent="192088" algn="just">
              <a:buNone/>
            </a:pPr>
            <a:r>
              <a:rPr lang="ru-RU" dirty="0" smtClean="0">
                <a:latin typeface="Times New Roman" pitchFamily="18" charset="0"/>
                <a:cs typeface="Times New Roman" pitchFamily="18" charset="0"/>
              </a:rPr>
              <a:t>3) согласованность информации о месте регистрации (фактического проживания) со сведениями, указанными в </a:t>
            </a:r>
            <a:r>
              <a:rPr lang="ru-RU" dirty="0" smtClean="0">
                <a:ln w="18415" cmpd="sng">
                  <a:solidFill>
                    <a:sysClr val="windowText" lastClr="000000"/>
                  </a:solidFill>
                  <a:prstDash val="solid"/>
                </a:ln>
                <a:solidFill>
                  <a:schemeClr val="bg1"/>
                </a:solidFill>
                <a:latin typeface="Times New Roman" pitchFamily="18" charset="0"/>
                <a:cs typeface="Times New Roman" pitchFamily="18" charset="0"/>
              </a:rPr>
              <a:t>подразделах 3.1 "Недвижимое имущество" или 6.1 "Объекты недвижимого имущества, находящиеся в пользовании" справки;</a:t>
            </a:r>
            <a:endParaRPr lang="ru-RU" dirty="0" smtClean="0">
              <a:ln w="18415" cmpd="sng">
                <a:solidFill>
                  <a:sysClr val="windowText" lastClr="000000"/>
                </a:solidFill>
                <a:prstDash val="solid"/>
              </a:ln>
              <a:solidFill>
                <a:schemeClr val="bg1"/>
              </a:solidFill>
              <a:latin typeface="Times New Roman" pitchFamily="18" charset="0"/>
              <a:cs typeface="Times New Roman" pitchFamily="18" charset="0"/>
              <a:hlinkClick r:id="rId2"/>
            </a:endParaRPr>
          </a:p>
          <a:p>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04664" y="564383"/>
            <a:ext cx="6172200" cy="4572032"/>
          </a:xfrm>
        </p:spPr>
        <p:txBody>
          <a:bodyPr>
            <a:normAutofit/>
          </a:bodyPr>
          <a:lstStyle/>
          <a:p>
            <a:pPr marL="88900" indent="449263" algn="just">
              <a:buNone/>
            </a:pPr>
            <a:r>
              <a:rPr lang="ru-RU" sz="1900" dirty="0" smtClean="0">
                <a:latin typeface="Times New Roman" pitchFamily="18" charset="0"/>
                <a:cs typeface="Times New Roman" pitchFamily="18" charset="0"/>
              </a:rPr>
              <a:t>4) правильность указания основного места службы (работы) и замещаемой (занимаемой) должности лица в соответствии с приказом, распоряжением или иным актом о назначении, служебным контрактом (трудовым договором).</a:t>
            </a:r>
          </a:p>
          <a:p>
            <a:pPr marL="88900" indent="449263" algn="just">
              <a:buNone/>
            </a:pPr>
            <a:r>
              <a:rPr lang="ru-RU" sz="1900" dirty="0" smtClean="0">
                <a:latin typeface="Times New Roman" pitchFamily="18" charset="0"/>
                <a:cs typeface="Times New Roman" pitchFamily="18" charset="0"/>
              </a:rPr>
              <a:t>В случае если лицо поступает на государственную (муниципальную) службу, претендует на замещение должности, осуществление полномочий по которой влечет за собой обязанность представлять сведения, проверяется правильность указания соответствующего места службы (работы), должности.</a:t>
            </a:r>
          </a:p>
          <a:p>
            <a:pPr algn="just"/>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786346"/>
          </a:xfrm>
        </p:spPr>
        <p:txBody>
          <a:bodyPr>
            <a:normAutofit fontScale="92500" lnSpcReduction="10000"/>
          </a:bodyPr>
          <a:lstStyle/>
          <a:p>
            <a:pPr marL="0" indent="449263" algn="just">
              <a:buNone/>
            </a:pPr>
            <a:r>
              <a:rPr lang="ru-RU" sz="1900" dirty="0" smtClean="0">
                <a:latin typeface="Times New Roman" pitchFamily="18" charset="0"/>
                <a:cs typeface="Times New Roman" pitchFamily="18" charset="0"/>
              </a:rPr>
              <a:t>2. Для недопущения попытки сокрытия сведений о семейном положении в целях непредставления сведений на супругу (супруга) и несовершеннолетних детей, при приеме справки необходимо удостовериться, что в случае наличия в личном деле информации о супруге лица, представившего сведения, его несовершеннолетнем ребенке, сведения также представлены и на супругу (супруга), несовершеннолетнего ребенка.</a:t>
            </a:r>
          </a:p>
          <a:p>
            <a:pPr marL="0" indent="449263" algn="just">
              <a:buNone/>
            </a:pPr>
            <a:r>
              <a:rPr lang="ru-RU" sz="1900" dirty="0" smtClean="0">
                <a:latin typeface="Times New Roman" pitchFamily="18" charset="0"/>
                <a:cs typeface="Times New Roman" pitchFamily="18" charset="0"/>
              </a:rPr>
              <a:t>3. При анализе сведений о соблюдении служащими (работниками) требований о предотвращении или урегулировании конфликта интересов подлежат изучению на предмет наличия признаков личной заинтересованности данные о регистрации таких лиц по месту жительства (месту пребывания) или фактическом пользовании недвижимым имуществом с иными гражданами (при наличии таких сведений в уполномоченном подразделении (у должностного лица)).</a:t>
            </a:r>
          </a:p>
          <a:p>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142858"/>
            <a:ext cx="6372248" cy="4857784"/>
          </a:xfrm>
        </p:spPr>
        <p:txBody>
          <a:bodyPr>
            <a:normAutofit fontScale="85000" lnSpcReduction="20000"/>
          </a:bodyPr>
          <a:lstStyle/>
          <a:p>
            <a:pPr marL="0" indent="449263" algn="just">
              <a:buNone/>
            </a:pPr>
            <a:r>
              <a:rPr lang="ru-RU" dirty="0" smtClean="0">
                <a:latin typeface="Times New Roman" pitchFamily="18" charset="0"/>
                <a:cs typeface="Times New Roman" pitchFamily="18" charset="0"/>
              </a:rPr>
              <a:t>4. В целях выявления фактов возникновения конфликта интересов и нарушения иных положений законодательства Российской Федерации о противодействии коррупции отдельное внимание необходимо уделять анализу сведений о месте работы супруги (супруга) служащего (работника).</a:t>
            </a:r>
          </a:p>
          <a:p>
            <a:pPr marL="0" indent="449263" algn="just">
              <a:buNone/>
            </a:pPr>
            <a:r>
              <a:rPr lang="ru-RU" dirty="0" smtClean="0">
                <a:latin typeface="Times New Roman" pitchFamily="18" charset="0"/>
                <a:cs typeface="Times New Roman" pitchFamily="18" charset="0"/>
              </a:rPr>
              <a:t>При анализе сведений о месте работы супруги (супруга) служащего (работника) рекомендуется использовать открытые источники информации, в том числе размещенные в информационно-телекоммуникационной сети "Интернет", об организациях, в которых работают супруга (супруг) служащего (работника), в целях выявления взаимосвязи организаций, а также наличия возможной личной заинтересованности (прямой или косвенной), которая может повлиять на надлежащее, объективное и беспристрастное исполнение служащим (работником) своих должностных (служебных) обязанностей (полномочий).</a:t>
            </a:r>
          </a:p>
          <a:p>
            <a:pPr algn="just"/>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2000246"/>
            <a:ext cx="6357982"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604" y="2214560"/>
            <a:ext cx="6172200" cy="857250"/>
          </a:xfrm>
        </p:spPr>
        <p:txBody>
          <a:bodyPr>
            <a:noAutofit/>
          </a:bodyPr>
          <a:lstStyle/>
          <a:p>
            <a:r>
              <a:rPr lang="ru-RU" sz="3200" b="1" dirty="0" smtClean="0">
                <a:solidFill>
                  <a:schemeClr val="bg1"/>
                </a:solidFill>
              </a:rPr>
              <a:t>Раздел 1 "Сведения о доходах"</a:t>
            </a:r>
            <a:br>
              <a:rPr lang="ru-RU" sz="3200" b="1" dirty="0" smtClean="0">
                <a:solidFill>
                  <a:schemeClr val="bg1"/>
                </a:solidFill>
              </a:rPr>
            </a:br>
            <a:endParaRPr lang="ru-RU" sz="3200" dirty="0">
              <a:solidFill>
                <a:schemeClr val="bg1"/>
              </a:solidFill>
            </a:endParaRPr>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76672" y="771550"/>
            <a:ext cx="5956176" cy="3250456"/>
          </a:xfrm>
        </p:spPr>
        <p:txBody>
          <a:bodyPr>
            <a:normAutofit lnSpcReduction="10000"/>
          </a:bodyPr>
          <a:lstStyle/>
          <a:p>
            <a:pPr marL="0" indent="449263" algn="just">
              <a:buNone/>
            </a:pPr>
            <a:r>
              <a:rPr lang="ru-RU" dirty="0" smtClean="0">
                <a:latin typeface="Times New Roman" pitchFamily="18" charset="0"/>
                <a:cs typeface="Times New Roman" pitchFamily="18" charset="0"/>
              </a:rPr>
              <a:t>Анализ данного раздела заключается в сопоставлении заявленного общего дохода лица, супруги (супруга), несовершеннолетних детей со сведениями, корреспондирующими с соответствующими позициями данного раздела, и (или) сведениями других разделов справки, а также сведениями, содержащимися в справках за предшествующие периоды</a:t>
            </a:r>
            <a:r>
              <a:rPr lang="ru-RU" dirty="0" smtClean="0"/>
              <a:t>.</a:t>
            </a:r>
          </a:p>
          <a:p>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785800"/>
            <a:ext cx="6172200" cy="3394472"/>
          </a:xfrm>
        </p:spPr>
        <p:txBody>
          <a:bodyPr>
            <a:normAutofit lnSpcReduction="10000"/>
          </a:bodyPr>
          <a:lstStyle/>
          <a:p>
            <a:pPr marL="0" indent="449263" algn="just">
              <a:buNone/>
            </a:pPr>
            <a:r>
              <a:rPr lang="ru-RU" dirty="0" smtClean="0">
                <a:latin typeface="Times New Roman" pitchFamily="18" charset="0"/>
                <a:cs typeface="Times New Roman" pitchFamily="18" charset="0"/>
              </a:rPr>
              <a:t>При анализе информации о доходе от указанной выше деятельности (доход от педагогической, научной, иной творческой деятельности, иного вида дохода), полученном лицом, супругой (супругом), несовершеннолетними детьми, необходимо обращать внимание на соотношение такого дохода и дохода, полученного за аналогичный период по основному месту работы.</a:t>
            </a:r>
          </a:p>
          <a:p>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142858"/>
            <a:ext cx="6172200" cy="4451765"/>
          </a:xfrm>
        </p:spPr>
        <p:txBody>
          <a:bodyPr>
            <a:normAutofit fontScale="85000" lnSpcReduction="10000"/>
          </a:bodyPr>
          <a:lstStyle/>
          <a:p>
            <a:pPr marL="0" indent="449263" algn="just">
              <a:buNone/>
            </a:pPr>
            <a:r>
              <a:rPr lang="ru-RU" dirty="0" smtClean="0">
                <a:latin typeface="Times New Roman" pitchFamily="18" charset="0"/>
                <a:cs typeface="Times New Roman" pitchFamily="18" charset="0"/>
              </a:rPr>
              <a:t>Подробному анализу на предмет достоверности и полноты представленных сведений подлежит ситуация, при которой доходы, указанные от иной оплачиваемой работы, превышают доходы по основному месту работы за соответствующий период и отсутствуют в справках за предыдущие периоды.</a:t>
            </a:r>
          </a:p>
          <a:p>
            <a:pPr marL="0" indent="449263" algn="just">
              <a:buNone/>
            </a:pPr>
            <a:r>
              <a:rPr lang="ru-RU" dirty="0" smtClean="0">
                <a:latin typeface="Times New Roman" pitchFamily="18" charset="0"/>
                <a:cs typeface="Times New Roman" pitchFamily="18" charset="0"/>
              </a:rPr>
              <a:t>В случаях, если для осуществления отдельных видов деятельности установлен запрет, проверяется соблюдение данного запрета.</a:t>
            </a:r>
          </a:p>
          <a:p>
            <a:pPr marL="0" indent="449263" algn="just">
              <a:buNone/>
            </a:pPr>
            <a:r>
              <a:rPr lang="ru-RU" dirty="0" smtClean="0">
                <a:latin typeface="Times New Roman" pitchFamily="18" charset="0"/>
                <a:cs typeface="Times New Roman" pitchFamily="18" charset="0"/>
              </a:rPr>
              <a:t>Сведения о доходах от вкладов в банках и иных кредитных организациях (строка 4)сопоставляются с разделом 4 "Сведения о счетах в банках и иных кредитных организациях" справки, а также справок за предыдущие периоды.</a:t>
            </a:r>
          </a:p>
          <a:p>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14" y="285734"/>
            <a:ext cx="6715172" cy="4786346"/>
          </a:xfrm>
        </p:spPr>
        <p:txBody>
          <a:bodyPr>
            <a:normAutofit fontScale="77500" lnSpcReduction="20000"/>
          </a:bodyPr>
          <a:lstStyle/>
          <a:p>
            <a:pPr marL="88900" indent="449263" algn="just">
              <a:buNone/>
            </a:pPr>
            <a:r>
              <a:rPr lang="ru-RU" sz="2300" dirty="0" smtClean="0">
                <a:latin typeface="Times New Roman" pitchFamily="18" charset="0"/>
                <a:cs typeface="Times New Roman" pitchFamily="18" charset="0"/>
              </a:rPr>
              <a:t>Указанные в данном разделе иные доходы (строка 6) сверяются с соответствующими сведениями других разделов справки, а также справками за предшествующие периоды. Так, например:</a:t>
            </a:r>
          </a:p>
          <a:p>
            <a:pPr marL="88900" indent="449263" algn="just">
              <a:buNone/>
            </a:pPr>
            <a:r>
              <a:rPr lang="ru-RU" sz="2300" dirty="0" smtClean="0">
                <a:latin typeface="Times New Roman" pitchFamily="18" charset="0"/>
                <a:cs typeface="Times New Roman" pitchFamily="18" charset="0"/>
              </a:rPr>
              <a:t>1) сведения о доходах, полученных от сдачи в аренду недвижимого имущества, должны соответствовать сведениям о недвижимом имуществе, отражаемым в подразделе 3.1 "Недвижимое имущество" справки;</a:t>
            </a:r>
          </a:p>
          <a:p>
            <a:pPr marL="88900" indent="449263" algn="just">
              <a:buNone/>
            </a:pPr>
            <a:r>
              <a:rPr lang="ru-RU" sz="2300" dirty="0" smtClean="0">
                <a:latin typeface="Times New Roman" pitchFamily="18" charset="0"/>
                <a:cs typeface="Times New Roman" pitchFamily="18" charset="0"/>
              </a:rPr>
              <a:t>2) сведения о доходах, полученных от сдачи в аренду транспортного средства, должны соответствовать сведениям о транспортных средствах, отражаемым в подразделе 3.2 "Транспортные средства" справки;</a:t>
            </a:r>
          </a:p>
          <a:p>
            <a:pPr marL="88900" indent="449263" algn="just">
              <a:buNone/>
            </a:pPr>
            <a:r>
              <a:rPr lang="ru-RU" sz="2300" dirty="0" smtClean="0">
                <a:latin typeface="Times New Roman" pitchFamily="18" charset="0"/>
                <a:cs typeface="Times New Roman" pitchFamily="18" charset="0"/>
              </a:rPr>
              <a:t>3) сведения о доходах в виде денежных средств, полученных лицом, супругой (супругом), несовершеннолетними детьми в результате наследования и (или) дарения. Указанные средства могут быть отражены в разделе 4 "Сведения о счетах в банках и иных кредитных организациях" справки. При этом уточняется факт получения в порядке наследования недвижимого и иного имущества.</a:t>
            </a:r>
          </a:p>
          <a:p>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2071684"/>
            <a:ext cx="6357982"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00042" y="2000246"/>
            <a:ext cx="6172200" cy="1000132"/>
          </a:xfrm>
        </p:spPr>
        <p:txBody>
          <a:bodyPr/>
          <a:lstStyle/>
          <a:p>
            <a:r>
              <a:rPr lang="ru-RU" dirty="0" smtClean="0">
                <a:solidFill>
                  <a:schemeClr val="bg1"/>
                </a:solidFill>
              </a:rPr>
              <a:t>Раздел 2 "Сведения о расходах"</a:t>
            </a:r>
            <a:endParaRPr lang="ru-RU" dirty="0">
              <a:solidFill>
                <a:schemeClr val="bg1"/>
              </a:solidFill>
            </a:endParaRPr>
          </a:p>
        </p:txBody>
      </p:sp>
      <p:pic>
        <p:nvPicPr>
          <p:cNvPr id="6"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6632" y="339502"/>
            <a:ext cx="6572296" cy="4572032"/>
          </a:xfrm>
        </p:spPr>
        <p:txBody>
          <a:bodyPr>
            <a:normAutofit fontScale="92500" lnSpcReduction="10000"/>
          </a:bodyPr>
          <a:lstStyle/>
          <a:p>
            <a:pPr marL="88900" indent="449263" algn="just">
              <a:buNone/>
            </a:pPr>
            <a:r>
              <a:rPr lang="ru-RU" sz="1900" dirty="0" smtClean="0">
                <a:latin typeface="Times New Roman" pitchFamily="18" charset="0"/>
                <a:cs typeface="Times New Roman" pitchFamily="18" charset="0"/>
              </a:rPr>
              <a:t>«Сведения о расходах» справки заполняется только в случае, если в отчетном периоде лицом, супругой (супругом), несовершеннолетними детьми совершена сделка (сделки) по приобретению земельного участка, другого объекта недвижимости, транспортного средства, ценных бумаг, акций (долей участия, паев в уставных (складочных) капиталах организаций) и общая сумма таких сделок превышает общий доход данного лица, супруги (супруга) за три последних года, предшествующих отчетному периоду.</a:t>
            </a:r>
          </a:p>
          <a:p>
            <a:pPr marL="88900" indent="449263" algn="just">
              <a:buNone/>
            </a:pPr>
            <a:r>
              <a:rPr lang="ru-RU" sz="1900" dirty="0" smtClean="0">
                <a:latin typeface="Times New Roman" pitchFamily="18" charset="0"/>
                <a:cs typeface="Times New Roman" pitchFamily="18" charset="0"/>
              </a:rPr>
              <a:t>При анализе сведений данного раздела устанавливается соответствие доходов понесенным расходам. Наличие сведений в разделе 2 "Сведения о расходах" справки свидетельствует о необходимости проведения более тщательного анализа тех источников получения средств, за счет которых было приобретено соответствующее имущество, ценные бумаги, акции (доли участия, паи в уставных (складочных) капиталах организаций).</a:t>
            </a:r>
          </a:p>
          <a:p>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90" y="142858"/>
            <a:ext cx="6429420" cy="4857784"/>
          </a:xfrm>
        </p:spPr>
        <p:txBody>
          <a:bodyPr>
            <a:normAutofit fontScale="85000" lnSpcReduction="20000"/>
          </a:bodyPr>
          <a:lstStyle/>
          <a:p>
            <a:pPr marL="88900" indent="449263" algn="just">
              <a:buNone/>
            </a:pPr>
            <a:r>
              <a:rPr lang="ru-RU" sz="2300" dirty="0" smtClean="0">
                <a:latin typeface="Times New Roman" pitchFamily="18" charset="0"/>
                <a:cs typeface="Times New Roman" pitchFamily="18" charset="0"/>
              </a:rPr>
              <a:t>При анализе источников средств, за счет которых приобретено имущество, указанное в разделе 2 "Сведения о расходах" справки, следует обратить внимание на следующие возможные источники получения дохода:</a:t>
            </a:r>
          </a:p>
          <a:p>
            <a:pPr marL="88900" indent="449263" algn="just">
              <a:buNone/>
            </a:pPr>
            <a:r>
              <a:rPr lang="ru-RU" sz="2300" dirty="0" smtClean="0">
                <a:latin typeface="Times New Roman" pitchFamily="18" charset="0"/>
                <a:cs typeface="Times New Roman" pitchFamily="18" charset="0"/>
              </a:rPr>
              <a:t>1) доход, полученный от продажи или сдачи в аренду недвижимого имущества, транспортных средств, который должен подтверждаться соответствующими правоустанавливающими документами (договорами), а также найти свое отражение в разделе 1 "Сведения о доходах", подразделах 3.1 "Недвижимое имущество" и 3.2 "Транспортные средства" справки (в случае, если такие сведения подлежат отражению в соответствующем подразделе);</a:t>
            </a:r>
          </a:p>
          <a:p>
            <a:pPr marL="88900" indent="449263" algn="just">
              <a:buNone/>
            </a:pPr>
            <a:r>
              <a:rPr lang="ru-RU" sz="2300" dirty="0" smtClean="0">
                <a:latin typeface="Times New Roman" pitchFamily="18" charset="0"/>
                <a:cs typeface="Times New Roman" pitchFamily="18" charset="0"/>
              </a:rPr>
              <a:t>2) денежные средства, полученные от физических лиц, в результате наследования, дарения, которые могут быть подтверждены соответствующими документами (выпиской из наследственного дела, договором дарения) и указаны в разделе 1 "Сведения о доходах" справки;</a:t>
            </a:r>
          </a:p>
          <a:p>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428610"/>
            <a:ext cx="6172200" cy="4714890"/>
          </a:xfrm>
        </p:spPr>
        <p:txBody>
          <a:bodyPr>
            <a:normAutofit fontScale="92500" lnSpcReduction="10000"/>
          </a:bodyPr>
          <a:lstStyle/>
          <a:p>
            <a:pPr marL="88900" indent="449263" algn="just">
              <a:buNone/>
            </a:pPr>
            <a:r>
              <a:rPr lang="ru-RU" sz="2100" dirty="0" smtClean="0">
                <a:latin typeface="Times New Roman" pitchFamily="18" charset="0"/>
                <a:cs typeface="Times New Roman" pitchFamily="18" charset="0"/>
              </a:rPr>
              <a:t>3) денежные средства, полученные вследствие возникновения срочного обязательства финансового характера (заем, кредит), подтверждаются договором займа, кредитным договором, сведения о которых могут быть отражены в разделе 4 «Сведения о счетах в банках и иных кредитных организациях» и (или) подразделе 6.2 «Срочные обязательства финансового характера» справки в случае, если подраздел 6.2. подлежит заполнению;</a:t>
            </a:r>
          </a:p>
          <a:p>
            <a:pPr marL="88900" indent="449263" algn="just">
              <a:buNone/>
            </a:pPr>
            <a:r>
              <a:rPr lang="ru-RU" sz="2100" dirty="0" smtClean="0">
                <a:latin typeface="Times New Roman" pitchFamily="18" charset="0"/>
                <a:cs typeface="Times New Roman" pitchFamily="18" charset="0"/>
              </a:rPr>
              <a:t>4) личные накопления семьи за предыдущие годы;</a:t>
            </a:r>
          </a:p>
          <a:p>
            <a:pPr marL="88900" indent="449263" algn="just">
              <a:buNone/>
            </a:pPr>
            <a:r>
              <a:rPr lang="ru-RU" sz="2100" dirty="0" smtClean="0">
                <a:latin typeface="Times New Roman" pitchFamily="18" charset="0"/>
                <a:cs typeface="Times New Roman" pitchFamily="18" charset="0"/>
              </a:rPr>
              <a:t>5) доход, полученный в результате владения ценными бумагами, акциями, (долями участия, паями в уставных (складочных) капиталах организаций), сведения о владении которыми сверяются со сведениями раздела 1 "Сведения о доходах" и раздела 5 «Сведения о ценных бумагах» справки.</a:t>
            </a:r>
          </a:p>
          <a:p>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76672" y="339502"/>
            <a:ext cx="6048672" cy="4589702"/>
          </a:xfrm>
        </p:spPr>
        <p:txBody>
          <a:bodyPr>
            <a:normAutofit/>
          </a:bodyPr>
          <a:lstStyle/>
          <a:p>
            <a:pPr marL="88900" indent="449263" algn="just">
              <a:buNone/>
            </a:pPr>
            <a:r>
              <a:rPr lang="ru-RU" sz="1900" dirty="0" smtClean="0">
                <a:latin typeface="Times New Roman" pitchFamily="18" charset="0"/>
                <a:cs typeface="Times New Roman" pitchFamily="18" charset="0"/>
              </a:rPr>
              <a:t>При проведении анализа данного раздела следует учитывать, возможность невнесения в справку сведений о расходах, об имуществе, стоимость которого превышает общий доход лица, супруги (супруга) за три последних года, предшествующих отчетному периоду. При этом указанные объекты имущества (иные доходы) могут быть указаны в соответствующих разделах справки. Данное обстоятельство может свидетельствовать как об ошибках, совершаемых при заполнении справки, так и о намеренном сокрытии, в связи с чем, появление любого нового имущества в других разделах справки подлежит тщательной проверке на предмет его отнесения к разделу 2 "Сведения о расходах" справки.</a:t>
            </a:r>
          </a:p>
          <a:p>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2071684"/>
            <a:ext cx="6357982"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604" y="2071684"/>
            <a:ext cx="6172200" cy="857250"/>
          </a:xfrm>
        </p:spPr>
        <p:txBody>
          <a:bodyPr>
            <a:normAutofit fontScale="90000"/>
          </a:bodyPr>
          <a:lstStyle/>
          <a:p>
            <a:r>
              <a:rPr lang="ru-RU" dirty="0" smtClean="0">
                <a:solidFill>
                  <a:schemeClr val="bg1"/>
                </a:solidFill>
              </a:rPr>
              <a:t>Раздел 3 "Сведения об имуществе"</a:t>
            </a:r>
            <a:endParaRPr lang="ru-RU" dirty="0">
              <a:solidFill>
                <a:schemeClr val="bg1"/>
              </a:solidFill>
            </a:endParaRPr>
          </a:p>
        </p:txBody>
      </p:sp>
      <p:pic>
        <p:nvPicPr>
          <p:cNvPr id="6"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8640" y="267494"/>
            <a:ext cx="6484212" cy="4643470"/>
          </a:xfrm>
        </p:spPr>
        <p:txBody>
          <a:bodyPr>
            <a:normAutofit fontScale="70000" lnSpcReduction="20000"/>
          </a:bodyPr>
          <a:lstStyle/>
          <a:p>
            <a:pPr marL="88900" indent="360363" algn="just">
              <a:buNone/>
            </a:pPr>
            <a:r>
              <a:rPr lang="ru-RU" sz="2600" dirty="0" smtClean="0">
                <a:latin typeface="Times New Roman" pitchFamily="18" charset="0"/>
                <a:cs typeface="Times New Roman" pitchFamily="18" charset="0"/>
              </a:rPr>
              <a:t>1. При проведении анализа данного раздела справки изучению подлежат сведения:</a:t>
            </a:r>
          </a:p>
          <a:p>
            <a:pPr marL="0" indent="449263" algn="just">
              <a:buNone/>
            </a:pPr>
            <a:r>
              <a:rPr lang="ru-RU" sz="2600" dirty="0" smtClean="0">
                <a:latin typeface="Times New Roman" pitchFamily="18" charset="0"/>
                <a:cs typeface="Times New Roman" pitchFamily="18" charset="0"/>
              </a:rPr>
              <a:t>1) о виде собственности на объект движимого и недвижимого имущества (индивидуальная, долевая, общая). При этом для совместной собственности должны быть указаны иные лица (фамилия, имя, отчество или наименование), в собственности которых находится имущество. Вместе с тем для долевой собственности необходимо указание размера доли лица, сведения об имуществе которого представляются;</a:t>
            </a:r>
          </a:p>
          <a:p>
            <a:pPr marL="0" indent="449263" algn="just">
              <a:buNone/>
            </a:pPr>
            <a:r>
              <a:rPr lang="ru-RU" sz="2600" dirty="0" smtClean="0">
                <a:latin typeface="Times New Roman" pitchFamily="18" charset="0"/>
                <a:cs typeface="Times New Roman" pitchFamily="18" charset="0"/>
              </a:rPr>
              <a:t>2) об адресе регистрации (местонахождении) объекта недвижимого имущества;</a:t>
            </a:r>
          </a:p>
          <a:p>
            <a:pPr marL="0" indent="449263" algn="just">
              <a:buNone/>
            </a:pPr>
            <a:r>
              <a:rPr lang="ru-RU" sz="2600" dirty="0" smtClean="0">
                <a:latin typeface="Times New Roman" pitchFamily="18" charset="0"/>
                <a:cs typeface="Times New Roman" pitchFamily="18" charset="0"/>
              </a:rPr>
              <a:t>3) о наименовании регистрационного органа, в котором зарегистрировано транспортное средство (например, наименование органа Госавтоинспекции);</a:t>
            </a:r>
          </a:p>
          <a:p>
            <a:pPr marL="0" indent="449263" algn="just">
              <a:buNone/>
            </a:pPr>
            <a:r>
              <a:rPr lang="ru-RU" sz="2600" dirty="0" smtClean="0">
                <a:latin typeface="Times New Roman" pitchFamily="18" charset="0"/>
                <a:cs typeface="Times New Roman" pitchFamily="18" charset="0"/>
              </a:rPr>
              <a:t>4)  о площади (кв. м) (для объектов недвижимого имущества);</a:t>
            </a:r>
          </a:p>
          <a:p>
            <a:pPr marL="0" indent="449263" algn="just">
              <a:buNone/>
            </a:pPr>
            <a:r>
              <a:rPr lang="ru-RU" sz="2600" dirty="0" smtClean="0">
                <a:latin typeface="Times New Roman" pitchFamily="18" charset="0"/>
                <a:cs typeface="Times New Roman" pitchFamily="18" charset="0"/>
              </a:rPr>
              <a:t>5) об основании приобретения (наименование и реквизиты документа, являющегося законным основанием для возникновения права собственности);</a:t>
            </a:r>
          </a:p>
          <a:p>
            <a:pPr marL="0" indent="449263"/>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04" y="483518"/>
            <a:ext cx="6311648" cy="4214842"/>
          </a:xfrm>
        </p:spPr>
        <p:txBody>
          <a:bodyPr>
            <a:normAutofit/>
          </a:bodyPr>
          <a:lstStyle/>
          <a:p>
            <a:pPr marL="88900" indent="449263" algn="just">
              <a:buNone/>
            </a:pPr>
            <a:r>
              <a:rPr lang="ru-RU" sz="1900" dirty="0" smtClean="0">
                <a:latin typeface="Times New Roman" pitchFamily="18" charset="0"/>
                <a:cs typeface="Times New Roman" pitchFamily="18" charset="0"/>
              </a:rPr>
              <a:t>6) об источнике средств, за счет которых приобретено недвижимое имущество, в случае, если такое имущество находится за пределами территории Российской Федерации (часть 1 статьи 4 Федерального закона от 7 мая 2013 г. N 79-ФЗ «О запрете отдельным категориям лиц открывать и иметь счета (вклады), хранить наличные денежные средства и ценности в иностранных банках, расположенных за пределами территории Российской Федерации, владеть и (или) пользоваться иностранными финансовыми инструментами»). При этом сведения о вышеуказанном источнике должны указываться в справке ежегодно, вне зависимости от года приобретения имущества.</a:t>
            </a:r>
          </a:p>
          <a:p>
            <a:endParaRPr lang="ru-RU"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8" y="339502"/>
            <a:ext cx="6311624" cy="4661140"/>
          </a:xfrm>
        </p:spPr>
        <p:txBody>
          <a:bodyPr>
            <a:normAutofit fontScale="70000" lnSpcReduction="20000"/>
          </a:bodyPr>
          <a:lstStyle/>
          <a:p>
            <a:pPr marL="88900" indent="449263" algn="just">
              <a:buNone/>
            </a:pPr>
            <a:r>
              <a:rPr lang="ru-RU" dirty="0" smtClean="0">
                <a:latin typeface="Times New Roman" pitchFamily="18" charset="0"/>
                <a:cs typeface="Times New Roman" pitchFamily="18" charset="0"/>
              </a:rPr>
              <a:t>2.   Особое внимание при проведении анализа данного раздела справки следует обращать на любое имущество, приобретенное (отчужденное) в отчетном периоде лицом, супругой (супругом) и несовершеннолетними детьми в сравнении со сведениями, указанными в справках за предыдущие отчетные периоды.</a:t>
            </a:r>
          </a:p>
          <a:p>
            <a:pPr marL="88900" indent="449263" algn="just">
              <a:buNone/>
            </a:pPr>
            <a:r>
              <a:rPr lang="ru-RU" dirty="0" smtClean="0">
                <a:latin typeface="Times New Roman" pitchFamily="18" charset="0"/>
                <a:cs typeface="Times New Roman" pitchFamily="18" charset="0"/>
              </a:rPr>
              <a:t>      Факт отсутствия в справке за отчетный период сведений об имуществе, ранее указанном в справках за предыдущие отчетные периоды, должен корреспондироваться со сведениями, указанными в разделе 1 «Сведения о доходах» справки в качестве дохода, полученного от продажи (отчуждения) данного имущества, либо с информацией, указанной в разделе 7 «Сведения о недвижимом имуществе, транспортных средствах и ценных бумагах, отчужденных в течение отчетного периода в результате безвозмездной сделки» справки, об отчуждении на безвозмездной основе. Если доход от продажи (отчуждения) имущества не указан и раздел 7 справки не заполнен - у лица необходимо запросить пояснения, касающиеся порядка отчуждения данного имущества.</a:t>
            </a:r>
          </a:p>
          <a:p>
            <a:pPr marL="88900" indent="449263" algn="just"/>
            <a:endParaRPr lang="ru-RU"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214296"/>
            <a:ext cx="6172200" cy="4786346"/>
          </a:xfrm>
        </p:spPr>
        <p:txBody>
          <a:bodyPr>
            <a:normAutofit fontScale="92500"/>
          </a:bodyPr>
          <a:lstStyle/>
          <a:p>
            <a:pPr marL="88900" indent="449263" algn="just">
              <a:buNone/>
            </a:pPr>
            <a:r>
              <a:rPr lang="ru-RU" sz="1900" dirty="0" smtClean="0">
                <a:latin typeface="Times New Roman" pitchFamily="18" charset="0"/>
                <a:cs typeface="Times New Roman" pitchFamily="18" charset="0"/>
              </a:rPr>
              <a:t>При появлении в отчетном периоде нового имущества рекомендуется удостовериться, что данное имущество соразмерно доходам лица, супруги (супруга). При этом устанавливаются источники средств на его приобретение путем анализа: суммы общего дохода (раздел 1 справки), денежных средств (раздел 4 справки), в том числе изменения сумм остатков на счетах лица, супруги (супруга), а также величины срочных обязательств финансового характера (подраздел 6.2 справки). Необходимо учитывать аналогичные сведения, которые были указаны в справках за предыдущие отчетные периоды (при их наличии).</a:t>
            </a:r>
          </a:p>
          <a:p>
            <a:pPr marL="88900" indent="449263" algn="just">
              <a:buNone/>
            </a:pPr>
            <a:r>
              <a:rPr lang="ru-RU" sz="1900" dirty="0" smtClean="0">
                <a:latin typeface="Times New Roman" pitchFamily="18" charset="0"/>
                <a:cs typeface="Times New Roman" pitchFamily="18" charset="0"/>
              </a:rPr>
              <a:t>В случае приобретения имущества в результате совершения безвозмездной сделки (наследования, дарения) устанавливается наследодатель (даритель), а лицу предлагается дать соответствующие пояснения, поскольку возможна ситуация возникновения конфликта интересов.</a:t>
            </a:r>
          </a:p>
          <a:p>
            <a:endParaRPr lang="ru-RU"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48680" y="483518"/>
            <a:ext cx="5966420" cy="4111105"/>
          </a:xfrm>
        </p:spPr>
        <p:txBody>
          <a:bodyPr>
            <a:normAutofit/>
          </a:bodyPr>
          <a:lstStyle/>
          <a:p>
            <a:pPr marL="0" indent="449263" algn="just">
              <a:buNone/>
            </a:pPr>
            <a:r>
              <a:rPr lang="ru-RU" sz="1800" dirty="0" smtClean="0">
                <a:latin typeface="Times New Roman" pitchFamily="18" charset="0"/>
                <a:cs typeface="Times New Roman" pitchFamily="18" charset="0"/>
              </a:rPr>
              <a:t>Также следует обратить внимание на следующее.</a:t>
            </a:r>
          </a:p>
          <a:p>
            <a:pPr marL="0" indent="449263" algn="just">
              <a:buNone/>
            </a:pPr>
            <a:r>
              <a:rPr lang="ru-RU" sz="1800" dirty="0" smtClean="0">
                <a:latin typeface="Times New Roman" pitchFamily="18" charset="0"/>
                <a:cs typeface="Times New Roman" pitchFamily="18" charset="0"/>
              </a:rPr>
              <a:t>1) В случае отсутствия информации об объектах недвижимости, находящихся в собственности лица, супруги (супруга), несовершеннолетних детей, должен быть заполнен подраздел 6.1 "Объекты недвижимого имущества, находящиеся в пользовании" справки, в котором должна быть указана информация об объекте недвижимого имущества, находящегося в пользовании, по адресу которого указанное лицо и члены его семьи зарегистрированы (постоянно или временно). Сопоставление указанных сведений осуществляется с имеющейся актуальной информацией, хранящейся в личном деле лица, представившего сведения (по состоянию на дату представления справки).</a:t>
            </a:r>
          </a:p>
          <a:p>
            <a:endParaRPr lang="ru-RU" sz="1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2900" y="428610"/>
            <a:ext cx="6172200" cy="4572032"/>
          </a:xfrm>
        </p:spPr>
        <p:txBody>
          <a:bodyPr>
            <a:normAutofit/>
          </a:bodyPr>
          <a:lstStyle/>
          <a:p>
            <a:pPr marL="88900" indent="360363" algn="just">
              <a:buNone/>
            </a:pPr>
            <a:r>
              <a:rPr lang="ru-RU" sz="1800" dirty="0" smtClean="0">
                <a:latin typeface="Times New Roman" pitchFamily="18" charset="0"/>
                <a:cs typeface="Times New Roman" pitchFamily="18" charset="0"/>
              </a:rPr>
              <a:t>2) В случае если объект недвижимости указан как индивидуальная собственность лица, его супруги (супруга), несовершеннолетних детей, данный объект может быть указан в подразделе 6.1 "Объекты недвижимого имущества, находящиеся в пользовании" справки как находящийся в пользовании у остальных членов семьи (в случае совместного проживания в данном объекте недвижимости).</a:t>
            </a:r>
          </a:p>
          <a:p>
            <a:pPr marL="88900" indent="360363" algn="just">
              <a:buNone/>
            </a:pPr>
            <a:r>
              <a:rPr lang="ru-RU" sz="1800" dirty="0" smtClean="0">
                <a:latin typeface="Times New Roman" pitchFamily="18" charset="0"/>
                <a:cs typeface="Times New Roman" pitchFamily="18" charset="0"/>
              </a:rPr>
              <a:t>3) Объект недвижимого имущества, указанный как находящийся в собственности лица, дополнительно не должен быть указан как находящийся в пользовании того же лица (дублирование соответствующей информации является логической ошибкой при заполнении справки).</a:t>
            </a:r>
          </a:p>
          <a:p>
            <a:endParaRPr lang="ru-RU"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20688" y="411510"/>
            <a:ext cx="5894412" cy="4446256"/>
          </a:xfrm>
        </p:spPr>
        <p:txBody>
          <a:bodyPr>
            <a:normAutofit/>
          </a:bodyPr>
          <a:lstStyle/>
          <a:p>
            <a:pPr marL="88900" indent="449263" algn="just">
              <a:buNone/>
            </a:pPr>
            <a:r>
              <a:rPr lang="ru-RU" sz="1900" dirty="0" smtClean="0">
                <a:latin typeface="Times New Roman" pitchFamily="18" charset="0"/>
                <a:cs typeface="Times New Roman" pitchFamily="18" charset="0"/>
              </a:rPr>
              <a:t>4) При наличии в собственности лица, супруги (супруга), несовершеннолетних детей жилого дома, дачи, садового дома, гаража, </a:t>
            </a:r>
            <a:r>
              <a:rPr lang="ru-RU" sz="1900" dirty="0" err="1" smtClean="0">
                <a:latin typeface="Times New Roman" pitchFamily="18" charset="0"/>
                <a:cs typeface="Times New Roman" pitchFamily="18" charset="0"/>
              </a:rPr>
              <a:t>машино-места</a:t>
            </a:r>
            <a:r>
              <a:rPr lang="ru-RU" sz="1900" dirty="0" smtClean="0">
                <a:latin typeface="Times New Roman" pitchFamily="18" charset="0"/>
                <a:cs typeface="Times New Roman" pitchFamily="18" charset="0"/>
              </a:rPr>
              <a:t> целесообразно уточнять сведения о находящемся в собственности (пользовании) земельном участке по тому же адресу, поскольку указанные объекты, как правило, возводятся на земельных участках, то есть непосредственно связаны с землей, которая может принадлежать лицу на праве собственности. При этом следует учитывать, что земельный участок, на котором возведено строение, может принадлежать на праве собственности другим лицам.</a:t>
            </a:r>
          </a:p>
          <a:p>
            <a:endParaRPr lang="ru-RU"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90" y="571486"/>
            <a:ext cx="6572296" cy="3857652"/>
          </a:xfrm>
        </p:spPr>
        <p:txBody>
          <a:bodyPr>
            <a:normAutofit/>
          </a:bodyPr>
          <a:lstStyle/>
          <a:p>
            <a:pPr marL="88900" indent="538163" algn="just">
              <a:buNone/>
            </a:pPr>
            <a:r>
              <a:rPr lang="ru-RU" sz="1800" dirty="0" smtClean="0">
                <a:latin typeface="Times New Roman" pitchFamily="18" charset="0"/>
                <a:cs typeface="Times New Roman" pitchFamily="18" charset="0"/>
              </a:rPr>
              <a:t>3. При наличии сведений о транспортных средствах следует проверить их реквизиты (марку, модель, год выпуска). Сведения о транспортных средствах сопоставляются с информацией предшествующего отчетного периода. При этом в случае, если вероятная стоимость транспортного средства, приобретенного лицом, супругой (супругом), несовершеннолетними детьми в отчетном периоде является значительной и превышает их общий доход за три последних года, предшествующих отчетному периоду, необходимо проверить наличие соответствующих сведений о транспортном средстве в разделе 2 "Сведения о расходах" справки.</a:t>
            </a:r>
          </a:p>
          <a:p>
            <a:pPr algn="just"/>
            <a:endParaRPr lang="ru-RU"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8640" y="195486"/>
            <a:ext cx="6383632" cy="4805156"/>
          </a:xfrm>
        </p:spPr>
        <p:txBody>
          <a:bodyPr>
            <a:noAutofit/>
          </a:bodyPr>
          <a:lstStyle/>
          <a:p>
            <a:pPr marL="88900" indent="449263" algn="just">
              <a:buNone/>
            </a:pPr>
            <a:r>
              <a:rPr lang="ru-RU" sz="1400" dirty="0" smtClean="0">
                <a:latin typeface="Times New Roman" pitchFamily="18" charset="0"/>
                <a:cs typeface="Times New Roman" pitchFamily="18" charset="0"/>
              </a:rPr>
              <a:t>4. К фактам, позволяющим сделать вывод о возможном представлении лицом недостоверных или неполных сведений, можно отнести следующие случаи.</a:t>
            </a:r>
          </a:p>
          <a:p>
            <a:pPr marL="88900" indent="449263" algn="just">
              <a:buNone/>
            </a:pPr>
            <a:r>
              <a:rPr lang="ru-RU" sz="1400" dirty="0" smtClean="0">
                <a:latin typeface="Times New Roman" pitchFamily="18" charset="0"/>
                <a:cs typeface="Times New Roman" pitchFamily="18" charset="0"/>
              </a:rPr>
              <a:t>1) При сопоставлении справки за отчетный период с ранее представленными справками выявлен факт появления нового объекта недвижимого имущества, транспортного средства, стоимость которого превышает общий доход лица, супруги (супруга) за три последних года, предшествующих отчетному периоду. При этом сведения о таком объекте не указаны в разделе 2 «Сведения о расходах» справки.</a:t>
            </a:r>
          </a:p>
          <a:p>
            <a:pPr marL="88900" indent="449263" algn="just">
              <a:buNone/>
            </a:pPr>
            <a:r>
              <a:rPr lang="ru-RU" sz="1400" dirty="0" smtClean="0">
                <a:latin typeface="Times New Roman" pitchFamily="18" charset="0"/>
                <a:cs typeface="Times New Roman" pitchFamily="18" charset="0"/>
              </a:rPr>
              <a:t>2) В справке за отчетный период лица, супруги (супруга), несовершеннолетних детей не отражены объекты недвижимости, транспортные средства, ранее принадлежавшие указанным лицам на праве собственности, и доходы от продажи объектов недвижимости и транспортных средств не указаны в разделе 1 «Сведения о доходах» справки и отсутствуют сведения в разделе 7 «Сведения о недвижимом имуществе, транспортных средствах и ценных бумагах, отчужденных в течение отчетного периода в результате безвозмездной сделки» справки.</a:t>
            </a:r>
          </a:p>
          <a:p>
            <a:pPr marL="88900" indent="449263" algn="just">
              <a:buNone/>
            </a:pPr>
            <a:r>
              <a:rPr lang="ru-RU" sz="1400" dirty="0" smtClean="0">
                <a:latin typeface="Times New Roman" pitchFamily="18" charset="0"/>
                <a:cs typeface="Times New Roman" pitchFamily="18" charset="0"/>
              </a:rPr>
              <a:t>3) В справке за отчетный период указан новый объект недвижимого имущества. При этом реквизиты документа, являющегося законным основанием для возникновения права собственности, указывают на то, что имущество было приобретено в один из периодов, предшествующих отчетному.</a:t>
            </a:r>
          </a:p>
          <a:p>
            <a:endParaRPr lang="ru-RU"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1785932"/>
            <a:ext cx="6357982"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00042" y="2143122"/>
            <a:ext cx="6172200" cy="857250"/>
          </a:xfrm>
        </p:spPr>
        <p:txBody>
          <a:bodyPr>
            <a:normAutofit fontScale="90000"/>
          </a:bodyPr>
          <a:lstStyle/>
          <a:p>
            <a:r>
              <a:rPr lang="ru-RU" dirty="0" smtClean="0">
                <a:solidFill>
                  <a:schemeClr val="bg1"/>
                </a:solidFill>
              </a:rPr>
              <a:t>Раздел 4 "Сведения о счетах в банках и иных кредитных организациях"</a:t>
            </a:r>
            <a:endParaRPr lang="ru-RU" dirty="0">
              <a:solidFill>
                <a:schemeClr val="bg1"/>
              </a:solidFill>
            </a:endParaRPr>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428610"/>
            <a:ext cx="6172200" cy="4429156"/>
          </a:xfrm>
        </p:spPr>
        <p:txBody>
          <a:bodyPr>
            <a:normAutofit/>
          </a:bodyPr>
          <a:lstStyle/>
          <a:p>
            <a:pPr marL="88900" indent="449263" algn="just">
              <a:buNone/>
            </a:pPr>
            <a:r>
              <a:rPr lang="ru-RU" sz="1800" dirty="0" smtClean="0">
                <a:latin typeface="Times New Roman" pitchFamily="18" charset="0"/>
                <a:cs typeface="Times New Roman" pitchFamily="18" charset="0"/>
              </a:rPr>
              <a:t>1. В ходе осуществления анализа данного раздела необходимо обращать внимание на наименование банка или иной кредитной организации, а также адрес банка или иной кредитной организации, в котором размещены средства лица, супруги (супруга), несовершеннолетних детей, вид и валюту счета, дату открытия счета, сумму поступивших на счет денежных средств, в случае если указанная сумма превышает общий доход лица и его супруга (супруги) за отчетный период и два предшествующих ему года. В данной ситуации к справке прилагается выписка о движении денежных средств по данному счету за отчетный период.</a:t>
            </a:r>
          </a:p>
          <a:p>
            <a:pPr marL="88900" indent="449263" algn="just">
              <a:buNone/>
            </a:pPr>
            <a:r>
              <a:rPr lang="ru-RU" sz="1800" dirty="0" smtClean="0">
                <a:latin typeface="Times New Roman" pitchFamily="18" charset="0"/>
                <a:cs typeface="Times New Roman" pitchFamily="18" charset="0"/>
              </a:rPr>
              <a:t>В рамках анализа представленные сведения сопоставляются с аналогичными сведениями справок предыдущих отчетных периодов (при их наличии).</a:t>
            </a:r>
          </a:p>
          <a:p>
            <a:pPr marL="88900" indent="449263" algn="just"/>
            <a:endParaRPr lang="ru-RU" sz="1800"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785800"/>
            <a:ext cx="6172200" cy="3394472"/>
          </a:xfrm>
        </p:spPr>
        <p:txBody>
          <a:bodyPr>
            <a:normAutofit/>
          </a:bodyPr>
          <a:lstStyle/>
          <a:p>
            <a:pPr marL="88900" indent="449263" algn="just">
              <a:buNone/>
            </a:pPr>
            <a:r>
              <a:rPr lang="ru-RU" sz="1800" dirty="0" smtClean="0">
                <a:latin typeface="Times New Roman" pitchFamily="18" charset="0"/>
                <a:cs typeface="Times New Roman" pitchFamily="18" charset="0"/>
              </a:rPr>
              <a:t>2. Дата открытия счета в банке или иной кредитной организации должна быть не позднее отчетной даты, поскольку счет, который был открыт позднее отчетной даты, в справке не указывается (такие сведения указываются в справке за последующий отчетный период).</a:t>
            </a:r>
          </a:p>
          <a:p>
            <a:pPr marL="88900" indent="449263" algn="just">
              <a:buNone/>
            </a:pPr>
            <a:r>
              <a:rPr lang="ru-RU" sz="1800" dirty="0" smtClean="0">
                <a:latin typeface="Times New Roman" pitchFamily="18" charset="0"/>
                <a:cs typeface="Times New Roman" pitchFamily="18" charset="0"/>
              </a:rPr>
              <a:t>3. При наличии кредитных договоров и открытии соответствующих счетов необходимо обращать внимание на отражение сведений в подразделе 6.2 "Срочные обязательства финансового характера" справки (при необходимости).</a:t>
            </a:r>
          </a:p>
          <a:p>
            <a:endParaRPr lang="ru-RU"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142858"/>
            <a:ext cx="6172200" cy="4786346"/>
          </a:xfrm>
        </p:spPr>
        <p:txBody>
          <a:bodyPr>
            <a:normAutofit fontScale="70000" lnSpcReduction="20000"/>
          </a:bodyPr>
          <a:lstStyle/>
          <a:p>
            <a:pPr marL="88900" indent="449263" algn="just">
              <a:buNone/>
            </a:pPr>
            <a:r>
              <a:rPr lang="ru-RU" dirty="0" smtClean="0">
                <a:latin typeface="Times New Roman" pitchFamily="18" charset="0"/>
                <a:cs typeface="Times New Roman" pitchFamily="18" charset="0"/>
              </a:rPr>
              <a:t>4. К фактам, позволяющим сделать вывод о возможном совершении лицом коррупционного правонарушения, можно отнести следующие случаи.</a:t>
            </a:r>
          </a:p>
          <a:p>
            <a:pPr marL="88900" indent="449263" algn="just">
              <a:buNone/>
            </a:pPr>
            <a:r>
              <a:rPr lang="ru-RU" dirty="0" smtClean="0">
                <a:latin typeface="Times New Roman" pitchFamily="18" charset="0"/>
                <a:cs typeface="Times New Roman" pitchFamily="18" charset="0"/>
              </a:rPr>
              <a:t>1) В представленной справке за отчетный период указан банковский счет, открытый ранее отчетного периода. При этом в справках за предыдущие отчетные периоды данный счет не фигурирует. В этой связи, возможна ситуация умышленного сокрытия данного счета ранее с целью осуществления денежных операций и не отражения их в справке.</a:t>
            </a:r>
          </a:p>
          <a:p>
            <a:pPr marL="88900" indent="449263" algn="just">
              <a:buNone/>
            </a:pPr>
            <a:r>
              <a:rPr lang="ru-RU" dirty="0" smtClean="0">
                <a:latin typeface="Times New Roman" pitchFamily="18" charset="0"/>
                <a:cs typeface="Times New Roman" pitchFamily="18" charset="0"/>
              </a:rPr>
              <a:t>2) Сумма остатка на счете на конец отчетного периоды многократно превышает заработную плату лица, супруги (супруга), несовершеннолетних детей. В этой связи может быть рассмотрена возможность запроса пояснений, касающихся основания получения указанной суммы.</a:t>
            </a:r>
          </a:p>
          <a:p>
            <a:pPr marL="88900" indent="449263" algn="just">
              <a:buNone/>
            </a:pPr>
            <a:r>
              <a:rPr lang="ru-RU" dirty="0" smtClean="0">
                <a:latin typeface="Times New Roman" pitchFamily="18" charset="0"/>
                <a:cs typeface="Times New Roman" pitchFamily="18" charset="0"/>
              </a:rPr>
              <a:t>3) В представленной справке указан депозитный счет со значительным остатком. При этом в строке 4 раздела 1 "Сведений о доходах" справки отсутствуют сведения о доходе от вклада в банке или иной кредитной организации. В этой связи необходимо учитывать, что по истечению временного периода, определяемого банком или иной кредитной организацией, осуществляется выплата процентов по вкладу.</a:t>
            </a:r>
          </a:p>
          <a:p>
            <a:endParaRPr lang="ru-RU"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1785932"/>
            <a:ext cx="6357982"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28604" y="2214560"/>
            <a:ext cx="6172200" cy="857250"/>
          </a:xfrm>
        </p:spPr>
        <p:txBody>
          <a:bodyPr>
            <a:normAutofit fontScale="90000"/>
          </a:bodyPr>
          <a:lstStyle/>
          <a:p>
            <a:r>
              <a:rPr lang="ru-RU" dirty="0" smtClean="0">
                <a:solidFill>
                  <a:schemeClr val="bg1"/>
                </a:solidFill>
              </a:rPr>
              <a:t>Раздел 5 "Сведения о ценных бумагах"</a:t>
            </a:r>
            <a:endParaRPr lang="ru-RU" dirty="0">
              <a:solidFill>
                <a:schemeClr val="bg1"/>
              </a:solidFill>
            </a:endParaRPr>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2656" y="267494"/>
            <a:ext cx="6182444" cy="4733148"/>
          </a:xfrm>
        </p:spPr>
        <p:txBody>
          <a:bodyPr>
            <a:normAutofit fontScale="92500" lnSpcReduction="10000"/>
          </a:bodyPr>
          <a:lstStyle/>
          <a:p>
            <a:pPr marL="88900" indent="449263" algn="just">
              <a:buNone/>
            </a:pPr>
            <a:r>
              <a:rPr lang="ru-RU" sz="1900" dirty="0" smtClean="0">
                <a:latin typeface="Times New Roman" pitchFamily="18" charset="0"/>
                <a:cs typeface="Times New Roman" pitchFamily="18" charset="0"/>
              </a:rPr>
              <a:t>При анализе подраздела 5.1 "Акции и иное участие в коммерческих организациях и фондах" справки следует обратить внимание на обязательность заполнения всех соответствующих разделов. В случае наличия ценных бумаг в соответствующем подразделе должно быть указано:</a:t>
            </a:r>
          </a:p>
          <a:p>
            <a:pPr marL="88900" indent="449263" algn="just">
              <a:buNone/>
            </a:pPr>
            <a:r>
              <a:rPr lang="ru-RU" sz="1900" dirty="0" smtClean="0">
                <a:latin typeface="Times New Roman" pitchFamily="18" charset="0"/>
                <a:cs typeface="Times New Roman" pitchFamily="18" charset="0"/>
              </a:rPr>
              <a:t>1) полное или сокращенное официальное наименование организации и ее организационно-правовой формы;</a:t>
            </a:r>
          </a:p>
          <a:p>
            <a:pPr marL="88900" indent="449263" algn="just">
              <a:buNone/>
            </a:pPr>
            <a:r>
              <a:rPr lang="ru-RU" sz="1900" dirty="0" smtClean="0">
                <a:latin typeface="Times New Roman" pitchFamily="18" charset="0"/>
                <a:cs typeface="Times New Roman" pitchFamily="18" charset="0"/>
              </a:rPr>
              <a:t>2) местонахождение организации (адрес);</a:t>
            </a:r>
          </a:p>
          <a:p>
            <a:pPr marL="88900" indent="449263" algn="just">
              <a:buNone/>
            </a:pPr>
            <a:r>
              <a:rPr lang="ru-RU" sz="1900" dirty="0" smtClean="0">
                <a:latin typeface="Times New Roman" pitchFamily="18" charset="0"/>
                <a:cs typeface="Times New Roman" pitchFamily="18" charset="0"/>
              </a:rPr>
              <a:t>3) уставный капитал организации (особое внимание необходимо уделить случаям, при которых уставный капитал организации выражен в иностранной валюте. В данной ситуации необходимо уточнить курс Банка России на отчетную дату и осуществить соответствующие расчеты);</a:t>
            </a:r>
          </a:p>
          <a:p>
            <a:pPr marL="88900" indent="449263" algn="just">
              <a:buNone/>
            </a:pPr>
            <a:r>
              <a:rPr lang="ru-RU" sz="1900" dirty="0" smtClean="0">
                <a:latin typeface="Times New Roman" pitchFamily="18" charset="0"/>
                <a:cs typeface="Times New Roman" pitchFamily="18" charset="0"/>
              </a:rPr>
              <a:t>4) доля участия;</a:t>
            </a:r>
          </a:p>
          <a:p>
            <a:pPr marL="88900" indent="449263" algn="just">
              <a:buNone/>
            </a:pPr>
            <a:r>
              <a:rPr lang="ru-RU" sz="1900" dirty="0" smtClean="0">
                <a:latin typeface="Times New Roman" pitchFamily="18" charset="0"/>
                <a:cs typeface="Times New Roman" pitchFamily="18" charset="0"/>
              </a:rPr>
              <a:t>5) основания участия.</a:t>
            </a:r>
          </a:p>
          <a:p>
            <a:endParaRPr lang="ru-RU"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1785932"/>
            <a:ext cx="6357982"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357166" y="2214560"/>
            <a:ext cx="6172200" cy="857250"/>
          </a:xfrm>
        </p:spPr>
        <p:txBody>
          <a:bodyPr>
            <a:normAutofit fontScale="90000"/>
          </a:bodyPr>
          <a:lstStyle/>
          <a:p>
            <a:r>
              <a:rPr lang="ru-RU" dirty="0" smtClean="0">
                <a:solidFill>
                  <a:schemeClr val="bg1"/>
                </a:solidFill>
              </a:rPr>
              <a:t>Раздел 6 </a:t>
            </a:r>
            <a:br>
              <a:rPr lang="ru-RU" dirty="0" smtClean="0">
                <a:solidFill>
                  <a:schemeClr val="bg1"/>
                </a:solidFill>
              </a:rPr>
            </a:br>
            <a:r>
              <a:rPr lang="ru-RU" dirty="0" smtClean="0">
                <a:solidFill>
                  <a:schemeClr val="bg1"/>
                </a:solidFill>
              </a:rPr>
              <a:t>"Сведения об обязательствах имущественного характера"</a:t>
            </a:r>
            <a:endParaRPr lang="ru-RU" dirty="0">
              <a:solidFill>
                <a:schemeClr val="bg1"/>
              </a:solidFill>
            </a:endParaRPr>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285734"/>
            <a:ext cx="6172200" cy="4714908"/>
          </a:xfrm>
        </p:spPr>
        <p:txBody>
          <a:bodyPr>
            <a:normAutofit fontScale="62500" lnSpcReduction="20000"/>
          </a:bodyPr>
          <a:lstStyle/>
          <a:p>
            <a:pPr indent="280988" algn="just">
              <a:buNone/>
            </a:pPr>
            <a:r>
              <a:rPr lang="ru-RU" sz="2700" dirty="0" smtClean="0">
                <a:latin typeface="Times New Roman" pitchFamily="18" charset="0"/>
                <a:cs typeface="Times New Roman" pitchFamily="18" charset="0"/>
              </a:rPr>
              <a:t>1.  При анализе подраздела 6.1 "Объекты недвижимого имущества, находящиеся в пользовании" справки следует обратить внимание на правильность указания следующих аспектов:</a:t>
            </a:r>
          </a:p>
          <a:p>
            <a:pPr indent="280988" algn="just">
              <a:buNone/>
            </a:pPr>
            <a:r>
              <a:rPr lang="ru-RU" sz="2700" dirty="0" smtClean="0">
                <a:latin typeface="Times New Roman" pitchFamily="18" charset="0"/>
                <a:cs typeface="Times New Roman" pitchFamily="18" charset="0"/>
              </a:rPr>
              <a:t>1) вида имущества;</a:t>
            </a:r>
          </a:p>
          <a:p>
            <a:pPr indent="280988" algn="just">
              <a:buNone/>
            </a:pPr>
            <a:r>
              <a:rPr lang="ru-RU" sz="2700" dirty="0" smtClean="0">
                <a:latin typeface="Times New Roman" pitchFamily="18" charset="0"/>
                <a:cs typeface="Times New Roman" pitchFamily="18" charset="0"/>
              </a:rPr>
              <a:t>2) вида и сроков пользования;</a:t>
            </a:r>
          </a:p>
          <a:p>
            <a:pPr indent="280988" algn="just">
              <a:buNone/>
            </a:pPr>
            <a:r>
              <a:rPr lang="ru-RU" sz="2700" dirty="0" smtClean="0">
                <a:latin typeface="Times New Roman" pitchFamily="18" charset="0"/>
                <a:cs typeface="Times New Roman" pitchFamily="18" charset="0"/>
              </a:rPr>
              <a:t>3) основания пользования;</a:t>
            </a:r>
          </a:p>
          <a:p>
            <a:pPr indent="280988" algn="just">
              <a:buNone/>
            </a:pPr>
            <a:r>
              <a:rPr lang="ru-RU" sz="2700" dirty="0" smtClean="0">
                <a:latin typeface="Times New Roman" pitchFamily="18" charset="0"/>
                <a:cs typeface="Times New Roman" pitchFamily="18" charset="0"/>
              </a:rPr>
              <a:t>4) местонахождения (адреса);</a:t>
            </a:r>
          </a:p>
          <a:p>
            <a:pPr indent="280988" algn="just">
              <a:buNone/>
            </a:pPr>
            <a:r>
              <a:rPr lang="ru-RU" sz="2700" dirty="0" smtClean="0">
                <a:latin typeface="Times New Roman" pitchFamily="18" charset="0"/>
                <a:cs typeface="Times New Roman" pitchFamily="18" charset="0"/>
              </a:rPr>
              <a:t>5) площади (кв. м).</a:t>
            </a:r>
          </a:p>
          <a:p>
            <a:pPr indent="280988" algn="just">
              <a:buNone/>
            </a:pPr>
            <a:endParaRPr lang="ru-RU" sz="2700" dirty="0" smtClean="0">
              <a:latin typeface="Times New Roman" pitchFamily="18" charset="0"/>
              <a:cs typeface="Times New Roman" pitchFamily="18" charset="0"/>
            </a:endParaRPr>
          </a:p>
          <a:p>
            <a:pPr indent="280988" algn="just">
              <a:buNone/>
            </a:pPr>
            <a:r>
              <a:rPr lang="ru-RU" sz="2700" dirty="0" smtClean="0">
                <a:latin typeface="Times New Roman" pitchFamily="18" charset="0"/>
                <a:cs typeface="Times New Roman" pitchFamily="18" charset="0"/>
              </a:rPr>
              <a:t>2.  В случае если на титульном листе справки указанное в информации о регистрации имущество не отражено в подразделе 3.1 "Недвижимое имущество" справки, такое имущество подлежит указанию в подразделе 6.1 "Объекты недвижимого имущества, находящиеся в пользовании" справки (за исключением, в том числе случая, когда лицо, супруга (супруг), несовершеннолетние дети зарегистрированы по адресу административного здания, являющегося местом прохождения федеральной государственной службы).</a:t>
            </a:r>
          </a:p>
          <a:p>
            <a:endParaRPr lang="ru-RU"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57166" y="1500180"/>
            <a:ext cx="6357982"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Раздел 7 "Сведения о недвижимом имуществе, транспортных средствах и ценных бумагах, отчужденных в течение отчетного периода в результате безвозмездной сделки"</a:t>
            </a:r>
            <a:endParaRPr lang="ru-RU" dirty="0"/>
          </a:p>
        </p:txBody>
      </p:sp>
      <p:pic>
        <p:nvPicPr>
          <p:cNvPr id="5" name="Рисунок 6" descr="16.jpg"/>
          <p:cNvPicPr>
            <a:picLocks noChangeAspect="1"/>
          </p:cNvPicPr>
          <p:nvPr/>
        </p:nvPicPr>
        <p:blipFill>
          <a:blip r:embed="rId2" cstate="print"/>
          <a:srcRect/>
          <a:stretch>
            <a:fillRect/>
          </a:stretch>
        </p:blipFill>
        <p:spPr bwMode="auto">
          <a:xfrm>
            <a:off x="0" y="4429139"/>
            <a:ext cx="6858000" cy="714361"/>
          </a:xfrm>
          <a:prstGeom prst="rect">
            <a:avLst/>
          </a:prstGeom>
          <a:solidFill>
            <a:schemeClr val="bg1"/>
          </a:solid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66" y="428610"/>
            <a:ext cx="6172200" cy="4786346"/>
          </a:xfrm>
        </p:spPr>
        <p:txBody>
          <a:bodyPr>
            <a:normAutofit fontScale="77500" lnSpcReduction="20000"/>
          </a:bodyPr>
          <a:lstStyle/>
          <a:p>
            <a:pPr marL="88900" indent="449263" algn="just">
              <a:buNone/>
            </a:pPr>
            <a:r>
              <a:rPr lang="ru-RU" sz="2300" dirty="0" smtClean="0">
                <a:latin typeface="Times New Roman" pitchFamily="18" charset="0"/>
                <a:cs typeface="Times New Roman" pitchFamily="18" charset="0"/>
              </a:rPr>
              <a:t>При анализе указанного раздела необходимо обращать внимание на то, что в соответствии с гражданским законодательством под сделкой понимаются действия граждан и юридических лиц, направленные на установление, изменение или прекращение гражданских прав и обязанностей (статья 153 Гражданского кодекса Российской Федерации).</a:t>
            </a:r>
          </a:p>
          <a:p>
            <a:pPr marL="88900" indent="449263" algn="just">
              <a:buNone/>
            </a:pPr>
            <a:r>
              <a:rPr lang="ru-RU" sz="2300" dirty="0" smtClean="0">
                <a:latin typeface="Times New Roman" pitchFamily="18" charset="0"/>
                <a:cs typeface="Times New Roman" pitchFamily="18" charset="0"/>
              </a:rPr>
              <a:t>В случае если в отношении объекта имущества, ранее находившегося в собственности, осуществлена безвозмездная сделка, такая информация должна быть указана в разделе 7 "Сведения о недвижимом имуществе, транспортных средствах и ценных бумагах, отчужденных в течение отчетного периода в результате безвозмездной сделки" справки.</a:t>
            </a:r>
          </a:p>
          <a:p>
            <a:pPr marL="88900" indent="449263" algn="just">
              <a:buNone/>
            </a:pPr>
            <a:r>
              <a:rPr lang="ru-RU" sz="2300" dirty="0" smtClean="0">
                <a:latin typeface="Times New Roman" pitchFamily="18" charset="0"/>
                <a:cs typeface="Times New Roman" pitchFamily="18" charset="0"/>
              </a:rPr>
              <a:t>Информация, указанная в данном разделе, сопоставляется с иными разделами справки за текущий и предыдущие периоды на предмет согласованности отображения соответствующих сведений.</a:t>
            </a:r>
          </a:p>
          <a:p>
            <a:endParaRPr lang="ru-RU"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 y="4572014"/>
            <a:ext cx="3143248" cy="500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Rectangle 20"/>
          <p:cNvSpPr>
            <a:spLocks noChangeArrowheads="1"/>
          </p:cNvSpPr>
          <p:nvPr/>
        </p:nvSpPr>
        <p:spPr bwMode="auto">
          <a:xfrm>
            <a:off x="142852" y="3643320"/>
            <a:ext cx="264320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514350"/>
            <a:r>
              <a:rPr lang="ru-RU" altLang="zh-CN" sz="1200" dirty="0" smtClean="0">
                <a:solidFill>
                  <a:schemeClr val="accent1"/>
                </a:solidFill>
                <a:latin typeface="Agency FB" pitchFamily="34" charset="0"/>
              </a:rPr>
              <a:t>Отдел профилактики коррупционных правонарушений управления муниципальной службы и кадров администрации МО «Город Астрахань»</a:t>
            </a:r>
            <a:endParaRPr lang="zh-CN" altLang="zh-CN" sz="1200" dirty="0">
              <a:solidFill>
                <a:schemeClr val="accent1"/>
              </a:solidFill>
            </a:endParaRPr>
          </a:p>
        </p:txBody>
      </p:sp>
      <p:cxnSp>
        <p:nvCxnSpPr>
          <p:cNvPr id="37" name="直接连接符 36"/>
          <p:cNvCxnSpPr/>
          <p:nvPr/>
        </p:nvCxnSpPr>
        <p:spPr>
          <a:xfrm>
            <a:off x="3892343" y="4055500"/>
            <a:ext cx="0" cy="179223"/>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2852" y="4643452"/>
            <a:ext cx="1674817" cy="482825"/>
          </a:xfrm>
          <a:prstGeom prst="rect">
            <a:avLst/>
          </a:prstGeom>
          <a:noFill/>
        </p:spPr>
        <p:txBody>
          <a:bodyPr wrap="none" lIns="51435" tIns="25718" rIns="51435" bIns="25718" rtlCol="0">
            <a:spAutoFit/>
          </a:bodyPr>
          <a:lstStyle/>
          <a:p>
            <a:r>
              <a:rPr lang="ru-RU" altLang="zh-CN" sz="2800" dirty="0" smtClean="0">
                <a:solidFill>
                  <a:schemeClr val="bg1"/>
                </a:solidFill>
                <a:latin typeface="+mj-ea"/>
                <a:ea typeface="+mj-ea"/>
              </a:rPr>
              <a:t>24-10-86</a:t>
            </a:r>
            <a:endParaRPr lang="zh-CN" altLang="en-US" sz="2800" dirty="0">
              <a:solidFill>
                <a:schemeClr val="bg1"/>
              </a:solidFill>
              <a:latin typeface="+mj-ea"/>
              <a:ea typeface="+mj-ea"/>
            </a:endParaRPr>
          </a:p>
        </p:txBody>
      </p:sp>
      <p:sp>
        <p:nvSpPr>
          <p:cNvPr id="7" name="矩形 6"/>
          <p:cNvSpPr/>
          <p:nvPr/>
        </p:nvSpPr>
        <p:spPr>
          <a:xfrm>
            <a:off x="2855649" y="1571618"/>
            <a:ext cx="192834" cy="3986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p:cNvSpPr/>
          <p:nvPr/>
        </p:nvSpPr>
        <p:spPr>
          <a:xfrm>
            <a:off x="1571613" y="1571618"/>
            <a:ext cx="1428760" cy="185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9"/>
          <p:cNvSpPr/>
          <p:nvPr/>
        </p:nvSpPr>
        <p:spPr>
          <a:xfrm flipV="1">
            <a:off x="2857496" y="3000378"/>
            <a:ext cx="192834" cy="357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TextBox 22"/>
          <p:cNvSpPr txBox="1"/>
          <p:nvPr/>
        </p:nvSpPr>
        <p:spPr>
          <a:xfrm>
            <a:off x="1714488" y="1857370"/>
            <a:ext cx="4286256"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itchFamily="34" charset="0"/>
                <a:ea typeface="宋体" pitchFamily="2" charset="-122"/>
                <a:cs typeface="宋体" pitchFamily="2" charset="-122"/>
              </a:defRPr>
            </a:lvl1pPr>
            <a:lvl2pPr fontAlgn="base">
              <a:spcBef>
                <a:spcPct val="0"/>
              </a:spcBef>
              <a:spcAft>
                <a:spcPct val="0"/>
              </a:spcAft>
              <a:defRPr>
                <a:latin typeface="Arial" pitchFamily="34" charset="0"/>
                <a:ea typeface="宋体" pitchFamily="2" charset="-122"/>
                <a:cs typeface="宋体" pitchFamily="2" charset="-122"/>
              </a:defRPr>
            </a:lvl2pPr>
            <a:lvl3pPr fontAlgn="base">
              <a:spcBef>
                <a:spcPct val="0"/>
              </a:spcBef>
              <a:spcAft>
                <a:spcPct val="0"/>
              </a:spcAft>
              <a:defRPr>
                <a:latin typeface="Arial" pitchFamily="34" charset="0"/>
                <a:ea typeface="宋体" pitchFamily="2" charset="-122"/>
                <a:cs typeface="宋体" pitchFamily="2" charset="-122"/>
              </a:defRPr>
            </a:lvl3pPr>
            <a:lvl4pPr fontAlgn="base">
              <a:spcBef>
                <a:spcPct val="0"/>
              </a:spcBef>
              <a:spcAft>
                <a:spcPct val="0"/>
              </a:spcAft>
              <a:defRPr>
                <a:latin typeface="Arial" pitchFamily="34" charset="0"/>
                <a:ea typeface="宋体" pitchFamily="2" charset="-122"/>
                <a:cs typeface="宋体" pitchFamily="2" charset="-122"/>
              </a:defRPr>
            </a:lvl4pPr>
            <a:lvl5pPr fontAlgn="base">
              <a:spcBef>
                <a:spcPct val="0"/>
              </a:spcBef>
              <a:spcAft>
                <a:spcPct val="0"/>
              </a:spcAft>
              <a:defRPr>
                <a:latin typeface="Arial" pitchFamily="34" charset="0"/>
                <a:ea typeface="宋体" pitchFamily="2" charset="-122"/>
                <a:cs typeface="宋体" pitchFamily="2" charset="-122"/>
              </a:defRPr>
            </a:lvl5pPr>
            <a:lvl6pPr fontAlgn="base">
              <a:spcBef>
                <a:spcPct val="0"/>
              </a:spcBef>
              <a:spcAft>
                <a:spcPct val="0"/>
              </a:spcAft>
              <a:defRPr>
                <a:latin typeface="Arial" pitchFamily="34" charset="0"/>
                <a:ea typeface="宋体" pitchFamily="2" charset="-122"/>
                <a:cs typeface="宋体" pitchFamily="2" charset="-122"/>
              </a:defRPr>
            </a:lvl6pPr>
            <a:lvl7pPr fontAlgn="base">
              <a:spcBef>
                <a:spcPct val="0"/>
              </a:spcBef>
              <a:spcAft>
                <a:spcPct val="0"/>
              </a:spcAft>
              <a:defRPr>
                <a:latin typeface="Arial" pitchFamily="34" charset="0"/>
                <a:ea typeface="宋体" pitchFamily="2" charset="-122"/>
                <a:cs typeface="宋体" pitchFamily="2" charset="-122"/>
              </a:defRPr>
            </a:lvl7pPr>
            <a:lvl8pPr fontAlgn="base">
              <a:spcBef>
                <a:spcPct val="0"/>
              </a:spcBef>
              <a:spcAft>
                <a:spcPct val="0"/>
              </a:spcAft>
              <a:defRPr>
                <a:latin typeface="Arial" pitchFamily="34" charset="0"/>
                <a:ea typeface="宋体" pitchFamily="2" charset="-122"/>
                <a:cs typeface="宋体" pitchFamily="2" charset="-122"/>
              </a:defRPr>
            </a:lvl8pPr>
            <a:lvl9pPr fontAlgn="base">
              <a:spcBef>
                <a:spcPct val="0"/>
              </a:spcBef>
              <a:spcAft>
                <a:spcPct val="0"/>
              </a:spcAft>
              <a:defRPr>
                <a:latin typeface="Arial" pitchFamily="34" charset="0"/>
                <a:ea typeface="宋体" pitchFamily="2" charset="-122"/>
                <a:cs typeface="宋体" pitchFamily="2" charset="-122"/>
              </a:defRPr>
            </a:lvl9pPr>
          </a:lstStyle>
          <a:p>
            <a:r>
              <a:rPr lang="ru-RU" altLang="zh-CN" sz="3600" dirty="0" smtClean="0">
                <a:solidFill>
                  <a:schemeClr val="accent1">
                    <a:lumMod val="75000"/>
                  </a:schemeClr>
                </a:solidFill>
                <a:latin typeface="+mj-ea"/>
                <a:ea typeface="+mj-ea"/>
              </a:rPr>
              <a:t>Спасибо за внимание!</a:t>
            </a:r>
            <a:endParaRPr lang="zh-CN" altLang="en-US" sz="3600" dirty="0">
              <a:solidFill>
                <a:schemeClr val="accent1">
                  <a:lumMod val="75000"/>
                </a:schemeClr>
              </a:solidFill>
              <a:latin typeface="+mj-ea"/>
              <a:ea typeface="+mj-ea"/>
            </a:endParaRPr>
          </a:p>
        </p:txBody>
      </p:sp>
      <p:sp>
        <p:nvSpPr>
          <p:cNvPr id="21" name="Rectangle 4"/>
          <p:cNvSpPr txBox="1">
            <a:spLocks noChangeArrowheads="1"/>
          </p:cNvSpPr>
          <p:nvPr/>
        </p:nvSpPr>
        <p:spPr bwMode="auto">
          <a:xfrm>
            <a:off x="-4274" y="5280417"/>
            <a:ext cx="6862274" cy="203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8556" tIns="19278" rIns="38556" bIns="1927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500" dirty="0">
              <a:solidFill>
                <a:srgbClr val="FF0000"/>
              </a:solidFill>
              <a:latin typeface="微软雅黑" panose="020B0503020204020204" pitchFamily="34" charset="-122"/>
              <a:ea typeface="微软雅黑" panose="020B0503020204020204" pitchFamily="34" charset="-122"/>
            </a:endParaRPr>
          </a:p>
        </p:txBody>
      </p:sp>
      <p:sp>
        <p:nvSpPr>
          <p:cNvPr id="11" name="矩形 10"/>
          <p:cNvSpPr/>
          <p:nvPr/>
        </p:nvSpPr>
        <p:spPr>
          <a:xfrm flipV="1">
            <a:off x="1500174" y="3143253"/>
            <a:ext cx="1478393" cy="214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矩形 8"/>
          <p:cNvSpPr/>
          <p:nvPr/>
        </p:nvSpPr>
        <p:spPr>
          <a:xfrm rot="5400000">
            <a:off x="735593" y="2336199"/>
            <a:ext cx="1714512" cy="185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5" name="Рисунок 6" descr="16.jpg"/>
          <p:cNvPicPr>
            <a:picLocks noChangeAspect="1"/>
          </p:cNvPicPr>
          <p:nvPr/>
        </p:nvPicPr>
        <p:blipFill>
          <a:blip r:embed="rId3" cstate="print"/>
          <a:srcRect/>
          <a:stretch>
            <a:fillRect/>
          </a:stretch>
        </p:blipFill>
        <p:spPr bwMode="auto">
          <a:xfrm>
            <a:off x="3143248" y="4429139"/>
            <a:ext cx="3714752" cy="714361"/>
          </a:xfrm>
          <a:prstGeom prst="rect">
            <a:avLst/>
          </a:prstGeom>
          <a:solidFill>
            <a:schemeClr val="bg1"/>
          </a:solidFill>
          <a:ln w="9525">
            <a:noFill/>
            <a:miter lim="800000"/>
            <a:headEnd/>
            <a:tailEnd/>
          </a:ln>
        </p:spPr>
      </p:pic>
      <p:pic>
        <p:nvPicPr>
          <p:cNvPr id="16" name="Рисунок 15" descr="decxjloyr.png"/>
          <p:cNvPicPr>
            <a:picLocks noChangeAspect="1"/>
          </p:cNvPicPr>
          <p:nvPr/>
        </p:nvPicPr>
        <p:blipFill>
          <a:blip r:embed="rId4"/>
          <a:stretch>
            <a:fillRect/>
          </a:stretch>
        </p:blipFill>
        <p:spPr>
          <a:xfrm>
            <a:off x="285728" y="1857370"/>
            <a:ext cx="1071570" cy="1307315"/>
          </a:xfrm>
          <a:prstGeom prst="rect">
            <a:avLst/>
          </a:prstGeom>
        </p:spPr>
      </p:pic>
    </p:spTree>
    <p:extLst>
      <p:ext uri="{BB962C8B-B14F-4D97-AF65-F5344CB8AC3E}">
        <p14:creationId xmlns:p14="http://schemas.microsoft.com/office/powerpoint/2010/main" xmlns="" val="304345118"/>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850"/>
                            </p:stCondLst>
                            <p:childTnLst>
                              <p:par>
                                <p:cTn id="30" presetID="2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par>
                                <p:cTn id="36" presetID="10" presetClass="entr" presetSubtype="0" fill="hold" nodeType="withEffect">
                                  <p:stCondLst>
                                    <p:cond delay="75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200"/>
                                        <p:tgtEl>
                                          <p:spTgt spid="37"/>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childTnLst>
                          </p:cTn>
                        </p:par>
                        <p:par>
                          <p:cTn id="44" fill="hold">
                            <p:stCondLst>
                              <p:cond delay="4850"/>
                            </p:stCondLst>
                            <p:childTnLst>
                              <p:par>
                                <p:cTn id="45" presetID="22" presetClass="entr" presetSubtype="8" fill="hold" grpId="0" nodeType="afterEffect" nodePh="1">
                                  <p:stCondLst>
                                    <p:cond delay="0"/>
                                  </p:stCondLst>
                                  <p:endCondLst>
                                    <p:cond evt="begin" delay="0">
                                      <p:tn val="45"/>
                                    </p:cond>
                                  </p:end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6" grpId="0"/>
      <p:bldP spid="46" grpId="0"/>
      <p:bldP spid="7" grpId="0" animBg="1"/>
      <p:bldP spid="8" grpId="0" animBg="1"/>
      <p:bldP spid="10" grpId="0" animBg="1"/>
      <p:bldP spid="23" grpId="0"/>
      <p:bldP spid="21" grpId="0"/>
      <p:bldP spid="11"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d22daf625e7f85d06b96e1ac2e1adb1a8fb1e"/>
</p:tagLst>
</file>

<file path=ppt/theme/theme1.xml><?xml version="1.0" encoding="utf-8"?>
<a:theme xmlns:a="http://schemas.openxmlformats.org/drawingml/2006/main" name="www.homeppt.com">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TotalTime>
  <Words>6820</Words>
  <Application>Microsoft Office PowerPoint</Application>
  <PresentationFormat>Произвольный</PresentationFormat>
  <Paragraphs>218</Paragraphs>
  <Slides>80</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80</vt:i4>
      </vt:variant>
    </vt:vector>
  </HeadingPairs>
  <TitlesOfParts>
    <vt:vector size="81" baseType="lpstr">
      <vt:lpstr>www.homeppt.com</vt:lpstr>
      <vt:lpstr>Слайд 1</vt:lpstr>
      <vt:lpstr>Федеральный закон от 25.12.2008 № 273-ФЗ "О противодействии коррупции"</vt:lpstr>
      <vt:lpstr>ВИДЫ КОРРУПЦИИ </vt:lpstr>
      <vt:lpstr>Глава 30 Уголовного кодекса Российской Федерации ПРЕСТУПЛЕНИЯ ПРОТИВ ГОСУДАРСТВЕННОЙ ВЛАСТИ, ИНТЕРЕСОВ ГОСУДАРСТВЕННОЙ СЛУЖБЫ И СЛУБЫ В ОРГАНАХ МЕСТНОГО САМОУПРАВЛЕНИЯ</vt:lpstr>
      <vt:lpstr>ВЗЯТКА</vt:lpstr>
      <vt:lpstr>Получение взятки </vt:lpstr>
      <vt:lpstr>Дача взятки</vt:lpstr>
      <vt:lpstr>Посредничество</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I. ПЕРВИЧНАЯ ОЦЕНКА СПРАВКИ О ДОХОДАХ, РАСХОДАХ, ОБ ИМУЩЕСТВЕ И ОБЯЗАТЕЛЬСТВАХ ИМУЩЕСТВЕННОГО ХАРАКТЕРА ЗА ОТЧЕТНЫЙ ПЕРИОД </vt:lpstr>
      <vt:lpstr>Слайд 38</vt:lpstr>
      <vt:lpstr>Слайд 39</vt:lpstr>
      <vt:lpstr>Слайд 40</vt:lpstr>
      <vt:lpstr>II. ДЕТАЛЬНЫЙ АНАЛИЗ СПРАВКИ О ДОХОДАХ, РАСХОДАХ, ОБ ИМУЩЕСТВЕ И ОБЯЗАТЕЛЬСТВАХ ИМУЩЕСТВЕННОГО ХАРАКТЕРА ЗА ОТЧЕТНЫЙ ПЕРИОД </vt:lpstr>
      <vt:lpstr>Слайд 42</vt:lpstr>
      <vt:lpstr>Слайд 43</vt:lpstr>
      <vt:lpstr>Слайд 44</vt:lpstr>
      <vt:lpstr>Титульный лист </vt:lpstr>
      <vt:lpstr>Слайд 46</vt:lpstr>
      <vt:lpstr>Слайд 47</vt:lpstr>
      <vt:lpstr>Слайд 48</vt:lpstr>
      <vt:lpstr>Слайд 49</vt:lpstr>
      <vt:lpstr>Раздел 1 "Сведения о доходах" </vt:lpstr>
      <vt:lpstr>Слайд 51</vt:lpstr>
      <vt:lpstr>Слайд 52</vt:lpstr>
      <vt:lpstr>Слайд 53</vt:lpstr>
      <vt:lpstr>Слайд 54</vt:lpstr>
      <vt:lpstr>Раздел 2 "Сведения о расходах"</vt:lpstr>
      <vt:lpstr>Слайд 56</vt:lpstr>
      <vt:lpstr>Слайд 57</vt:lpstr>
      <vt:lpstr>Слайд 58</vt:lpstr>
      <vt:lpstr>Слайд 59</vt:lpstr>
      <vt:lpstr>Раздел 3 "Сведения об имуществе"</vt:lpstr>
      <vt:lpstr>Слайд 61</vt:lpstr>
      <vt:lpstr>Слайд 62</vt:lpstr>
      <vt:lpstr>Слайд 63</vt:lpstr>
      <vt:lpstr>Слайд 64</vt:lpstr>
      <vt:lpstr>Слайд 65</vt:lpstr>
      <vt:lpstr>Слайд 66</vt:lpstr>
      <vt:lpstr>Слайд 67</vt:lpstr>
      <vt:lpstr>Слайд 68</vt:lpstr>
      <vt:lpstr>Слайд 69</vt:lpstr>
      <vt:lpstr>Раздел 4 "Сведения о счетах в банках и иных кредитных организациях"</vt:lpstr>
      <vt:lpstr>Слайд 71</vt:lpstr>
      <vt:lpstr>Слайд 72</vt:lpstr>
      <vt:lpstr>Слайд 73</vt:lpstr>
      <vt:lpstr>Раздел 5 "Сведения о ценных бумагах"</vt:lpstr>
      <vt:lpstr>Слайд 75</vt:lpstr>
      <vt:lpstr>Раздел 6  "Сведения об обязательствах имущественного характера"</vt:lpstr>
      <vt:lpstr>Слайд 77</vt:lpstr>
      <vt:lpstr>Слайд 78</vt:lpstr>
      <vt:lpstr>Слайд 79</vt:lpstr>
      <vt:lpstr>Слайд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golodnev_mg</cp:lastModifiedBy>
  <cp:revision>224</cp:revision>
  <dcterms:created xsi:type="dcterms:W3CDTF">2015-10-21T17:10:39Z</dcterms:created>
  <dcterms:modified xsi:type="dcterms:W3CDTF">2020-10-26T12:54:18Z</dcterms:modified>
</cp:coreProperties>
</file>