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8" r:id="rId2"/>
    <p:sldId id="488" r:id="rId3"/>
    <p:sldId id="489" r:id="rId4"/>
    <p:sldId id="567" r:id="rId5"/>
    <p:sldId id="409" r:id="rId6"/>
    <p:sldId id="411" r:id="rId7"/>
    <p:sldId id="548" r:id="rId8"/>
    <p:sldId id="430" r:id="rId9"/>
    <p:sldId id="542" r:id="rId10"/>
    <p:sldId id="570" r:id="rId11"/>
    <p:sldId id="571" r:id="rId12"/>
    <p:sldId id="543" r:id="rId13"/>
    <p:sldId id="565" r:id="rId14"/>
    <p:sldId id="544" r:id="rId15"/>
    <p:sldId id="545" r:id="rId16"/>
    <p:sldId id="546" r:id="rId17"/>
    <p:sldId id="572" r:id="rId18"/>
    <p:sldId id="552" r:id="rId19"/>
    <p:sldId id="547" r:id="rId20"/>
    <p:sldId id="573" r:id="rId21"/>
    <p:sldId id="549" r:id="rId22"/>
    <p:sldId id="574" r:id="rId23"/>
    <p:sldId id="550" r:id="rId24"/>
    <p:sldId id="554" r:id="rId25"/>
    <p:sldId id="555" r:id="rId26"/>
    <p:sldId id="556" r:id="rId27"/>
    <p:sldId id="575" r:id="rId28"/>
    <p:sldId id="557" r:id="rId29"/>
    <p:sldId id="539" r:id="rId30"/>
    <p:sldId id="530" r:id="rId31"/>
    <p:sldId id="540" r:id="rId32"/>
    <p:sldId id="541" r:id="rId33"/>
    <p:sldId id="564" r:id="rId34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7" autoAdjust="0"/>
    <p:restoredTop sz="97983" autoAdjust="0"/>
  </p:normalViewPr>
  <p:slideViewPr>
    <p:cSldViewPr snapToGrid="0">
      <p:cViewPr>
        <p:scale>
          <a:sx n="90" d="100"/>
          <a:sy n="90" d="100"/>
        </p:scale>
        <p:origin x="-810" y="-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7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441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805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95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62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891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2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70112-CF58-43E3-A03B-2EE98C8F65CE}" type="datetime1">
              <a:rPr lang="ru-RU" smtClean="0"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D8E1-149C-46FA-99D0-1EBBC61F6D69}" type="datetime1">
              <a:rPr lang="ru-RU" smtClean="0"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5C9E-6E62-4E25-AD92-51637D4CD807}" type="datetime1">
              <a:rPr lang="ru-RU" smtClean="0"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46D-1481-4C75-8BC8-B4CF275C4285}" type="datetime1">
              <a:rPr lang="ru-RU" smtClean="0"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427E3-3DD1-48BC-B1D0-57EA6F0B76B7}" type="datetime1">
              <a:rPr lang="ru-RU" smtClean="0"/>
              <a:t>17.02.2022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1CB8-0AA7-4AB6-BC2D-C1A176056E6A}" type="datetime1">
              <a:rPr lang="ru-RU" smtClean="0"/>
              <a:t>17.02.2022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10393-496E-4B4C-A815-8434309B5890}" type="datetime1">
              <a:rPr lang="ru-RU" smtClean="0"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0896-9A04-4B82-8E3E-5E77072FAD06}" type="datetime1">
              <a:rPr lang="ru-RU" smtClean="0"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FD8A1-154B-4C6D-8D88-8A672A596822}" type="datetime1">
              <a:rPr lang="ru-RU" smtClean="0"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DBDE0-2EAB-4EF4-996B-F3C088B5B1AB}" type="datetime1">
              <a:rPr lang="ru-RU" smtClean="0"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3DC-E91D-46F0-BFE6-C0D0EDEFD1C4}" type="datetime1">
              <a:rPr lang="ru-RU" smtClean="0"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D797-E180-418E-A129-500A621A0158}" type="datetime1">
              <a:rPr lang="ru-RU" smtClean="0"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>
              <a:alpha val="5882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>
              <a:blipFill>
                <a:blip r:embed="rId3"/>
                <a:tile tx="0" ty="0" sx="100000" sy="100000" flip="none" algn="tl"/>
              </a:blip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5742878"/>
            <a:ext cx="12192000" cy="11151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341" y="-1"/>
            <a:ext cx="2211659" cy="245051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813073" y="0"/>
            <a:ext cx="2378927" cy="250902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96613" y="0"/>
            <a:ext cx="706010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Обзор методических рекомендаций по вопросам представления сведений о доходах, расходах, об имуществе и обязательствах имущественного характера и заполнения соответствующей  формы справки в 2022 году (за отчетный 2021 год) и основные новеллы в методических рекомендациях 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6819141" y="5888504"/>
            <a:ext cx="537285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муниципальной службы и кадров администрации муниципального образования «Город Астрахань»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7370" y="5886736"/>
            <a:ext cx="2920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2022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Содержимое 3" descr="decxjloy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9" y="220933"/>
            <a:ext cx="1755746" cy="214312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1" y="-1"/>
            <a:ext cx="2442118" cy="2787806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pic>
        <p:nvPicPr>
          <p:cNvPr id="2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1995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51" y="5349693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206" y="5349692"/>
            <a:ext cx="3155794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3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4636" y="1530919"/>
            <a:ext cx="1131335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Представление сведений о доходах, расходах, об имуществе и обязательствах имущественного характера является обязанностью муниципального служащего, замещающего должность, включенную в соответствующий перечень. Требованиями антикоррупционного законодательства не предусматривается освобождение муниципального служащего от исполнения обязанности представлять сведения, в частности, в период нахождения его в отпуске (ежегодный оплачиваемый отпуск, отпуск без сохранения денежного содержания, отпуск по уходу за ребенком и другие предусмотренные законодательством отпуска), в период временной нетрудоспособности или иной период неисполнения должностных обязанностей.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89458" y="82220"/>
            <a:ext cx="12303760" cy="622279"/>
            <a:chOff x="0" y="49600"/>
            <a:chExt cx="12303760" cy="6222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111760" y="4960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00609" y="4960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0392" y="1307895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невозможности представить сведения лично служащему (работнику) рекомендуется направить их в орган местного самоуправления, организацию посредством почтовой связи. Сведения, направленные через организацию почтовой связи, считаются представленными в срок, если были сданы на почту до 24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часов последнего дня установленного срока, то есть не позднее 30 апреля.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последний день срока представления сведений приходится на нерабочий день, то сведения представляются в последний рабочий день.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5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080" y="518160"/>
            <a:ext cx="10205720" cy="762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Муниципальный служащий представляет: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920" y="1229360"/>
            <a:ext cx="10998200" cy="5547360"/>
          </a:xfrm>
        </p:spPr>
        <p:txBody>
          <a:bodyPr>
            <a:normAutofit/>
          </a:bodyPr>
          <a:lstStyle/>
          <a:p>
            <a:r>
              <a:rPr lang="ru-RU" dirty="0" smtClean="0"/>
              <a:t>Сведения о своих доходах и расходах, доходах и расходах супруги (супруга) и несовершеннолетних детей, полученных за период с 1 января по 31 декабря 2021 года, а также сведения о недвижимом имуществе, транспортных средствах, ценных бумагах, цифровых финансовых активах, цифровых правах, включающих одновременно цифровые финансовые активы и иные цифровые права, об утилитарных цифровых правах и цифровой валюте, отчужденных в течение 2021 года в результате безвозмездной сделки;</a:t>
            </a:r>
          </a:p>
          <a:p>
            <a:r>
              <a:rPr lang="ru-RU" dirty="0" smtClean="0"/>
              <a:t>Сведения об имуществе, принадлежащем ему, его супруге (супругу) и несовершеннолетним детям на праве собственности, сведения о счетах в банках и иных кредитных организациях, ценных бумагах, об обязательствах имущественного характера по состоянию на 31 декабря 2021 года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-216601" y="-11517"/>
            <a:ext cx="12531790" cy="689403"/>
            <a:chOff x="-163286" y="-11415"/>
            <a:chExt cx="12355286" cy="68329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-163286" y="-11415"/>
              <a:ext cx="12355286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9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189" y="180000"/>
            <a:ext cx="1000125" cy="122078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938745" y="3228945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F43F4AF-7D06-4FEB-900F-7B33DEC9A355}" type="slidenum">
              <a:rPr lang="ru-RU" sz="2000" b="1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38745" y="3228945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F43F4AF-7D06-4FEB-900F-7B33DEC9A355}" type="slidenum">
              <a:rPr lang="ru-RU" sz="2000" b="1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938745" y="3228945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F43F4AF-7D06-4FEB-900F-7B33DEC9A355}" type="slidenum">
              <a:rPr lang="ru-RU" sz="2000" b="1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Номер слайда 13"/>
          <p:cNvSpPr txBox="1">
            <a:spLocks/>
          </p:cNvSpPr>
          <p:nvPr/>
        </p:nvSpPr>
        <p:spPr>
          <a:xfrm>
            <a:off x="11244943" y="0"/>
            <a:ext cx="540657" cy="342900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defPPr>
              <a:defRPr lang="ru-RU"/>
            </a:defPPr>
            <a:lvl1pPr marL="0" algn="r" defTabSz="91426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34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8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3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34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68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02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36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71" algn="l" defTabSz="91426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62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</a:t>
            </a:r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8089" y="1429467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Муниципальный служащий должен представить сведения, если по состоянию на 31 декабря отчетного года замещаемая им должность (либо временно замещаемая должность) была включена в соответствующий перечень должностей, а сам служащий (работник) замещал указанную должность.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в случае, если замещаемая служащим должность включена в перечень должностей в период декларационной кампании, то обозначенная корректировка не приводит к возникновению у служащего (работника) обязанности представить сведения.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7043" y="1767269"/>
            <a:ext cx="110889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Служащий (работник) не представляет сведения, если он назначен на должность, включенную в соответствующий перечень должностей, или временно замещает указанную должность, после 31 декабря 2021 года.</a:t>
            </a: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Представление сведений после увольнения служащего в период с 1 января по 30 апреля 2022 г. не требуется.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0720073" y="6812281"/>
            <a:ext cx="1483113" cy="45719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6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5890" y="1365826"/>
            <a:ext cx="110889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Муниципальный служащий может представить уточненные сведения в течение одного месяца после окончания срока представления сведений, а именно в срок до 31 мая 2022 года.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Представление уточненных сведений предусматривает повторное представление только справки о доходах, расходах, об имуществе и обязательствах имущественного характера, в которой не отражены или не полностью отражены какие-либо сведения либо имеются ошибки.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случае если лицо не представило сведения в период декларационной кампании, то основания для представления уточненных сведений у него отсутствуют.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344" y="1220861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невозможности по объективным причинам представить сведения о доходах, расходах, имуществе супруги (супруга) и несовершеннолетних детей, служащему до истечения срока, установленного для представления соответствующей справки (до 30 апреля), следует обратиться с заявлением в комиссию по соблюдению требований к служебному поведению муниципальных служащих и урегулированию конфликта интересов. Образец заявления представлен на официальном сайте администрации в разделе «Противодействие коррупции».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15101" y="1432733"/>
            <a:ext cx="1108891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самих муниципальных служащих право направить заявление о невозможности представить сведения 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своих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доходах, расходах, об имуществе и обязательствах имущественного характера законодательством не предусмотрено.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Справку рекомендуется заполнять на основании правоустанавливающих и иных подтверждающих официальных документов. Не рекомендуется пользоваться информацией, полученной по телефону, в том числе в виде смс-сообщения.</a:t>
            </a: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Лицу, представляющему справки, рекомендуется распечатать и подписать справки в течение одного дня (одной датой).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3767" y="1397117"/>
            <a:ext cx="1095153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При заполнении </a:t>
            </a:r>
            <a:r>
              <a:rPr lang="ru-RU" sz="2400" b="1" dirty="0"/>
              <a:t>титульного листа</a:t>
            </a:r>
            <a:r>
              <a:rPr lang="ru-RU" sz="2400" dirty="0"/>
              <a:t> Справки </a:t>
            </a:r>
            <a:r>
              <a:rPr lang="ru-RU" sz="2400" dirty="0" smtClean="0"/>
              <a:t>:</a:t>
            </a:r>
          </a:p>
          <a:p>
            <a:pPr algn="just"/>
            <a:r>
              <a:rPr lang="ru-RU" sz="2400" dirty="0" smtClean="0"/>
              <a:t>Адреса </a:t>
            </a:r>
            <a:r>
              <a:rPr lang="ru-RU" sz="2400" dirty="0"/>
              <a:t>постоянной и временной (если имеется) регистрации </a:t>
            </a:r>
            <a:r>
              <a:rPr lang="ru-RU" sz="2400" b="1" dirty="0"/>
              <a:t>указываются по состоянию на дату представления </a:t>
            </a:r>
            <a:r>
              <a:rPr lang="ru-RU" sz="2400" b="1" dirty="0" smtClean="0"/>
              <a:t>Справки</a:t>
            </a:r>
            <a:r>
              <a:rPr lang="ru-RU" sz="2400" b="1" dirty="0"/>
              <a:t>.</a:t>
            </a:r>
            <a:r>
              <a:rPr lang="ru-RU" sz="2400" dirty="0"/>
              <a:t> В случае, если служащий (работник), член его семьи не проживает по адресу места регистрации, в качестве дополнительной информации указывается адрес фактического проживания. При этом, если на отчетную дату лицо, в отношении которого представляются сведения, владеет </a:t>
            </a:r>
            <a:r>
              <a:rPr lang="ru-RU" sz="2400" dirty="0" smtClean="0"/>
              <a:t>или пользуется объектами </a:t>
            </a:r>
            <a:r>
              <a:rPr lang="ru-RU" sz="2400" dirty="0"/>
              <a:t>недвижимости по указанным адресам, информация об этом отражается соответственно в подразделе 3.1. «Недвижимое имущество» либо в подразделе 6.1. «Объекты недвижимого имущества, находящиеся в пользовании» </a:t>
            </a:r>
            <a:r>
              <a:rPr lang="ru-RU" sz="2400" dirty="0" smtClean="0"/>
              <a:t>Справки</a:t>
            </a:r>
            <a:r>
              <a:rPr lang="ru-RU" sz="2400" dirty="0"/>
              <a:t>.</a:t>
            </a:r>
          </a:p>
          <a:p>
            <a:pPr algn="just"/>
            <a:r>
              <a:rPr lang="ru-RU" sz="2400" b="1" dirty="0"/>
              <a:t>Место службы (работы) и замещаемая (занимаемая) должность указываются</a:t>
            </a:r>
            <a:r>
              <a:rPr lang="ru-RU" sz="2400" dirty="0"/>
              <a:t> в соответствии с </a:t>
            </a:r>
            <a:r>
              <a:rPr lang="ru-RU" sz="2400" dirty="0" smtClean="0"/>
              <a:t>распоряжением (приказом) о </a:t>
            </a:r>
            <a:r>
              <a:rPr lang="ru-RU" sz="2400" dirty="0"/>
              <a:t>назначении и </a:t>
            </a:r>
            <a:r>
              <a:rPr lang="ru-RU" sz="2400" dirty="0" smtClean="0"/>
              <a:t>трудовым договором</a:t>
            </a:r>
            <a:r>
              <a:rPr lang="ru-RU" sz="2400" dirty="0"/>
              <a:t> </a:t>
            </a:r>
            <a:r>
              <a:rPr lang="ru-RU" sz="2400" b="1" dirty="0"/>
              <a:t>на отчетную дату, </a:t>
            </a:r>
            <a:r>
              <a:rPr lang="ru-RU" sz="2400" dirty="0"/>
              <a:t>то есть</a:t>
            </a:r>
            <a:r>
              <a:rPr lang="ru-RU" sz="2400" b="1" dirty="0"/>
              <a:t> на 31 декабря 2021 года</a:t>
            </a:r>
            <a:r>
              <a:rPr lang="ru-RU" sz="2400" dirty="0"/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64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3767" y="1397117"/>
            <a:ext cx="109515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При заполнении </a:t>
            </a:r>
            <a:r>
              <a:rPr lang="ru-RU" sz="2400" b="1" dirty="0"/>
              <a:t>раздела 1</a:t>
            </a:r>
            <a:r>
              <a:rPr lang="ru-RU" sz="2400" dirty="0"/>
              <a:t> Справки </a:t>
            </a:r>
            <a:r>
              <a:rPr lang="ru-RU" sz="2400" b="1" dirty="0"/>
              <a:t>«Сведения о доходах»</a:t>
            </a:r>
            <a:r>
              <a:rPr lang="ru-RU" sz="2400" dirty="0"/>
              <a:t>, полученные муниципальным служащим доходы в отчетном периоде, в том числе по основному месту работы, пособие по временной нетрудоспособности и другие виды доходов, указываются </a:t>
            </a:r>
            <a:r>
              <a:rPr lang="ru-RU" sz="2400" b="1" dirty="0"/>
              <a:t>без вычета налога на доходы физических лиц</a:t>
            </a:r>
            <a:r>
              <a:rPr lang="ru-RU" sz="2400" dirty="0"/>
              <a:t>. </a:t>
            </a:r>
            <a:endParaRPr lang="ru-RU" sz="2400" dirty="0" smtClean="0"/>
          </a:p>
          <a:p>
            <a:pPr algn="just"/>
            <a:r>
              <a:rPr lang="ru-RU" sz="2400" dirty="0" smtClean="0">
                <a:cs typeface="Times New Roman" pitchFamily="18" charset="0"/>
              </a:rPr>
              <a:t>По строке «Доход по основному месту работы» указанию подлежит общая сумма дохода, отраженная в справке 2-</a:t>
            </a:r>
            <a:r>
              <a:rPr lang="ru-RU" sz="2400" dirty="0" err="1" smtClean="0">
                <a:cs typeface="Times New Roman" pitchFamily="18" charset="0"/>
              </a:rPr>
              <a:t>НДФЛ</a:t>
            </a:r>
            <a:r>
              <a:rPr lang="ru-RU" sz="2400" dirty="0" smtClean="0">
                <a:cs typeface="Times New Roman" pitchFamily="18" charset="0"/>
              </a:rPr>
              <a:t>, выдаваемой по основному месту работы.</a:t>
            </a:r>
          </a:p>
          <a:p>
            <a:pPr algn="just"/>
            <a:r>
              <a:rPr lang="ru-RU" sz="2400" dirty="0"/>
              <a:t>В поле «Доход от вкладов в банках и иных кредитных организациях» </a:t>
            </a:r>
            <a:r>
              <a:rPr lang="ru-RU" sz="2400" b="1" dirty="0"/>
              <a:t>указывается общая сумма доходов</a:t>
            </a:r>
            <a:r>
              <a:rPr lang="ru-RU" sz="2400" dirty="0"/>
              <a:t>, выплаченных в отчетном периоде в виде процентов по любым вкладам (счетам) в банках и иных кредитных организациях, вне зависимости от их вида и валюты, </a:t>
            </a:r>
            <a:r>
              <a:rPr lang="ru-RU" sz="2400" b="1" dirty="0"/>
              <a:t>включая доходы, полученные от вкладов (счетов), закрытых в отчетном периоде.</a:t>
            </a:r>
            <a:endParaRPr lang="ru-RU" sz="2400" dirty="0"/>
          </a:p>
          <a:p>
            <a:pPr algn="just"/>
            <a:endParaRPr lang="ru-RU" sz="2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9413" y="1019168"/>
            <a:ext cx="110889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строке «Иные доходы» могут быть указаны, например:</a:t>
            </a:r>
          </a:p>
          <a:p>
            <a:pPr lvl="0"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Государственная и негосударственная пенсии и доплаты к ним (при этом разные виды пенсий (по возрасту и пенсия военнослужащего) не следует суммировать), доплаты к пенсиям;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Все виды пособий (пособие по временной нетрудоспособности, по беременности и родам, единовременное пособие женщинам, вставшим на учет в медицинских учреждениях в ранние сроки беременности, единовременное пособие при рождении ребенка, ежемесячное пособие по уходу за ребенком, социальное пособие на погребение и др.), если данные выплаты не были включены в справку по форме 2-НДФЛ, выдаваемую по месту службы.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795919" cy="97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795919" cy="9715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" y="1706880"/>
            <a:ext cx="113385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Пособие по временной нетрудоспособности, по общему правилу, выплачивается застрахованным лицам за первые три дня временной нетрудоспособности за счет средств страхователя, а за остальной период начиная с 4-го дня временной нетрудоспособности за счет средств бюджета Фонда социального страхования Российской Федерации.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необходимую информацию можно получить посредством обращения в Фонд социального страхования Российской Федерации.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0262" y="733246"/>
            <a:ext cx="11088914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Государственный сертификат на материнский (семейный) капитал (в случае если в отчетном периоде служащий (работник) или его супруга (супруг) распорядился средствами материнского (семейного) капитала в полном объеме либо частично);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Суммы, причитающиеся ребенку в качестве алиментов. В случае, если алименты выплачиваются путем перечисления средств на счет в банке, открытый на ребенка, то такие сведения отражаются в справке несовершеннолетнего ребенка в разделе 1 графе «Иные доходы»;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Стипендия;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Единовременная субсидия на приобретение жилого помещения, иные аналогичные выплаты, не подлежащие возврату;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7. Доходы, полученные от сдачи в аренду или иного использования недвижимого имущества, транспортных средств, в том числе доходы, полученные от имущества, переданного в доверительное управление (траст); </a:t>
            </a: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692" y="0"/>
            <a:ext cx="729012" cy="88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73841"/>
            <a:ext cx="12213589" cy="622279"/>
            <a:chOff x="-21589" y="49600"/>
            <a:chExt cx="12213589" cy="6222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-21589" y="4960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2076" y="1098196"/>
            <a:ext cx="110889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 реализации недвижимого имущества, транспортных средств и иного имущества, в том числе в случае продажи указанного имущества членам семьи или иным родственникам;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9. Проценты по долговым обязательствам;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10. Денежные средства, полученные в порядке дарения или наследования;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озмещение вреда, причиненного увечьем или иным повреждением здоровья;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12.Выплаты, связанные со смертью, выплаченные наследникам;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ыплаты, осуществленные на основании договоров страхования;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14. Вознаграждения по гражданско-правовым договорам;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15. Доходы по трудовым договорам по совместительству.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851675" cy="103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8984" y="674450"/>
            <a:ext cx="1108891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16. Суммы полной или частичной компенсации работникам и (или) членам их семей стоимости приобретаемых путевок, а также суммы полной или частичной компенсации путевок на детей, не достигших совершеннолетнего возраста, в случае выдачи наличных денежных средств вместо представляемых путевок без последующего представления отчета об их использовании и др.;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17. Выигрыши в лотереях, букмекерских конторах, тотализаторах, конкурсах и иных играх (при этом расходы, например ставка, не учитываются и не подлежат вычитанию из сумм выигрышей);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18. Выплаты членам профсоюзных организаций, полученные от данных профсоюзных организаций;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19. Средства, выплаченные за исполнение государственных или общественных обязанностей (например, присяжным заседателям, членам избирательных комиссий и др.);</a:t>
            </a: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39802" cy="78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8984" y="674450"/>
            <a:ext cx="110889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20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Денежные средства, полученные от родственников (за исключением супруги (супруга), несовершеннолетних детей) и третьих лиц на невозвратной основе  иные аналогичные выплаты;</a:t>
            </a:r>
          </a:p>
          <a:p>
            <a:pPr marL="182563" indent="-182563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21. Доходы от продажи цифрового финансового актива, цифровых прав и цифровой валюты (указываются дата отчуждения, сведения об операторе информационной системы (инвестиционной платформы) и вид цифровой валюты);</a:t>
            </a:r>
          </a:p>
          <a:p>
            <a:pPr marL="182563" indent="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22. Денежные выплаты, полученные при награждении почетными грамотами и наградами государственных органов, муниципальных образований, органов местного самоуправления, которые не вошли в справку по форме 2-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НДФЛ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82563" indent="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23. Иные аналогичные выплаты. </a:t>
            </a: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39802" cy="78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00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7832" y="1499639"/>
            <a:ext cx="1108891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строке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«Иные доходы» подлежат отражению следующие меры поддержки, предусмотренные нормативно-правовыми актами Президента и Правительства Российской Федерации: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1) ежемесячная денежная выплата на ребенка в возрасте от трех до семи лет включительно, в соответствии с Указом Президента Российской Федерации от 20 марта 2020 г. № 199, в редакции от 10.03.2021 № 140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(50% от прожиточного минимума, если доход семьи меньше или равен прожиточному мнимому);</a:t>
            </a:r>
          </a:p>
          <a:p>
            <a:pPr algn="just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единовременная выплата семьям, имеющим детей, в соответствии с Указом Президента Российской Федерации от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июля 2021 г. № 396 (10 000 руб.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ребенка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1356" y="1393903"/>
            <a:ext cx="1155160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единовременная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выплата в размере 10 000 руб. гражданам, получающим пенсию,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соответствии с Указом Президента Российской Федерации от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24 августа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2021 г. 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486;</a:t>
            </a:r>
          </a:p>
          <a:p>
            <a:pPr lvl="1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единовременная выплата в размере 10 000 руб.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отдельным категориям граждан, получающих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пенсию, в соответствии с Указом Президента Российской Федерации от 24 августа 2021 г. 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487;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единовременная выплата в размере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000 руб. отдельным категориям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военнослужащих, а также лицам, проходящим службу в некоторых федеральных государственных органах, 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соответствии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Указами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Президента Российской Федерации от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августа 2021 г. 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502 и № 503 соответственно;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1"/>
            <a:ext cx="12192000" cy="786722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49" y="1187007"/>
            <a:ext cx="11314372" cy="616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algn="just">
              <a:lnSpc>
                <a:spcPct val="120000"/>
              </a:lnSpc>
              <a:spcBef>
                <a:spcPts val="1000"/>
              </a:spcBef>
              <a:buNone/>
            </a:pPr>
            <a:r>
              <a:rPr lang="ru-RU" sz="2350" dirty="0">
                <a:latin typeface="Times New Roman" pitchFamily="18" charset="0"/>
                <a:cs typeface="Times New Roman" pitchFamily="18" charset="0"/>
              </a:rPr>
              <a:t>6) дополнительная государственная гарантия отдельным категориям граждан в соответствии с Указом Президента Российской Федерации от 1 февраля 2021 г. № 60 (медицинским работникам, оказывающим помощь пациентам с подтвержденным диагнозом и с подозрением на </a:t>
            </a:r>
            <a:r>
              <a:rPr lang="ru-RU" sz="2350" dirty="0" err="1">
                <a:latin typeface="Times New Roman" pitchFamily="18" charset="0"/>
                <a:cs typeface="Times New Roman" pitchFamily="18" charset="0"/>
              </a:rPr>
              <a:t>коронавирусную</a:t>
            </a:r>
            <a:r>
              <a:rPr lang="ru-RU" sz="2350" dirty="0">
                <a:latin typeface="Times New Roman" pitchFamily="18" charset="0"/>
                <a:cs typeface="Times New Roman" pitchFamily="18" charset="0"/>
              </a:rPr>
              <a:t> инфекцию, а также лицам, осуществляющим их транспортировку);</a:t>
            </a:r>
          </a:p>
          <a:p>
            <a:pPr marL="0" lvl="1" indent="0" algn="just">
              <a:lnSpc>
                <a:spcPct val="120000"/>
              </a:lnSpc>
              <a:spcBef>
                <a:spcPts val="1000"/>
              </a:spcBef>
              <a:buNone/>
            </a:pPr>
            <a:r>
              <a:rPr lang="ru-RU" sz="2350" dirty="0">
                <a:latin typeface="Times New Roman" pitchFamily="18" charset="0"/>
                <a:cs typeface="Times New Roman" pitchFamily="18" charset="0"/>
              </a:rPr>
              <a:t>7) Ежемесячное пособие женщине, вставшей на учет в медицинской организации в ранние сроки беременности, и (или) ежемесячное пособие на </a:t>
            </a:r>
            <a:r>
              <a:rPr lang="ru-RU" sz="2350" dirty="0" err="1">
                <a:latin typeface="Times New Roman" pitchFamily="18" charset="0"/>
                <a:cs typeface="Times New Roman" pitchFamily="18" charset="0"/>
              </a:rPr>
              <a:t>ребенкав</a:t>
            </a:r>
            <a:r>
              <a:rPr lang="ru-RU" sz="2350" dirty="0">
                <a:latin typeface="Times New Roman" pitchFamily="18" charset="0"/>
                <a:cs typeface="Times New Roman" pitchFamily="18" charset="0"/>
              </a:rPr>
              <a:t> возрасте от 8 до 17 лет (единственному родителю) в соответствии с постановлением правительства Российской Федерации от 28 июня 2021 г. № 1037. </a:t>
            </a:r>
          </a:p>
          <a:p>
            <a:pPr algn="just">
              <a:lnSpc>
                <a:spcPct val="120000"/>
              </a:lnSpc>
            </a:pPr>
            <a:r>
              <a:rPr lang="ru-RU" sz="2350" dirty="0">
                <a:latin typeface="Times New Roman" pitchFamily="18" charset="0"/>
                <a:cs typeface="Times New Roman" pitchFamily="18" charset="0"/>
              </a:rPr>
              <a:t>Служащему (работнику) целесообразно заблаговременно осуществлять сбор и систематизацию документов, подтверждающих факт получения дохода либо его </a:t>
            </a:r>
            <a:r>
              <a:rPr lang="ru-RU" sz="2350" dirty="0" smtClean="0">
                <a:latin typeface="Times New Roman" pitchFamily="18" charset="0"/>
                <a:cs typeface="Times New Roman" pitchFamily="18" charset="0"/>
              </a:rPr>
              <a:t>отсутствия;</a:t>
            </a:r>
          </a:p>
          <a:p>
            <a:pPr lvl="1"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"/>
            <a:ext cx="1000125" cy="118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94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2076" y="1254313"/>
            <a:ext cx="1108891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 2 справки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Сведения о расходах»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заполняется только в случае, если в отчетном периоде служащим (работником), его супругой (супругом) и несовершеннолетними детьми осуществлены расходы по сделке (сделкам) по приобретению земельного участка, другого объекта недвижимости, транспортного средства, ценных бумаг, акций (долей участия, паев в уставных (складочных) капиталах организаций), цифровых финансовых активов, цифровой валюты и сумма расходов по такой сделке или общая сумма совершенных сделок превышает общий доход данного лица и его супруги (супруга) за три последних года, предшествующих отчетному периоду. При представлении сведений в 2022 году сообщаются сведения о расходах по сделкам, совершенным в 2021 году. Граждане, поступающие на службу (работу), раздел "Сведения о расходах"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заполняют.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447" y="187479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2076" y="1254313"/>
            <a:ext cx="1108891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/>
              <a:t>При заполнении </a:t>
            </a:r>
            <a:r>
              <a:rPr lang="ru-RU" sz="2600" b="1" dirty="0"/>
              <a:t>раздела 3</a:t>
            </a:r>
            <a:r>
              <a:rPr lang="ru-RU" sz="2600" dirty="0"/>
              <a:t> Справки </a:t>
            </a:r>
            <a:r>
              <a:rPr lang="ru-RU" sz="2600" b="1" dirty="0"/>
              <a:t>«Недвижимое имущество»</a:t>
            </a:r>
            <a:r>
              <a:rPr lang="ru-RU" sz="2600" dirty="0"/>
              <a:t> в подразделе 3.1. «Недвижимое имущество» </a:t>
            </a:r>
            <a:r>
              <a:rPr lang="ru-RU" sz="2600" b="1" dirty="0"/>
              <a:t>указываются все объекты недвижимости, принадлежащие служащему (работнику), члену его семьи на праве собственности</a:t>
            </a:r>
            <a:r>
              <a:rPr lang="ru-RU" sz="2600" dirty="0"/>
              <a:t>. Сведения об объекте недвижимости указываются в данном подразделе в точном соответствии с информацией об этом объекте, содержащейся в Едином государственном реестре недвижимости (</a:t>
            </a:r>
            <a:r>
              <a:rPr lang="ru-RU" sz="2600" dirty="0" err="1"/>
              <a:t>ЕГРН</a:t>
            </a:r>
            <a:r>
              <a:rPr lang="ru-RU" sz="2600" dirty="0"/>
              <a:t>) на отчетную дату</a:t>
            </a:r>
            <a:r>
              <a:rPr lang="ru-RU" sz="2600" dirty="0" smtClean="0"/>
              <a:t>.</a:t>
            </a:r>
          </a:p>
          <a:p>
            <a:pPr algn="just"/>
            <a:r>
              <a:rPr lang="ru-RU" sz="2600" dirty="0"/>
              <a:t>В связи с принятием Федерального закона от 31.07.2020 № 259-ФЗ «О цифровых активах, цифровой валюте и о внесении изменений в отдельные законодательные акты РФ», в справке за отчетный период 2021 года муниципальным служащим необходимо будет представить сведения об имеющихся цифровых финансовых активах и цифровой валюте по состоянию на 31.12.2021 </a:t>
            </a:r>
            <a:r>
              <a:rPr lang="ru-RU" sz="2600" dirty="0" smtClean="0"/>
              <a:t>(подразделы </a:t>
            </a:r>
            <a:r>
              <a:rPr lang="ru-RU" sz="2600" dirty="0"/>
              <a:t>3.3. - 3.5 Справки) </a:t>
            </a:r>
          </a:p>
          <a:p>
            <a:endParaRPr lang="ru-RU" sz="2800" dirty="0"/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447" y="-14540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94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5531" y="1477338"/>
            <a:ext cx="110889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заполнении справки за отчетный период необходимо её сопоставление с данными предыдущей справки, чтобы не было «потерь».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Следуйте формальной логики: есть уведомление об иной оплачиваемой работе – требуется указать доход, если имеется вклад – указываем доход от размещения денежных средств и т.д.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имеется «уникальная ситуация» - приложите сразу подтверждающие документы.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126491" cy="12207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2240" y="1074510"/>
            <a:ext cx="10515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Согласно закону о цифровых активах: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Цифровыми финансовыми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активами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(подраздел 3.3. Справки)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признаются цифровые права, включающие денежные требования, возможность осуществления прав по эмиссионным ценным бумагам, права участия в капитале непубличного акционерного общества, право требовать передачи эмиссионных ценных бумаг, которые предусмотрены решением о выпуске цифровых финансовых активов в порядке, установленном указанным Федеральным законом, выпуск, учет и обращение которых возможны только путем внесения (изменения) записей в информационную систему на основе распределенного реестра, а также в иные информационные системы.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5360" y="1332372"/>
            <a:ext cx="107502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Цифровым активом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может быть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всё, что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может быть сохранено в электронном виде и храниться на жестких дисках или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флеш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-картах, других электронных носителях. Цифровой актив существует в бинарном виде (т.е. перевод с использованием электронных систем информации в  двоичный код), им может быть, например фотография, сканированный документ, музыка, фильмы, игры, программы, то есть все представляющее из себя материальную или интеллектуальную ценность.</a:t>
            </a:r>
            <a:endParaRPr lang="ru-RU" sz="28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85874" y="786723"/>
            <a:ext cx="105200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Утилитарные цифровые права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(подраздел 3.4. Справки) 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соответствии со ст. 8 Федерального закона от 02.08.2019 № 259-ФЗ «О привлечении инвестиций с использованием инвестиционных платформ и о внесении изменений в отдельные законодательные акты Российской Федерации» они включают:</a:t>
            </a:r>
          </a:p>
          <a:p>
            <a:pPr marL="514350" indent="-514350" algn="just">
              <a:buAutoNum type="arabicParenR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раво требовать передачи вещи (вещей);</a:t>
            </a:r>
          </a:p>
          <a:p>
            <a:pPr marL="514350" indent="-514350" algn="just">
              <a:buAutoNum type="arabicParenR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право требовать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передачи исключительных прав на результаты интеллектуальной деятельности и (или) прав использования результатов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интеллектуальной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деятельности;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право требовать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выполнения работ и (или) оказания услуг.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85874" y="786723"/>
            <a:ext cx="105200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Инициаторы бизнес-проектов выпускают такие цифровые права для сбора денежных средств в качестве аванса. А широкий круг интернет-инвесторов со всей страны скупает их для извлечения прибыли или другой пользы.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Утилитарные цифровые права создаются и циркулируют исключительно на платформах, аккредитованных Центральным банком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1988746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0457" y="458956"/>
            <a:ext cx="1011645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закону о цифровых активах: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Цифровой валютой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(подраздел 3.5. Справки) признается совокупность электронных данных (цифрового кода или обозначения), содержащихся в информационной системе, которые предлагаются и (или) могут быть приняты в качестве средства платежа, не являющегося денежной единицей Российской Федерации, денежной единицей иностранного государства и (или) международной денежной или расчетной единицей, и (или) в качестве инвестиций и в отношении которых отсутствует лицо, обязанное перед каждым обладателем таких электронных данных, за исключением оператора и (или) узлов информационной системы, обязанных только обеспечивать соответствие порядка выпуска этих электронных данных и осуществления в их отношении действий по внесению (изменению) записей в такую информационную систему ее правилам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Криптовалюта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определяется как цифровой код, который используется как средство платежа и сбережений, а также как инвестиция.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371929" y="811116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854BBF10-56F9-4182-8AD3-B983CF9B813A}"/>
              </a:ext>
            </a:extLst>
          </p:cNvPr>
          <p:cNvSpPr/>
          <p:nvPr/>
        </p:nvSpPr>
        <p:spPr>
          <a:xfrm>
            <a:off x="337460" y="170136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Цифровые финансовые активы, выпущенные в информационных системах, организованных в соответствии с иностранным правом, и цифровая валюта (</a:t>
            </a:r>
            <a:r>
              <a:rPr lang="ru-RU" u="sng" dirty="0">
                <a:solidFill>
                  <a:schemeClr val="tx1"/>
                </a:solidFill>
                <a:cs typeface="Times New Roman" pitchFamily="18" charset="0"/>
              </a:rPr>
              <a:t>любая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) запрещены для лиц, указанных в Федеральном законе от 7 мая 2013 г. № 79-ФЗ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EE71088-4231-45E3-B2FC-A80565C00991}"/>
              </a:ext>
            </a:extLst>
          </p:cNvPr>
          <p:cNvSpPr/>
          <p:nvPr/>
        </p:nvSpPr>
        <p:spPr>
          <a:xfrm>
            <a:off x="1097280" y="3003286"/>
            <a:ext cx="10688321" cy="190399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По общему правилу, для гражданских служащих запрет предусмотрен, если замещаемые ими должности предусмотрены соответствующим перечнем (не путать с перечнем должностей для целей декларирования) </a:t>
            </a: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замещаемые должности предусматривают участие в подготовке решений, затрагивающих вопросы суверенитета и национальной безопасности Российской Федерации</a:t>
            </a: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(для 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супруг (супругов) и несовершеннолетних детей запрет не предусмотрен в таком случае)</a:t>
            </a:r>
          </a:p>
          <a:p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Есть исключения, см. Федеральный закон от 7 мая 2013 г. № 79-ФЗ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5649F24-A6A3-45DE-BEF2-3FB4D1446C9E}"/>
              </a:ext>
            </a:extLst>
          </p:cNvPr>
          <p:cNvSpPr txBox="1"/>
          <p:nvPr/>
        </p:nvSpPr>
        <p:spPr>
          <a:xfrm>
            <a:off x="371929" y="5105531"/>
            <a:ext cx="11448140" cy="96949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</a:rPr>
              <a:t>В течение трех месяцев </a:t>
            </a:r>
            <a:r>
              <a:rPr lang="ru-RU" b="0" i="0" dirty="0" smtClean="0">
                <a:effectLst/>
              </a:rPr>
              <a:t>(с </a:t>
            </a:r>
            <a:r>
              <a:rPr lang="ru-RU" b="0" i="0" dirty="0">
                <a:effectLst/>
              </a:rPr>
              <a:t>1 января 2021 </a:t>
            </a:r>
            <a:r>
              <a:rPr lang="ru-RU" b="0" i="0" dirty="0" smtClean="0">
                <a:effectLst/>
              </a:rPr>
              <a:t>года) </a:t>
            </a:r>
            <a:r>
              <a:rPr lang="ru-RU" dirty="0"/>
              <a:t>должно быть осуществлено отчуждение цифровых финансовых активов, выпущенных в информационных системах, организованных в соответствии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иностранным правом, и цифровой </a:t>
            </a:r>
            <a:r>
              <a:rPr lang="ru-RU" dirty="0" smtClean="0"/>
              <a:t>валюты </a:t>
            </a:r>
            <a:endParaRPr lang="ru-RU" dirty="0"/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2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</a:t>
            </a:r>
            <a:r>
              <a:rPr lang="ru-RU" sz="2400" b="1" dirty="0" smtClean="0"/>
              <a:t>778</a:t>
            </a:r>
            <a:endParaRPr lang="ru-RU" sz="2400" b="1" dirty="0"/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="" xmlns:a16="http://schemas.microsoft.com/office/drawing/2014/main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375544"/>
              </p:ext>
            </p:extLst>
          </p:nvPr>
        </p:nvGraphicFramePr>
        <p:xfrm>
          <a:off x="451669" y="2711998"/>
          <a:ext cx="11088915" cy="29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="" xmlns:a16="http://schemas.microsoft.com/office/drawing/2014/main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="" xmlns:a16="http://schemas.microsoft.com/office/drawing/2014/main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="" xmlns:a16="http://schemas.microsoft.com/office/drawing/2014/main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="" xmlns:a16="http://schemas.microsoft.com/office/drawing/2014/main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="" xmlns:a16="http://schemas.microsoft.com/office/drawing/2014/main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цифрового финансового актива или цифрового 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приобретения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информационной системы, в которой осуществляется выпуск цифровых финансовых активов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81-с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11.11.2020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StartEngine Capital, LLC, США, </a:t>
                      </a:r>
                      <a:endParaRPr lang="ru-RU" dirty="0"/>
                    </a:p>
                    <a:p>
                      <a:r>
                        <a:rPr lang="it-IT" dirty="0"/>
                        <a:t>CIK 0001665160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Blockport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10.12.2020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Tokeny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sàrl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Люксембург,  </a:t>
                      </a:r>
                      <a:r>
                        <a:rPr lang="en-US" dirty="0"/>
                        <a:t>Registration number: B218805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59396149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Цифровые финансовые активы, цифровые права, включающие одновременно цифровые финансовые активы и иные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8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</a:t>
            </a:r>
            <a:r>
              <a:rPr lang="ru-RU" sz="2400" b="1" dirty="0" smtClean="0"/>
              <a:t>778</a:t>
            </a:r>
            <a:endParaRPr lang="ru-RU" sz="2400" b="1" dirty="0"/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="" xmlns:a16="http://schemas.microsoft.com/office/drawing/2014/main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240668"/>
              </p:ext>
            </p:extLst>
          </p:nvPr>
        </p:nvGraphicFramePr>
        <p:xfrm>
          <a:off x="451669" y="2711998"/>
          <a:ext cx="11088915" cy="3642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="" xmlns:a16="http://schemas.microsoft.com/office/drawing/2014/main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="" xmlns:a16="http://schemas.microsoft.com/office/drawing/2014/main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="" xmlns:a16="http://schemas.microsoft.com/office/drawing/2014/main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="" xmlns:a16="http://schemas.microsoft.com/office/drawing/2014/main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="" xmlns:a16="http://schemas.microsoft.com/office/drawing/2014/main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Уникальное условное обозначение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Объем инвестиций (руб.)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инвестиционной платформы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3041814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25.08.2020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Поток.Диджитал</a:t>
                      </a:r>
                      <a:r>
                        <a:rPr lang="ru-RU" dirty="0"/>
                        <a:t>», </a:t>
                      </a:r>
                    </a:p>
                    <a:p>
                      <a:r>
                        <a:rPr lang="ru-RU" dirty="0"/>
                        <a:t>ИНН 9701046627 </a:t>
                      </a:r>
                    </a:p>
                    <a:p>
                      <a:r>
                        <a:rPr lang="ru-RU" dirty="0"/>
                        <a:t>ОГРН 1167746721735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3044635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03.09.2020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Поток.Диджитал</a:t>
                      </a: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 9701046627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ОГРН 1167746721735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Утилитарные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</a:t>
            </a:r>
            <a:r>
              <a:rPr lang="ru-RU" sz="2400" b="1" dirty="0" smtClean="0"/>
              <a:t>778</a:t>
            </a:r>
            <a:endParaRPr lang="ru-RU" sz="2400" b="1" dirty="0"/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="" xmlns:a16="http://schemas.microsoft.com/office/drawing/2014/main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65305"/>
              </p:ext>
            </p:extLst>
          </p:nvPr>
        </p:nvGraphicFramePr>
        <p:xfrm>
          <a:off x="451669" y="2711998"/>
          <a:ext cx="1108891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618">
                  <a:extLst>
                    <a:ext uri="{9D8B030D-6E8A-4147-A177-3AD203B41FA5}">
                      <a16:colId xmlns="" xmlns:a16="http://schemas.microsoft.com/office/drawing/2014/main" val="2952828115"/>
                    </a:ext>
                  </a:extLst>
                </a:gridCol>
                <a:gridCol w="3501163">
                  <a:extLst>
                    <a:ext uri="{9D8B030D-6E8A-4147-A177-3AD203B41FA5}">
                      <a16:colId xmlns="" xmlns:a16="http://schemas.microsoft.com/office/drawing/2014/main" val="1517448670"/>
                    </a:ext>
                  </a:extLst>
                </a:gridCol>
                <a:gridCol w="3286125">
                  <a:extLst>
                    <a:ext uri="{9D8B030D-6E8A-4147-A177-3AD203B41FA5}">
                      <a16:colId xmlns="" xmlns:a16="http://schemas.microsoft.com/office/drawing/2014/main" val="1175330291"/>
                    </a:ext>
                  </a:extLst>
                </a:gridCol>
                <a:gridCol w="3511009">
                  <a:extLst>
                    <a:ext uri="{9D8B030D-6E8A-4147-A177-3AD203B41FA5}">
                      <a16:colId xmlns="" xmlns:a16="http://schemas.microsoft.com/office/drawing/2014/main" val="142523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цифровой валюты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Bitcoin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13.06.2020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0,01156018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Ethereum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30.03.2020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Цифровая валюта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83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35302" y="2997238"/>
            <a:ext cx="6486756" cy="1066800"/>
          </a:xfrm>
          <a:prstGeom prst="rect">
            <a:avLst/>
          </a:prstGeom>
        </p:spPr>
        <p:txBody>
          <a:bodyPr lIns="0" rIns="0" anchor="b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800" dirty="0">
                <a:latin typeface="+mj-lt"/>
                <a:ea typeface="+mj-ea"/>
                <a:cs typeface="+mj-cs"/>
              </a:rPr>
              <a:t>     </a:t>
            </a:r>
            <a:r>
              <a:rPr lang="ru-RU" sz="3400" b="1" dirty="0">
                <a:latin typeface="+mj-lt"/>
                <a:ea typeface="+mj-ea"/>
                <a:cs typeface="+mj-cs"/>
              </a:rPr>
              <a:t>СПАСИБО ЗА ВНИМАНИЕ</a:t>
            </a:r>
            <a:r>
              <a:rPr lang="ru-RU" sz="3400" dirty="0"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49155" name="Прямоугольник 4"/>
          <p:cNvSpPr>
            <a:spLocks noChangeArrowheads="1"/>
          </p:cNvSpPr>
          <p:nvPr/>
        </p:nvSpPr>
        <p:spPr bwMode="auto">
          <a:xfrm>
            <a:off x="285751" y="5143501"/>
            <a:ext cx="6096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Euphemia" pitchFamily="34" charset="0"/>
              </a:rPr>
              <a:t>Отдел профилактики коррупционных правонарушений управления муниципальной службы и кадров администрации </a:t>
            </a:r>
          </a:p>
          <a:p>
            <a:r>
              <a:rPr lang="ru-RU">
                <a:latin typeface="Euphemia" pitchFamily="34" charset="0"/>
              </a:rPr>
              <a:t>МО «Город Астрахань»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6953251" y="5429251"/>
            <a:ext cx="4857749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Euphemia" pitchFamily="34" charset="0"/>
              </a:rPr>
              <a:t>24-10-86</a:t>
            </a:r>
          </a:p>
        </p:txBody>
      </p:sp>
      <p:pic>
        <p:nvPicPr>
          <p:cNvPr id="7" name="Picture 3" descr="D:\Дизайн ЦСА\ф.с. А.О\ОБЛАКО\4. Дополнительные элементы\2. Значки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2" y="687567"/>
            <a:ext cx="1543988" cy="225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512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341" y="3136611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473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10246</TotalTime>
  <Words>2668</Words>
  <Application>Microsoft Office PowerPoint</Application>
  <PresentationFormat>Произвольный</PresentationFormat>
  <Paragraphs>230</Paragraphs>
  <Slides>33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Муниципальный служащий представляет: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Шулепа Алексей Павлович</cp:lastModifiedBy>
  <cp:revision>733</cp:revision>
  <cp:lastPrinted>2019-11-28T21:35:27Z</cp:lastPrinted>
  <dcterms:created xsi:type="dcterms:W3CDTF">2015-10-24T19:54:13Z</dcterms:created>
  <dcterms:modified xsi:type="dcterms:W3CDTF">2022-02-17T10:47:57Z</dcterms:modified>
</cp:coreProperties>
</file>