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12"/>
  </p:notesMasterIdLst>
  <p:sldIdLst>
    <p:sldId id="264" r:id="rId2"/>
    <p:sldId id="322" r:id="rId3"/>
    <p:sldId id="300" r:id="rId4"/>
    <p:sldId id="301" r:id="rId5"/>
    <p:sldId id="323" r:id="rId6"/>
    <p:sldId id="303" r:id="rId7"/>
    <p:sldId id="317" r:id="rId8"/>
    <p:sldId id="315" r:id="rId9"/>
    <p:sldId id="316" r:id="rId10"/>
    <p:sldId id="318" r:id="rId11"/>
  </p:sldIdLst>
  <p:sldSz cx="10693400" cy="7561263"/>
  <p:notesSz cx="6888163" cy="10020300"/>
  <p:defaultTextStyle>
    <a:defPPr>
      <a:defRPr lang="ru-RU"/>
    </a:defPPr>
    <a:lvl1pPr marL="0" algn="l" defTabSz="995690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1pPr>
    <a:lvl2pPr marL="497845" algn="l" defTabSz="995690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2pPr>
    <a:lvl3pPr marL="995690" algn="l" defTabSz="995690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3pPr>
    <a:lvl4pPr marL="1493535" algn="l" defTabSz="995690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4pPr>
    <a:lvl5pPr marL="1991380" algn="l" defTabSz="995690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5pPr>
    <a:lvl6pPr marL="2489225" algn="l" defTabSz="995690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6pPr>
    <a:lvl7pPr marL="2987070" algn="l" defTabSz="995690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7pPr>
    <a:lvl8pPr marL="3484916" algn="l" defTabSz="995690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8pPr>
    <a:lvl9pPr marL="3982761" algn="l" defTabSz="995690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A57CD"/>
    <a:srgbClr val="021ACE"/>
    <a:srgbClr val="8B8B8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808" autoAdjust="0"/>
    <p:restoredTop sz="94660"/>
  </p:normalViewPr>
  <p:slideViewPr>
    <p:cSldViewPr>
      <p:cViewPr>
        <p:scale>
          <a:sx n="100" d="100"/>
          <a:sy n="100" d="100"/>
        </p:scale>
        <p:origin x="-1650" y="-96"/>
      </p:cViewPr>
      <p:guideLst>
        <p:guide orient="horz" pos="2382"/>
        <p:guide pos="336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901698" y="0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r">
              <a:defRPr sz="1300"/>
            </a:lvl1pPr>
          </a:lstStyle>
          <a:p>
            <a:fld id="{3A191362-7818-4994-AA8E-253EAB18BBB9}" type="datetimeFigureOut">
              <a:rPr lang="ru-RU" smtClean="0"/>
              <a:t>02.02.2022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787400" y="750888"/>
            <a:ext cx="5313363" cy="37576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16" tIns="48308" rIns="96616" bIns="48308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8817" y="4759643"/>
            <a:ext cx="5510530" cy="4509135"/>
          </a:xfrm>
          <a:prstGeom prst="rect">
            <a:avLst/>
          </a:prstGeom>
        </p:spPr>
        <p:txBody>
          <a:bodyPr vert="horz" lIns="96616" tIns="48308" rIns="96616" bIns="48308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517546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901698" y="9517546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r">
              <a:defRPr sz="1300"/>
            </a:lvl1pPr>
          </a:lstStyle>
          <a:p>
            <a:fld id="{5CD749FF-D990-436B-9017-8EC16E4E9A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84827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95690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97845" algn="l" defTabSz="995690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95690" algn="l" defTabSz="995690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493535" algn="l" defTabSz="995690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991380" algn="l" defTabSz="995690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489225" algn="l" defTabSz="995690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987070" algn="l" defTabSz="995690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484916" algn="l" defTabSz="995690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982761" algn="l" defTabSz="995690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D749FF-D990-436B-9017-8EC16E4E9A83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32410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D749FF-D990-436B-9017-8EC16E4E9A83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32410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D749FF-D990-436B-9017-8EC16E4E9A83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32410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D749FF-D990-436B-9017-8EC16E4E9A83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32410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D749FF-D990-436B-9017-8EC16E4E9A83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324105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D749FF-D990-436B-9017-8EC16E4E9A83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32410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D749FF-D990-436B-9017-8EC16E4E9A83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32410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D749FF-D990-436B-9017-8EC16E4E9A83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324105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D749FF-D990-436B-9017-8EC16E4E9A83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324105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D749FF-D990-436B-9017-8EC16E4E9A83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32410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1425788" y="4284716"/>
            <a:ext cx="8020050" cy="1092182"/>
          </a:xfrm>
        </p:spPr>
        <p:txBody>
          <a:bodyPr anchor="t" anchorCtr="0"/>
          <a:lstStyle>
            <a:lvl1pPr algn="r">
              <a:defRPr sz="3700"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425788" y="5649944"/>
            <a:ext cx="8020050" cy="588098"/>
          </a:xfrm>
        </p:spPr>
        <p:txBody>
          <a:bodyPr/>
          <a:lstStyle>
            <a:lvl1pPr marL="0" indent="0" algn="r">
              <a:buNone/>
              <a:defRPr sz="23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521528" indent="0" algn="ctr">
              <a:buNone/>
            </a:lvl2pPr>
            <a:lvl3pPr marL="1043056" indent="0" algn="ctr">
              <a:buNone/>
            </a:lvl3pPr>
            <a:lvl4pPr marL="1564584" indent="0" algn="ctr">
              <a:buNone/>
            </a:lvl4pPr>
            <a:lvl5pPr marL="2086112" indent="0" algn="ctr">
              <a:buNone/>
            </a:lvl5pPr>
            <a:lvl6pPr marL="2607640" indent="0" algn="ctr">
              <a:buNone/>
            </a:lvl6pPr>
            <a:lvl7pPr marL="3129168" indent="0" algn="ctr">
              <a:buNone/>
            </a:lvl7pPr>
            <a:lvl8pPr marL="3650696" indent="0" algn="ctr">
              <a:buNone/>
            </a:lvl8pPr>
            <a:lvl9pPr marL="4172224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7485380" y="7006772"/>
            <a:ext cx="2673350" cy="403267"/>
          </a:xfrm>
        </p:spPr>
        <p:txBody>
          <a:bodyPr/>
          <a:lstStyle>
            <a:lvl1pPr>
              <a:defRPr sz="1600"/>
            </a:lvl1pPr>
          </a:lstStyle>
          <a:p>
            <a:fld id="{9177493E-2DC1-4F74-BA8E-AB960CEC6D46}" type="datetime1">
              <a:rPr lang="ru-RU" smtClean="0"/>
              <a:t>02.02.2022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3389807" y="7006772"/>
            <a:ext cx="4063492" cy="403267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1422223" y="7006772"/>
            <a:ext cx="1425788" cy="403267"/>
          </a:xfrm>
        </p:spPr>
        <p:txBody>
          <a:bodyPr/>
          <a:lstStyle/>
          <a:p>
            <a:fld id="{61394FDB-CF52-4DD3-AE8F-C42D1DCCFE0A}" type="slidenum">
              <a:rPr lang="ru-RU" smtClean="0"/>
              <a:t>‹#›</a:t>
            </a:fld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1058201" y="4022172"/>
            <a:ext cx="8554719" cy="1411436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4306" tIns="52153" rIns="104306" bIns="52153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3" name="Прямоугольник 32"/>
          <p:cNvSpPr/>
          <p:nvPr/>
        </p:nvSpPr>
        <p:spPr>
          <a:xfrm>
            <a:off x="1069341" y="5565930"/>
            <a:ext cx="8554719" cy="756126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4306" tIns="52153" rIns="104306" bIns="52153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Прямоугольник 21"/>
          <p:cNvSpPr/>
          <p:nvPr/>
        </p:nvSpPr>
        <p:spPr>
          <a:xfrm>
            <a:off x="1058201" y="4022172"/>
            <a:ext cx="267336" cy="1411436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4306" tIns="52153" rIns="104306" bIns="52153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>
            <a:off x="1069339" y="5565930"/>
            <a:ext cx="267336" cy="756126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4306" tIns="52153" rIns="104306" bIns="52153"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4897D4-3178-4733-B754-3CC6AD0C5FAA}" type="datetime1">
              <a:rPr lang="ru-RU" smtClean="0"/>
              <a:t>02.02.2022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94FDB-CF52-4DD3-AE8F-C42D1DCCFE0A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534671" y="1344226"/>
            <a:ext cx="9624060" cy="5444109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5788" y="3276549"/>
            <a:ext cx="8020050" cy="1176196"/>
          </a:xfrm>
        </p:spPr>
        <p:txBody>
          <a:bodyPr anchor="t" anchorCtr="0"/>
          <a:lstStyle>
            <a:lvl1pPr algn="r">
              <a:buNone/>
              <a:defRPr sz="3700" b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514899" y="4704786"/>
            <a:ext cx="7930937" cy="1260211"/>
          </a:xfrm>
        </p:spPr>
        <p:txBody>
          <a:bodyPr anchor="t" anchorCtr="0"/>
          <a:lstStyle>
            <a:lvl1pPr marL="0" indent="0" algn="r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7485380" y="7006772"/>
            <a:ext cx="2673350" cy="403267"/>
          </a:xfrm>
        </p:spPr>
        <p:txBody>
          <a:bodyPr/>
          <a:lstStyle/>
          <a:p>
            <a:fld id="{802D5BE5-B7A8-4FAB-AA09-B2F1F0B93F53}" type="datetime1">
              <a:rPr lang="ru-RU" smtClean="0"/>
              <a:t>02.02.2022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389807" y="7006772"/>
            <a:ext cx="4063492" cy="403267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251128" y="7006772"/>
            <a:ext cx="1778669" cy="403267"/>
          </a:xfrm>
        </p:spPr>
        <p:txBody>
          <a:bodyPr/>
          <a:lstStyle/>
          <a:p>
            <a:fld id="{61394FDB-CF52-4DD3-AE8F-C42D1DCCFE0A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1069341" y="3108519"/>
            <a:ext cx="8554719" cy="1411436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4306" tIns="52153" rIns="104306" bIns="52153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1069339" y="3108519"/>
            <a:ext cx="267336" cy="1411436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4306" tIns="52153" rIns="104306" bIns="52153"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4671" y="252042"/>
            <a:ext cx="9624060" cy="100816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6B332-AE0B-4BE9-8A15-8CE76867929E}" type="datetime1">
              <a:rPr lang="ru-RU" smtClean="0"/>
              <a:t>02.02.2022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94FDB-CF52-4DD3-AE8F-C42D1DCCFE0A}" type="slidenum">
              <a:rPr lang="ru-RU" smtClean="0"/>
              <a:t>‹#›</a:t>
            </a:fld>
            <a:endParaRPr lang="ru-RU"/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534671" y="1344226"/>
            <a:ext cx="4726482" cy="5444109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5417099" y="1340865"/>
            <a:ext cx="4726482" cy="5444109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4671" y="252042"/>
            <a:ext cx="9624060" cy="1008168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4671" y="1417737"/>
            <a:ext cx="4724775" cy="756126"/>
          </a:xfrm>
          <a:noFill/>
          <a:ln>
            <a:noFill/>
          </a:ln>
        </p:spPr>
        <p:txBody>
          <a:bodyPr lIns="104306" anchor="b" anchorCtr="0">
            <a:noAutofit/>
          </a:bodyPr>
          <a:lstStyle>
            <a:lvl1pPr marL="0" indent="0">
              <a:buNone/>
              <a:defRPr sz="2700" b="1">
                <a:solidFill>
                  <a:schemeClr val="accent2"/>
                </a:solidFill>
              </a:defRPr>
            </a:lvl1pPr>
            <a:lvl2pPr>
              <a:buNone/>
              <a:defRPr sz="2300" b="1"/>
            </a:lvl2pPr>
            <a:lvl3pPr>
              <a:buNone/>
              <a:defRPr sz="2100" b="1"/>
            </a:lvl3pPr>
            <a:lvl4pPr>
              <a:buNone/>
              <a:defRPr sz="1800" b="1"/>
            </a:lvl4pPr>
            <a:lvl5pPr>
              <a:buNone/>
              <a:defRPr sz="18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5435814" y="1428239"/>
            <a:ext cx="4726631" cy="756126"/>
          </a:xfrm>
          <a:noFill/>
          <a:ln>
            <a:noFill/>
          </a:ln>
        </p:spPr>
        <p:txBody>
          <a:bodyPr lIns="104306" anchor="b" anchorCtr="0"/>
          <a:lstStyle>
            <a:lvl1pPr marL="0" indent="0">
              <a:buNone/>
              <a:defRPr sz="2700" b="1">
                <a:solidFill>
                  <a:schemeClr val="accent2"/>
                </a:solidFill>
              </a:defRPr>
            </a:lvl1pPr>
            <a:lvl2pPr>
              <a:buNone/>
              <a:defRPr sz="2300" b="1"/>
            </a:lvl2pPr>
            <a:lvl3pPr>
              <a:buNone/>
              <a:defRPr sz="2100" b="1"/>
            </a:lvl3pPr>
            <a:lvl4pPr>
              <a:buNone/>
              <a:defRPr sz="1800" b="1"/>
            </a:lvl4pPr>
            <a:lvl5pPr>
              <a:buNone/>
              <a:defRPr sz="18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6D20E4-E3E2-431B-B465-44BEC527BB74}" type="datetime1">
              <a:rPr lang="ru-RU" smtClean="0"/>
              <a:t>02.02.2022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94FDB-CF52-4DD3-AE8F-C42D1DCCFE0A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534670" y="2352394"/>
            <a:ext cx="4722919" cy="4452744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quarter" idx="4"/>
          </p:nvPr>
        </p:nvSpPr>
        <p:spPr>
          <a:xfrm>
            <a:off x="5435811" y="2352394"/>
            <a:ext cx="4722919" cy="4452744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4671" y="252042"/>
            <a:ext cx="9624060" cy="100816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CD07B-429B-4324-BE08-45CD564AB6FC}" type="datetime1">
              <a:rPr lang="ru-RU" smtClean="0"/>
              <a:t>02.02.2022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94FDB-CF52-4DD3-AE8F-C42D1DCCFE0A}" type="slidenum">
              <a:rPr lang="ru-RU" smtClean="0"/>
              <a:t>‹#›</a:t>
            </a:fld>
            <a:endParaRPr lang="ru-RU"/>
          </a:p>
        </p:txBody>
      </p:sp>
      <p:sp>
        <p:nvSpPr>
          <p:cNvPr id="6" name="Равнобедренный треугольник 5"/>
          <p:cNvSpPr>
            <a:spLocks noChangeAspect="1"/>
          </p:cNvSpPr>
          <p:nvPr/>
        </p:nvSpPr>
        <p:spPr>
          <a:xfrm rot="5400000">
            <a:off x="496499" y="7126667"/>
            <a:ext cx="210420" cy="140701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4306" tIns="52153" rIns="104306" bIns="52153"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78D3E-9FAA-4B00-A2D5-B19A5285E5A7}" type="datetime1">
              <a:rPr lang="ru-RU" smtClean="0"/>
              <a:t>02.02.2022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94FDB-CF52-4DD3-AE8F-C42D1DCCFE0A}" type="slidenum">
              <a:rPr lang="ru-RU" smtClean="0"/>
              <a:t>‹#›</a:t>
            </a:fld>
            <a:endParaRPr lang="ru-RU"/>
          </a:p>
        </p:txBody>
      </p:sp>
      <p:sp>
        <p:nvSpPr>
          <p:cNvPr id="5" name="Прямая соединительная линия 4"/>
          <p:cNvSpPr>
            <a:spLocks noChangeShapeType="1"/>
          </p:cNvSpPr>
          <p:nvPr/>
        </p:nvSpPr>
        <p:spPr bwMode="auto">
          <a:xfrm>
            <a:off x="534671" y="7004670"/>
            <a:ext cx="96240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104306" tIns="52153" rIns="104306" bIns="52153" anchor="t" compatLnSpc="1"/>
          <a:lstStyle/>
          <a:p>
            <a:endParaRPr kumimoji="0" lang="en-US"/>
          </a:p>
        </p:txBody>
      </p:sp>
      <p:sp>
        <p:nvSpPr>
          <p:cNvPr id="6" name="Равнобедренный треугольник 5"/>
          <p:cNvSpPr>
            <a:spLocks noChangeAspect="1"/>
          </p:cNvSpPr>
          <p:nvPr/>
        </p:nvSpPr>
        <p:spPr>
          <a:xfrm rot="5400000">
            <a:off x="496499" y="7126667"/>
            <a:ext cx="210420" cy="140701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4306" tIns="52153" rIns="104306" bIns="52153"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396269" y="336056"/>
            <a:ext cx="2940685" cy="924154"/>
          </a:xfrm>
        </p:spPr>
        <p:txBody>
          <a:bodyPr anchor="b" anchorCtr="0">
            <a:noAutofit/>
          </a:bodyPr>
          <a:lstStyle>
            <a:lvl1pPr algn="l">
              <a:buNone/>
              <a:defRPr sz="23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7396269" y="1344226"/>
            <a:ext cx="2940685" cy="5340143"/>
          </a:xfrm>
        </p:spPr>
        <p:txBody>
          <a:bodyPr/>
          <a:lstStyle>
            <a:lvl1pPr marL="0" indent="0">
              <a:lnSpc>
                <a:spcPts val="2510"/>
              </a:lnSpc>
              <a:spcAft>
                <a:spcPts val="1141"/>
              </a:spcAft>
              <a:buNone/>
              <a:defRPr sz="1800">
                <a:solidFill>
                  <a:schemeClr val="tx2"/>
                </a:solidFill>
              </a:defRPr>
            </a:lvl1pPr>
            <a:lvl2pPr>
              <a:buNone/>
              <a:defRPr sz="1400"/>
            </a:lvl2pPr>
            <a:lvl3pPr>
              <a:buNone/>
              <a:defRPr sz="1100"/>
            </a:lvl3pPr>
            <a:lvl4pPr>
              <a:buNone/>
              <a:defRPr sz="1000"/>
            </a:lvl4pPr>
            <a:lvl5pPr>
              <a:buNone/>
              <a:defRPr sz="10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EAAC7B-C743-4940-8197-647636563FA5}" type="datetime1">
              <a:rPr lang="ru-RU" smtClean="0"/>
              <a:t>02.02.2022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94FDB-CF52-4DD3-AE8F-C42D1DCCFE0A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34671" y="7004670"/>
            <a:ext cx="96240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104306" tIns="52153" rIns="104306" bIns="52153" anchor="t" compatLnSpc="1"/>
          <a:lstStyle/>
          <a:p>
            <a:endParaRPr kumimoji="0" lang="en-US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rot="5400000">
            <a:off x="3898067" y="3665112"/>
            <a:ext cx="6653911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104306" tIns="52153" rIns="104306" bIns="52153" anchor="t" compatLnSpc="1"/>
          <a:lstStyle/>
          <a:p>
            <a:endParaRPr kumimoji="0" lang="en-US" dirty="0"/>
          </a:p>
        </p:txBody>
      </p:sp>
      <p:sp>
        <p:nvSpPr>
          <p:cNvPr id="9" name="Равнобедренный треугольник 8"/>
          <p:cNvSpPr>
            <a:spLocks noChangeAspect="1"/>
          </p:cNvSpPr>
          <p:nvPr/>
        </p:nvSpPr>
        <p:spPr>
          <a:xfrm rot="5400000">
            <a:off x="496499" y="7126667"/>
            <a:ext cx="210420" cy="140701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4306" tIns="52153" rIns="104306" bIns="52153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Объект 11"/>
          <p:cNvSpPr>
            <a:spLocks noGrp="1"/>
          </p:cNvSpPr>
          <p:nvPr>
            <p:ph sz="quarter" idx="1"/>
          </p:nvPr>
        </p:nvSpPr>
        <p:spPr>
          <a:xfrm>
            <a:off x="356449" y="336057"/>
            <a:ext cx="6683374" cy="6301053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4671" y="552217"/>
            <a:ext cx="9624060" cy="743875"/>
          </a:xfrm>
          <a:ln>
            <a:solidFill>
              <a:schemeClr val="accent1"/>
            </a:solidFill>
          </a:ln>
        </p:spPr>
        <p:txBody>
          <a:bodyPr lIns="312917" anchor="ctr"/>
          <a:lstStyle>
            <a:lvl1pPr algn="r">
              <a:buNone/>
              <a:defRPr sz="2300" b="0"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34671" y="2100351"/>
            <a:ext cx="9624060" cy="4708146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84"/>
              </a:spcBef>
              <a:buNone/>
              <a:defRPr sz="37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4671" y="1344225"/>
            <a:ext cx="9624060" cy="588098"/>
          </a:xfrm>
        </p:spPr>
        <p:txBody>
          <a:bodyPr anchor="ctr" anchorCtr="0"/>
          <a:lstStyle>
            <a:lvl1pPr marL="0" indent="0" algn="l">
              <a:buFontTx/>
              <a:buNone/>
              <a:defRPr sz="1600"/>
            </a:lvl1pPr>
            <a:lvl2pPr>
              <a:defRPr sz="1400"/>
            </a:lvl2pPr>
            <a:lvl3pPr>
              <a:defRPr sz="1100"/>
            </a:lvl3pPr>
            <a:lvl4pPr>
              <a:defRPr sz="1000"/>
            </a:lvl4pPr>
            <a:lvl5pPr>
              <a:defRPr sz="10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1FF27-32AA-4A93-B499-F202A05E0BD0}" type="datetime1">
              <a:rPr lang="ru-RU" smtClean="0"/>
              <a:t>02.02.2022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94FDB-CF52-4DD3-AE8F-C42D1DCCFE0A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34671" y="7004670"/>
            <a:ext cx="96240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104306" tIns="52153" rIns="104306" bIns="52153" anchor="t" compatLnSpc="1"/>
          <a:lstStyle/>
          <a:p>
            <a:endParaRPr kumimoji="0" lang="en-US"/>
          </a:p>
        </p:txBody>
      </p:sp>
      <p:sp>
        <p:nvSpPr>
          <p:cNvPr id="9" name="Равнобедренный треугольник 8"/>
          <p:cNvSpPr>
            <a:spLocks noChangeAspect="1"/>
          </p:cNvSpPr>
          <p:nvPr/>
        </p:nvSpPr>
        <p:spPr>
          <a:xfrm rot="5400000">
            <a:off x="496499" y="7126667"/>
            <a:ext cx="210420" cy="140701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4306" tIns="52153" rIns="104306" bIns="52153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534670" y="552217"/>
            <a:ext cx="213868" cy="756126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4306" tIns="52153" rIns="104306" bIns="52153"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4CF08-9B67-4901-94D6-C9D563FA85C7}" type="datetime1">
              <a:rPr lang="ru-RU" smtClean="0"/>
              <a:t>02.02.2022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94FDB-CF52-4DD3-AE8F-C42D1DCCFE0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752715" y="302802"/>
            <a:ext cx="2406015" cy="6451578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4670" y="302802"/>
            <a:ext cx="7039822" cy="6451578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FF7EF-0F29-4FA6-9BCE-CBC0D88716D4}" type="datetime1">
              <a:rPr lang="ru-RU" smtClean="0"/>
              <a:t>02.02.2022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94FDB-CF52-4DD3-AE8F-C42D1DCCFE0A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34671" y="7004670"/>
            <a:ext cx="96240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104306" tIns="52153" rIns="104306" bIns="52153" anchor="t" compatLnSpc="1"/>
          <a:lstStyle/>
          <a:p>
            <a:endParaRPr kumimoji="0" lang="en-US"/>
          </a:p>
        </p:txBody>
      </p:sp>
      <p:sp>
        <p:nvSpPr>
          <p:cNvPr id="8" name="Равнобедренный треугольник 7"/>
          <p:cNvSpPr>
            <a:spLocks noChangeAspect="1"/>
          </p:cNvSpPr>
          <p:nvPr/>
        </p:nvSpPr>
        <p:spPr>
          <a:xfrm rot="5400000">
            <a:off x="496499" y="7126667"/>
            <a:ext cx="210420" cy="140701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4306" tIns="52153" rIns="104306" bIns="52153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5400000">
            <a:off x="4440373" y="3530301"/>
            <a:ext cx="6452278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104306" tIns="52153" rIns="104306" bIns="52153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534671" y="168028"/>
            <a:ext cx="9624060" cy="1092182"/>
          </a:xfrm>
          <a:prstGeom prst="rect">
            <a:avLst/>
          </a:prstGeom>
        </p:spPr>
        <p:txBody>
          <a:bodyPr vert="horz" lIns="104306" tIns="52153" rIns="104306" bIns="52153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534671" y="1344225"/>
            <a:ext cx="9624060" cy="5413864"/>
          </a:xfrm>
          <a:prstGeom prst="rect">
            <a:avLst/>
          </a:prstGeom>
        </p:spPr>
        <p:txBody>
          <a:bodyPr vert="horz" lIns="104306" tIns="52153" rIns="104306" bIns="52153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7485380" y="7008172"/>
            <a:ext cx="2676914" cy="403267"/>
          </a:xfrm>
          <a:prstGeom prst="rect">
            <a:avLst/>
          </a:prstGeom>
        </p:spPr>
        <p:txBody>
          <a:bodyPr vert="horz" lIns="104306" tIns="52153" rIns="104306" bIns="52153"/>
          <a:lstStyle>
            <a:lvl1pPr algn="l" eaLnBrk="1" latinLnBrk="0" hangingPunct="1">
              <a:defRPr kumimoji="0" sz="1600">
                <a:solidFill>
                  <a:schemeClr val="tx2"/>
                </a:solidFill>
              </a:defRPr>
            </a:lvl1pPr>
          </a:lstStyle>
          <a:p>
            <a:fld id="{67732B0B-A7D5-4649-8A98-1E6441DDCCF0}" type="datetime1">
              <a:rPr lang="ru-RU" smtClean="0"/>
              <a:t>02.02.2022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389809" y="7008172"/>
            <a:ext cx="4099136" cy="403267"/>
          </a:xfrm>
          <a:prstGeom prst="rect">
            <a:avLst/>
          </a:prstGeom>
        </p:spPr>
        <p:txBody>
          <a:bodyPr vert="horz" lIns="104306" tIns="52153" rIns="104306" bIns="52153"/>
          <a:lstStyle>
            <a:lvl1pPr algn="r" eaLnBrk="1" latinLnBrk="0" hangingPunct="1">
              <a:defRPr kumimoji="0" sz="16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16459" y="7008172"/>
            <a:ext cx="2316902" cy="403267"/>
          </a:xfrm>
          <a:prstGeom prst="rect">
            <a:avLst/>
          </a:prstGeom>
        </p:spPr>
        <p:txBody>
          <a:bodyPr vert="horz" lIns="104306" tIns="52153" rIns="104306" bIns="52153"/>
          <a:lstStyle>
            <a:lvl1pPr algn="l" eaLnBrk="1" latinLnBrk="0" hangingPunct="1">
              <a:defRPr kumimoji="0" sz="1600">
                <a:solidFill>
                  <a:schemeClr val="tx2"/>
                </a:solidFill>
              </a:defRPr>
            </a:lvl1pPr>
          </a:lstStyle>
          <a:p>
            <a:fld id="{61394FDB-CF52-4DD3-AE8F-C42D1DCCFE0A}" type="slidenum">
              <a:rPr lang="ru-RU" smtClean="0"/>
              <a:t>‹#›</a:t>
            </a:fld>
            <a:endParaRPr lang="ru-RU"/>
          </a:p>
        </p:txBody>
      </p:sp>
      <p:sp>
        <p:nvSpPr>
          <p:cNvPr id="28" name="Прямая соединительная линия 27"/>
          <p:cNvSpPr>
            <a:spLocks noChangeShapeType="1"/>
          </p:cNvSpPr>
          <p:nvPr/>
        </p:nvSpPr>
        <p:spPr bwMode="auto">
          <a:xfrm>
            <a:off x="534671" y="7004670"/>
            <a:ext cx="96240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104306" tIns="52153" rIns="104306" bIns="52153" anchor="t" compatLnSpc="1"/>
          <a:lstStyle/>
          <a:p>
            <a:endParaRPr kumimoji="0" lang="en-US"/>
          </a:p>
        </p:txBody>
      </p:sp>
      <p:sp>
        <p:nvSpPr>
          <p:cNvPr id="29" name="Прямая соединительная линия 28"/>
          <p:cNvSpPr>
            <a:spLocks noChangeShapeType="1"/>
          </p:cNvSpPr>
          <p:nvPr/>
        </p:nvSpPr>
        <p:spPr bwMode="auto">
          <a:xfrm>
            <a:off x="534671" y="1260211"/>
            <a:ext cx="96240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104306" tIns="52153" rIns="104306" bIns="52153" anchor="t" compatLnSpc="1"/>
          <a:lstStyle/>
          <a:p>
            <a:endParaRPr kumimoji="0" lang="en-US"/>
          </a:p>
        </p:txBody>
      </p:sp>
      <p:sp>
        <p:nvSpPr>
          <p:cNvPr id="10" name="Равнобедренный треугольник 9"/>
          <p:cNvSpPr>
            <a:spLocks noChangeAspect="1"/>
          </p:cNvSpPr>
          <p:nvPr/>
        </p:nvSpPr>
        <p:spPr>
          <a:xfrm rot="5400000">
            <a:off x="496499" y="7126667"/>
            <a:ext cx="210420" cy="140701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4306" tIns="52153" rIns="104306" bIns="52153"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hf sldNum="0" hdr="0" ftr="0" dt="0"/>
  <p:txStyles>
    <p:titleStyle>
      <a:lvl1pPr algn="l" rtl="0" eaLnBrk="1" latinLnBrk="0" hangingPunct="1">
        <a:spcBef>
          <a:spcPct val="0"/>
        </a:spcBef>
        <a:buNone/>
        <a:defRPr kumimoji="0" sz="37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12917" indent="-312917" algn="l" rtl="0" eaLnBrk="1" latinLnBrk="0" hangingPunct="1">
        <a:spcBef>
          <a:spcPts val="684"/>
        </a:spcBef>
        <a:buClr>
          <a:schemeClr val="accent1"/>
        </a:buClr>
        <a:buSzPct val="76000"/>
        <a:buFont typeface="Wingdings 3"/>
        <a:buChar char="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625834" indent="-312917" algn="l" rtl="0" eaLnBrk="1" latinLnBrk="0" hangingPunct="1">
        <a:spcBef>
          <a:spcPts val="570"/>
        </a:spcBef>
        <a:buClr>
          <a:schemeClr val="accent2"/>
        </a:buClr>
        <a:buSzPct val="76000"/>
        <a:buFont typeface="Wingdings 3"/>
        <a:buChar char=""/>
        <a:defRPr kumimoji="0" sz="2600" kern="1200">
          <a:solidFill>
            <a:schemeClr val="tx2"/>
          </a:solidFill>
          <a:latin typeface="+mn-lt"/>
          <a:ea typeface="+mn-ea"/>
          <a:cs typeface="+mn-cs"/>
        </a:defRPr>
      </a:lvl2pPr>
      <a:lvl3pPr marL="938750" indent="-260764" algn="l" rtl="0" eaLnBrk="1" latinLnBrk="0" hangingPunct="1">
        <a:spcBef>
          <a:spcPts val="57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251667" indent="-260764" algn="l" rtl="0" eaLnBrk="1" latinLnBrk="0" hangingPunct="1">
        <a:spcBef>
          <a:spcPts val="456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1564584" indent="-260764" algn="l" rtl="0" eaLnBrk="1" latinLnBrk="0" hangingPunct="1">
        <a:spcBef>
          <a:spcPts val="342"/>
        </a:spcBef>
        <a:buClr>
          <a:schemeClr val="accent2"/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877501" indent="-208611" algn="l" rtl="0" eaLnBrk="1" latinLnBrk="0" hangingPunct="1">
        <a:spcBef>
          <a:spcPts val="342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8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2086112" indent="-208611" algn="l" rtl="0" eaLnBrk="1" latinLnBrk="0" hangingPunct="1">
        <a:spcBef>
          <a:spcPts val="342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294723" indent="-208611" algn="l" rtl="0" eaLnBrk="1" latinLnBrk="0" hangingPunct="1">
        <a:spcBef>
          <a:spcPts val="342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503335" indent="-208611" algn="l" rtl="0" eaLnBrk="1" latinLnBrk="0" hangingPunct="1">
        <a:spcBef>
          <a:spcPts val="342"/>
        </a:spcBef>
        <a:buClr>
          <a:srgbClr val="9FB8CD"/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52152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104305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56458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208611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60764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312916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65069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417222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2.jpeg"/><Relationship Id="rId7" Type="http://schemas.microsoft.com/office/2007/relationships/hdphoto" Target="../media/hdphoto2.wdp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microsoft.com/office/2007/relationships/hdphoto" Target="../media/hdphoto1.wdp"/><Relationship Id="rId9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if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13" Type="http://schemas.openxmlformats.org/officeDocument/2006/relationships/image" Target="../media/image21.jpeg"/><Relationship Id="rId3" Type="http://schemas.openxmlformats.org/officeDocument/2006/relationships/image" Target="../media/image12.jpeg"/><Relationship Id="rId7" Type="http://schemas.openxmlformats.org/officeDocument/2006/relationships/image" Target="../media/image15.jpeg"/><Relationship Id="rId12" Type="http://schemas.openxmlformats.org/officeDocument/2006/relationships/image" Target="../media/image2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11" Type="http://schemas.openxmlformats.org/officeDocument/2006/relationships/image" Target="../media/image19.png"/><Relationship Id="rId5" Type="http://schemas.openxmlformats.org/officeDocument/2006/relationships/image" Target="../media/image13.png"/><Relationship Id="rId10" Type="http://schemas.openxmlformats.org/officeDocument/2006/relationships/image" Target="../media/image18.jpeg"/><Relationship Id="rId4" Type="http://schemas.openxmlformats.org/officeDocument/2006/relationships/image" Target="../media/image3.png"/><Relationship Id="rId9" Type="http://schemas.openxmlformats.org/officeDocument/2006/relationships/image" Target="../media/image17.png"/><Relationship Id="rId14" Type="http://schemas.openxmlformats.org/officeDocument/2006/relationships/image" Target="../media/image2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if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13" Type="http://schemas.openxmlformats.org/officeDocument/2006/relationships/image" Target="../media/image30.jpeg"/><Relationship Id="rId3" Type="http://schemas.openxmlformats.org/officeDocument/2006/relationships/image" Target="../media/image3.png"/><Relationship Id="rId7" Type="http://schemas.microsoft.com/office/2007/relationships/hdphoto" Target="../media/hdphoto3.wdp"/><Relationship Id="rId12" Type="http://schemas.openxmlformats.org/officeDocument/2006/relationships/image" Target="../media/image2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jpeg"/><Relationship Id="rId11" Type="http://schemas.openxmlformats.org/officeDocument/2006/relationships/image" Target="../media/image28.jpeg"/><Relationship Id="rId5" Type="http://schemas.openxmlformats.org/officeDocument/2006/relationships/image" Target="../media/image24.jpeg"/><Relationship Id="rId10" Type="http://schemas.microsoft.com/office/2007/relationships/hdphoto" Target="../media/hdphoto4.wdp"/><Relationship Id="rId4" Type="http://schemas.openxmlformats.org/officeDocument/2006/relationships/image" Target="../media/image23.jpeg"/><Relationship Id="rId9" Type="http://schemas.openxmlformats.org/officeDocument/2006/relationships/image" Target="../media/image27.jpeg"/><Relationship Id="rId14" Type="http://schemas.openxmlformats.org/officeDocument/2006/relationships/image" Target="../media/image31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.pn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tiff"/><Relationship Id="rId9" Type="http://schemas.openxmlformats.org/officeDocument/2006/relationships/image" Target="../media/image3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.png"/><Relationship Id="rId7" Type="http://schemas.openxmlformats.org/officeDocument/2006/relationships/image" Target="../media/image4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jpeg"/><Relationship Id="rId11" Type="http://schemas.openxmlformats.org/officeDocument/2006/relationships/image" Target="../media/image45.jpeg"/><Relationship Id="rId5" Type="http://schemas.openxmlformats.org/officeDocument/2006/relationships/image" Target="../media/image39.tiff"/><Relationship Id="rId10" Type="http://schemas.openxmlformats.org/officeDocument/2006/relationships/image" Target="../media/image44.jpeg"/><Relationship Id="rId4" Type="http://schemas.openxmlformats.org/officeDocument/2006/relationships/image" Target="../media/image38.jpeg"/><Relationship Id="rId9" Type="http://schemas.openxmlformats.org/officeDocument/2006/relationships/image" Target="../media/image43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tiff"/><Relationship Id="rId3" Type="http://schemas.openxmlformats.org/officeDocument/2006/relationships/image" Target="../media/image3.png"/><Relationship Id="rId7" Type="http://schemas.openxmlformats.org/officeDocument/2006/relationships/image" Target="../media/image49.tif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tiff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jpeg"/><Relationship Id="rId3" Type="http://schemas.openxmlformats.org/officeDocument/2006/relationships/image" Target="../media/image3.png"/><Relationship Id="rId7" Type="http://schemas.openxmlformats.org/officeDocument/2006/relationships/image" Target="../media/image54.tif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3.jpeg"/><Relationship Id="rId5" Type="http://schemas.openxmlformats.org/officeDocument/2006/relationships/image" Target="../media/image52.png"/><Relationship Id="rId4" Type="http://schemas.openxmlformats.org/officeDocument/2006/relationships/image" Target="../media/image5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-32264" y="-35793"/>
            <a:ext cx="10779564" cy="2952328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100" dirty="0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16387" name="Picture 3" descr="C:\Users\anaezdnikova\Desktop\для презентации\a749c719a4329ce4eadd4726df9dc47c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53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3900" y="2916535"/>
            <a:ext cx="10747300" cy="4680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C:\Users\1\Desktop\для презентации\АО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6487" y="180231"/>
            <a:ext cx="2122400" cy="404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C:\Users\1\Desktop\ФИРМЕННЫЙ СТИЛЬ АСТРАХАНСКОЙ ОБЛАСТИ\2. Город\Город.pn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100000"/>
                    </a14:imgEffect>
                    <a14:imgEffect>
                      <a14:saturation sat="120000"/>
                    </a14:imgEffect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331" r="7890"/>
          <a:stretch/>
        </p:blipFill>
        <p:spPr bwMode="auto">
          <a:xfrm>
            <a:off x="162124" y="1991200"/>
            <a:ext cx="6984776" cy="853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Заголовок 1"/>
          <p:cNvSpPr txBox="1">
            <a:spLocks/>
          </p:cNvSpPr>
          <p:nvPr/>
        </p:nvSpPr>
        <p:spPr>
          <a:xfrm>
            <a:off x="378148" y="180231"/>
            <a:ext cx="7632848" cy="720080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7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ru-RU" sz="1200" dirty="0">
                <a:solidFill>
                  <a:schemeClr val="tx1"/>
                </a:solidFill>
                <a:latin typeface="Arno Pro Smbd Caption" pitchFamily="18" charset="0"/>
              </a:rPr>
              <a:t>Заявка муниципального образования «Город Астрахань» по благоустройству исторического центра города Астрахани на участие </a:t>
            </a:r>
            <a:r>
              <a:rPr lang="ru-RU" sz="1200" dirty="0" smtClean="0">
                <a:solidFill>
                  <a:schemeClr val="tx1"/>
                </a:solidFill>
                <a:latin typeface="Arno Pro Smbd Caption" pitchFamily="18" charset="0"/>
              </a:rPr>
              <a:t>региональных </a:t>
            </a:r>
            <a:r>
              <a:rPr lang="ru-RU" sz="1200" dirty="0">
                <a:solidFill>
                  <a:schemeClr val="tx1"/>
                </a:solidFill>
                <a:latin typeface="Arno Pro Smbd Caption" pitchFamily="18" charset="0"/>
              </a:rPr>
              <a:t>программ по проектированию туристического кода центра города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16" name="Заголовок 1"/>
          <p:cNvSpPr txBox="1">
            <a:spLocks/>
          </p:cNvSpPr>
          <p:nvPr/>
        </p:nvSpPr>
        <p:spPr>
          <a:xfrm>
            <a:off x="522164" y="900311"/>
            <a:ext cx="7416824" cy="540060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7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dirty="0" smtClean="0"/>
              <a:t>АСТРАХАНЬ </a:t>
            </a:r>
            <a:r>
              <a:rPr lang="ru-RU" sz="2400" dirty="0"/>
              <a:t>– </a:t>
            </a:r>
            <a:r>
              <a:rPr lang="ru-RU" sz="2400" dirty="0" smtClean="0"/>
              <a:t>КАСПИЙСКАЯ СТОЛИЦА РОССИИ</a:t>
            </a:r>
            <a:endParaRPr lang="ru-RU" sz="2400" dirty="0">
              <a:solidFill>
                <a:schemeClr val="tx1"/>
              </a:solidFill>
            </a:endParaRPr>
          </a:p>
        </p:txBody>
      </p:sp>
      <p:pic>
        <p:nvPicPr>
          <p:cNvPr id="18" name="Picture 2" descr="C:\Users\1\Desktop\ФИРМЕННЫЙ СТИЛЬ АСТРАХАНСКОЙ ОБЛАСТИ\2. Город\Город.pn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100000"/>
                    </a14:imgEffect>
                    <a14:imgEffect>
                      <a14:saturation sat="120000"/>
                    </a14:imgEffect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331" r="51582"/>
          <a:stretch/>
        </p:blipFill>
        <p:spPr bwMode="auto">
          <a:xfrm>
            <a:off x="7139867" y="1991200"/>
            <a:ext cx="3427029" cy="853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Заголовок 1"/>
          <p:cNvSpPr txBox="1">
            <a:spLocks/>
          </p:cNvSpPr>
          <p:nvPr/>
        </p:nvSpPr>
        <p:spPr>
          <a:xfrm>
            <a:off x="378148" y="1620391"/>
            <a:ext cx="1152128" cy="289962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7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ru-RU" sz="1200" dirty="0" smtClean="0">
                <a:solidFill>
                  <a:schemeClr val="tx1"/>
                </a:solidFill>
                <a:latin typeface="Arno Pro Smbd Caption" pitchFamily="18" charset="0"/>
              </a:rPr>
              <a:t>Альбом 2022</a:t>
            </a:r>
            <a:endParaRPr lang="ru-RU" sz="1200" dirty="0">
              <a:solidFill>
                <a:schemeClr val="tx1"/>
              </a:solidFill>
            </a:endParaRPr>
          </a:p>
        </p:txBody>
      </p:sp>
      <p:pic>
        <p:nvPicPr>
          <p:cNvPr id="7170" name="Picture 2" descr="E:\Рабочий стол\ВСЕ еще\Для участия в конкурсе код города\Coat_of_Arms_of_Astrakhan.svg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58677" y="1044326"/>
            <a:ext cx="468543" cy="5757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E:\Рабочий стол\ВСЕ еще\Для участия в конкурсе код города\800px-Coat_of_Arms_of_Astrakhan_Oblast.svg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79605" y="650282"/>
            <a:ext cx="471212" cy="9701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2316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Заголовок 1"/>
          <p:cNvSpPr txBox="1">
            <a:spLocks/>
          </p:cNvSpPr>
          <p:nvPr/>
        </p:nvSpPr>
        <p:spPr>
          <a:xfrm rot="16200000">
            <a:off x="7362924" y="3564607"/>
            <a:ext cx="5904656" cy="288032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7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000" dirty="0" smtClean="0">
                <a:solidFill>
                  <a:schemeClr val="bg1"/>
                </a:solidFill>
              </a:rPr>
              <a:t>ВСЕРОССИЙСКИЙ КОНКУРС ЛУЧШИХ ПРОЕКТОВ ТУРИСТИЧЕСКОГО КОДА ЦЕНТРА ГОРОДА 2022</a:t>
            </a:r>
            <a:endParaRPr lang="ru-RU" sz="1000" dirty="0">
              <a:solidFill>
                <a:schemeClr val="bg1"/>
              </a:solidFill>
            </a:endParaRPr>
          </a:p>
        </p:txBody>
      </p:sp>
      <p:sp>
        <p:nvSpPr>
          <p:cNvPr id="15" name="Заголовок 1"/>
          <p:cNvSpPr txBox="1">
            <a:spLocks/>
          </p:cNvSpPr>
          <p:nvPr/>
        </p:nvSpPr>
        <p:spPr>
          <a:xfrm>
            <a:off x="522164" y="1606302"/>
            <a:ext cx="10009112" cy="540060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7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dirty="0" smtClean="0"/>
              <a:t>ОБОСНОВАНИЕ ТЕРРИТОРИИ ТУРИСТИЧЕСКОГО ЦЕНТРА ГОРОДА ПРЕДЛАГАЕМОЙ В РАМКАХ РЕАЛИЗАЦИИ ПРОЕКТА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225208" y="7167725"/>
            <a:ext cx="7281732" cy="285314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7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2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Обоснование территории туристического центра города предлагаемой в рамках реализации проекта</a:t>
            </a:r>
          </a:p>
        </p:txBody>
      </p:sp>
      <p:pic>
        <p:nvPicPr>
          <p:cNvPr id="9" name="Picture 3" descr="C:\Users\dkuznetsov\Desktop\титт.tif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-294"/>
          <a:stretch/>
        </p:blipFill>
        <p:spPr bwMode="auto">
          <a:xfrm>
            <a:off x="4626619" y="2683743"/>
            <a:ext cx="4641206" cy="4913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D:\Файлы\ВСЕ еще\Письма\С АДминистрацией\Письмо по навигации 29,03\Стела 28.03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86" t="55910" r="53114" b="22590"/>
          <a:stretch/>
        </p:blipFill>
        <p:spPr bwMode="auto">
          <a:xfrm>
            <a:off x="0" y="2684844"/>
            <a:ext cx="4626620" cy="49122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D:\Файлы\ВСЕ еще\Письма\С АДминистрацией\Письмо по навигации 29,03\Стела 28.03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83" t="55910" r="79222" b="22590"/>
          <a:stretch/>
        </p:blipFill>
        <p:spPr bwMode="auto">
          <a:xfrm>
            <a:off x="9163124" y="2684844"/>
            <a:ext cx="1530276" cy="49122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7123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\\Dc2\файлообменник\Наездникова\карта со скверами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519" b="18745"/>
          <a:stretch/>
        </p:blipFill>
        <p:spPr bwMode="auto">
          <a:xfrm>
            <a:off x="2762811" y="684286"/>
            <a:ext cx="7336417" cy="3773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C:\Users\1\Desktop\для презентации\АО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1036" y="180231"/>
            <a:ext cx="2122400" cy="404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Заголовок 1"/>
          <p:cNvSpPr txBox="1">
            <a:spLocks/>
          </p:cNvSpPr>
          <p:nvPr/>
        </p:nvSpPr>
        <p:spPr>
          <a:xfrm>
            <a:off x="2826420" y="180231"/>
            <a:ext cx="5381587" cy="421337"/>
          </a:xfrm>
          <a:prstGeom prst="rect">
            <a:avLst/>
          </a:prstGeom>
        </p:spPr>
        <p:txBody>
          <a:bodyPr>
            <a:normAutofit fontScale="82500" lnSpcReduction="2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7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600" dirty="0" smtClean="0"/>
              <a:t>ОБОСНОВАНИЕ ВЫБОРА ТЕРРИТОРИИ ДЛЯ РАЗМЕЩЕНИЯ ОБЪЕКТОВ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06140" y="684288"/>
            <a:ext cx="2401172" cy="108011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  <a:latin typeface="+mj-lt"/>
              </a:rPr>
              <a:t>Согласно разработанному мастер-плану Астраханской агломерации, были выявлены основные этапы развития города Астрахани</a:t>
            </a:r>
            <a:endParaRPr lang="ru-RU" sz="1000" dirty="0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4098" name="Picture 2" descr="\\Dc2\файлообменник\Кузнецов\Для участия в конкурсе код города\7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14" t="2981" r="43316" b="22874"/>
          <a:stretch/>
        </p:blipFill>
        <p:spPr bwMode="auto">
          <a:xfrm>
            <a:off x="306140" y="1889805"/>
            <a:ext cx="2410891" cy="2322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Заголовок 1"/>
          <p:cNvSpPr txBox="1">
            <a:spLocks/>
          </p:cNvSpPr>
          <p:nvPr/>
        </p:nvSpPr>
        <p:spPr>
          <a:xfrm>
            <a:off x="2826420" y="684287"/>
            <a:ext cx="3096344" cy="277321"/>
          </a:xfrm>
          <a:prstGeom prst="rect">
            <a:avLst/>
          </a:prstGeom>
          <a:solidFill>
            <a:schemeClr val="bg1"/>
          </a:solidFill>
        </p:spPr>
        <p:txBody>
          <a:bodyPr>
            <a:normAutofit fontScale="82500" lnSpcReduction="1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7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dirty="0" smtClean="0"/>
              <a:t>Площадь территории составляет 98,2 га</a:t>
            </a:r>
            <a:endParaRPr lang="ru-RU" sz="1400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306140" y="4345984"/>
            <a:ext cx="2401172" cy="274701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tx1"/>
                </a:solidFill>
                <a:latin typeface="+mj-lt"/>
              </a:rPr>
              <a:t>Первоочередным мероприятием мастер-плана предлагается развитие территорий Косы,  которое позволит:</a:t>
            </a:r>
          </a:p>
          <a:p>
            <a:pPr algn="ctr"/>
            <a:r>
              <a:rPr lang="ru-RU" sz="1000" dirty="0">
                <a:solidFill>
                  <a:schemeClr val="tx1"/>
                </a:solidFill>
                <a:latin typeface="+mj-lt"/>
              </a:rPr>
              <a:t>организовать крупный речной туристический маршрут Москва – Астрахань;</a:t>
            </a:r>
          </a:p>
          <a:p>
            <a:pPr algn="ctr"/>
            <a:r>
              <a:rPr lang="ru-RU" sz="1000" dirty="0">
                <a:solidFill>
                  <a:schemeClr val="tx1"/>
                </a:solidFill>
                <a:latin typeface="+mj-lt"/>
              </a:rPr>
              <a:t>создать первоочередное современное благоустроенное пространство, которое объединит набережную  с территорией Астраханского кремля, станет пилотным проектом мастер-плана и повысит</a:t>
            </a:r>
          </a:p>
          <a:p>
            <a:pPr algn="ctr"/>
            <a:r>
              <a:rPr lang="ru-RU" sz="1000" dirty="0">
                <a:solidFill>
                  <a:schemeClr val="tx1"/>
                </a:solidFill>
                <a:latin typeface="+mj-lt"/>
              </a:rPr>
              <a:t>доверие жителей к проводимым процессам.</a:t>
            </a:r>
          </a:p>
          <a:p>
            <a:pPr algn="ctr"/>
            <a:r>
              <a:rPr lang="ru-RU" sz="1000" dirty="0">
                <a:solidFill>
                  <a:schemeClr val="tx1"/>
                </a:solidFill>
                <a:latin typeface="+mj-lt"/>
              </a:rPr>
              <a:t>Площадь освоения первой очереди – 30 га.</a:t>
            </a:r>
          </a:p>
        </p:txBody>
      </p:sp>
      <p:pic>
        <p:nvPicPr>
          <p:cNvPr id="1026" name="Picture 2" descr="C:\Users\dkuznetsov\Desktop\2_5312389265387163258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40" t="15817" r="49665" b="56047"/>
          <a:stretch/>
        </p:blipFill>
        <p:spPr bwMode="auto">
          <a:xfrm>
            <a:off x="2853996" y="4788743"/>
            <a:ext cx="2564712" cy="2274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" name="object 51"/>
          <p:cNvSpPr txBox="1"/>
          <p:nvPr/>
        </p:nvSpPr>
        <p:spPr>
          <a:xfrm>
            <a:off x="5504524" y="5118758"/>
            <a:ext cx="2290448" cy="55079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94945" indent="-182880">
              <a:lnSpc>
                <a:spcPts val="1435"/>
              </a:lnSpc>
              <a:spcBef>
                <a:spcPts val="95"/>
              </a:spcBef>
              <a:buSzPct val="171428"/>
              <a:buFont typeface="Arial"/>
              <a:buAutoNum type="arabicPeriod"/>
              <a:tabLst>
                <a:tab pos="195580" algn="l"/>
              </a:tabLst>
            </a:pPr>
            <a:r>
              <a:rPr sz="700" spc="60" dirty="0">
                <a:solidFill>
                  <a:srgbClr val="231F20"/>
                </a:solidFill>
                <a:latin typeface="Microsoft Sans Serif"/>
                <a:cs typeface="Microsoft Sans Serif"/>
              </a:rPr>
              <a:t>Инфраструктура</a:t>
            </a:r>
            <a:r>
              <a:rPr sz="7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700" spc="75" dirty="0">
                <a:solidFill>
                  <a:srgbClr val="231F20"/>
                </a:solidFill>
                <a:latin typeface="Microsoft Sans Serif"/>
                <a:cs typeface="Microsoft Sans Serif"/>
              </a:rPr>
              <a:t>речного</a:t>
            </a:r>
            <a:r>
              <a:rPr sz="700" spc="-1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700" spc="70" dirty="0">
                <a:solidFill>
                  <a:srgbClr val="231F20"/>
                </a:solidFill>
                <a:latin typeface="Microsoft Sans Serif"/>
                <a:cs typeface="Microsoft Sans Serif"/>
              </a:rPr>
              <a:t>причала</a:t>
            </a:r>
            <a:endParaRPr sz="700" dirty="0">
              <a:latin typeface="Microsoft Sans Serif"/>
              <a:cs typeface="Microsoft Sans Serif"/>
            </a:endParaRPr>
          </a:p>
          <a:p>
            <a:pPr marL="194945" indent="-182880">
              <a:lnSpc>
                <a:spcPts val="1425"/>
              </a:lnSpc>
              <a:buSzPct val="171428"/>
              <a:buFont typeface="Arial"/>
              <a:buAutoNum type="arabicPeriod"/>
              <a:tabLst>
                <a:tab pos="195580" algn="l"/>
              </a:tabLst>
            </a:pPr>
            <a:r>
              <a:rPr sz="700" spc="55" dirty="0">
                <a:solidFill>
                  <a:srgbClr val="231F20"/>
                </a:solidFill>
                <a:latin typeface="Microsoft Sans Serif"/>
                <a:cs typeface="Microsoft Sans Serif"/>
              </a:rPr>
              <a:t>Б</a:t>
            </a:r>
            <a:r>
              <a:rPr sz="700" spc="65" dirty="0">
                <a:solidFill>
                  <a:srgbClr val="231F20"/>
                </a:solidFill>
                <a:latin typeface="Microsoft Sans Serif"/>
                <a:cs typeface="Microsoft Sans Serif"/>
              </a:rPr>
              <a:t>ла</a:t>
            </a:r>
            <a:r>
              <a:rPr sz="700" spc="20" dirty="0">
                <a:solidFill>
                  <a:srgbClr val="231F20"/>
                </a:solidFill>
                <a:latin typeface="Microsoft Sans Serif"/>
                <a:cs typeface="Microsoft Sans Serif"/>
              </a:rPr>
              <a:t>г</a:t>
            </a:r>
            <a:r>
              <a:rPr sz="700" spc="55" dirty="0">
                <a:solidFill>
                  <a:srgbClr val="231F20"/>
                </a:solidFill>
                <a:latin typeface="Microsoft Sans Serif"/>
                <a:cs typeface="Microsoft Sans Serif"/>
              </a:rPr>
              <a:t>о</a:t>
            </a:r>
            <a:r>
              <a:rPr sz="700" spc="45" dirty="0">
                <a:solidFill>
                  <a:srgbClr val="231F20"/>
                </a:solidFill>
                <a:latin typeface="Microsoft Sans Serif"/>
                <a:cs typeface="Microsoft Sans Serif"/>
              </a:rPr>
              <a:t>у</a:t>
            </a:r>
            <a:r>
              <a:rPr sz="700" spc="55" dirty="0">
                <a:solidFill>
                  <a:srgbClr val="231F20"/>
                </a:solidFill>
                <a:latin typeface="Microsoft Sans Serif"/>
                <a:cs typeface="Microsoft Sans Serif"/>
              </a:rPr>
              <a:t>с</a:t>
            </a:r>
            <a:r>
              <a:rPr sz="700" spc="75" dirty="0">
                <a:solidFill>
                  <a:srgbClr val="231F20"/>
                </a:solidFill>
                <a:latin typeface="Microsoft Sans Serif"/>
                <a:cs typeface="Microsoft Sans Serif"/>
              </a:rPr>
              <a:t>трой</a:t>
            </a:r>
            <a:r>
              <a:rPr sz="700" spc="60" dirty="0">
                <a:solidFill>
                  <a:srgbClr val="231F20"/>
                </a:solidFill>
                <a:latin typeface="Microsoft Sans Serif"/>
                <a:cs typeface="Microsoft Sans Serif"/>
              </a:rPr>
              <a:t>с</a:t>
            </a:r>
            <a:r>
              <a:rPr sz="700" spc="55" dirty="0">
                <a:solidFill>
                  <a:srgbClr val="231F20"/>
                </a:solidFill>
                <a:latin typeface="Microsoft Sans Serif"/>
                <a:cs typeface="Microsoft Sans Serif"/>
              </a:rPr>
              <a:t>тво</a:t>
            </a:r>
            <a:r>
              <a:rPr sz="700" spc="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700" spc="75" dirty="0">
                <a:solidFill>
                  <a:srgbClr val="231F20"/>
                </a:solidFill>
                <a:latin typeface="Microsoft Sans Serif"/>
                <a:cs typeface="Microsoft Sans Serif"/>
              </a:rPr>
              <a:t>площади</a:t>
            </a:r>
            <a:r>
              <a:rPr sz="700" spc="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700" spc="150" dirty="0">
                <a:solidFill>
                  <a:srgbClr val="231F20"/>
                </a:solidFill>
                <a:latin typeface="Microsoft Sans Serif"/>
                <a:cs typeface="Microsoft Sans Serif"/>
              </a:rPr>
              <a:t>–</a:t>
            </a:r>
            <a:r>
              <a:rPr sz="700" spc="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700" spc="75" dirty="0">
                <a:solidFill>
                  <a:srgbClr val="231F20"/>
                </a:solidFill>
                <a:latin typeface="Microsoft Sans Serif"/>
                <a:cs typeface="Microsoft Sans Serif"/>
              </a:rPr>
              <a:t>о</a:t>
            </a:r>
            <a:r>
              <a:rPr sz="700" spc="55" dirty="0">
                <a:solidFill>
                  <a:srgbClr val="231F20"/>
                </a:solidFill>
                <a:latin typeface="Microsoft Sans Serif"/>
                <a:cs typeface="Microsoft Sans Serif"/>
              </a:rPr>
              <a:t>к</a:t>
            </a:r>
            <a:r>
              <a:rPr sz="700" spc="65" dirty="0">
                <a:solidFill>
                  <a:srgbClr val="231F20"/>
                </a:solidFill>
                <a:latin typeface="Microsoft Sans Serif"/>
                <a:cs typeface="Microsoft Sans Serif"/>
              </a:rPr>
              <a:t>оло</a:t>
            </a:r>
            <a:r>
              <a:rPr sz="700" spc="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700" b="1" spc="-200" dirty="0">
                <a:solidFill>
                  <a:srgbClr val="F26840"/>
                </a:solidFill>
                <a:latin typeface="Arial"/>
                <a:cs typeface="Arial"/>
              </a:rPr>
              <a:t>1</a:t>
            </a:r>
            <a:r>
              <a:rPr sz="700" b="1" spc="-60" dirty="0">
                <a:solidFill>
                  <a:srgbClr val="F26840"/>
                </a:solidFill>
                <a:latin typeface="Arial"/>
                <a:cs typeface="Arial"/>
              </a:rPr>
              <a:t>,5</a:t>
            </a:r>
            <a:r>
              <a:rPr sz="700" b="1" spc="-145" dirty="0">
                <a:solidFill>
                  <a:srgbClr val="F26840"/>
                </a:solidFill>
                <a:latin typeface="Arial"/>
                <a:cs typeface="Arial"/>
              </a:rPr>
              <a:t> </a:t>
            </a:r>
            <a:r>
              <a:rPr sz="700" spc="55" dirty="0">
                <a:solidFill>
                  <a:srgbClr val="231F20"/>
                </a:solidFill>
                <a:latin typeface="Microsoft Sans Serif"/>
                <a:cs typeface="Microsoft Sans Serif"/>
              </a:rPr>
              <a:t>га</a:t>
            </a:r>
            <a:endParaRPr sz="700" dirty="0">
              <a:latin typeface="Microsoft Sans Serif"/>
              <a:cs typeface="Microsoft Sans Serif"/>
            </a:endParaRPr>
          </a:p>
          <a:p>
            <a:pPr marL="194945" indent="-182880">
              <a:lnSpc>
                <a:spcPts val="1435"/>
              </a:lnSpc>
              <a:buSzPct val="171428"/>
              <a:buFont typeface="Arial"/>
              <a:buAutoNum type="arabicPeriod"/>
              <a:tabLst>
                <a:tab pos="195580" algn="l"/>
              </a:tabLst>
            </a:pPr>
            <a:r>
              <a:rPr sz="700" spc="80" dirty="0">
                <a:solidFill>
                  <a:srgbClr val="231F20"/>
                </a:solidFill>
                <a:latin typeface="Microsoft Sans Serif"/>
                <a:cs typeface="Microsoft Sans Serif"/>
              </a:rPr>
              <a:t>Новый</a:t>
            </a:r>
            <a:r>
              <a:rPr sz="700" spc="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700" spc="80" dirty="0">
                <a:solidFill>
                  <a:srgbClr val="231F20"/>
                </a:solidFill>
                <a:latin typeface="Microsoft Sans Serif"/>
                <a:cs typeface="Microsoft Sans Serif"/>
              </a:rPr>
              <a:t>поперечный</a:t>
            </a:r>
            <a:r>
              <a:rPr sz="700" spc="1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700" spc="55" dirty="0">
                <a:solidFill>
                  <a:srgbClr val="231F20"/>
                </a:solidFill>
                <a:latin typeface="Microsoft Sans Serif"/>
                <a:cs typeface="Microsoft Sans Serif"/>
              </a:rPr>
              <a:t>бульвар</a:t>
            </a:r>
            <a:r>
              <a:rPr sz="700" spc="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700" spc="150" dirty="0">
                <a:solidFill>
                  <a:srgbClr val="231F20"/>
                </a:solidFill>
                <a:latin typeface="Microsoft Sans Serif"/>
                <a:cs typeface="Microsoft Sans Serif"/>
              </a:rPr>
              <a:t>–</a:t>
            </a:r>
            <a:r>
              <a:rPr sz="700" spc="1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700" spc="65" dirty="0">
                <a:solidFill>
                  <a:srgbClr val="231F20"/>
                </a:solidFill>
                <a:latin typeface="Microsoft Sans Serif"/>
                <a:cs typeface="Microsoft Sans Serif"/>
              </a:rPr>
              <a:t>порядка</a:t>
            </a:r>
            <a:r>
              <a:rPr sz="700" spc="1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700" b="1" spc="-105" dirty="0">
                <a:solidFill>
                  <a:srgbClr val="F26840"/>
                </a:solidFill>
                <a:latin typeface="Arial"/>
                <a:cs typeface="Arial"/>
              </a:rPr>
              <a:t>1,5</a:t>
            </a:r>
            <a:r>
              <a:rPr sz="700" b="1" spc="-145" dirty="0">
                <a:solidFill>
                  <a:srgbClr val="F26840"/>
                </a:solidFill>
                <a:latin typeface="Arial"/>
                <a:cs typeface="Arial"/>
              </a:rPr>
              <a:t> </a:t>
            </a:r>
            <a:r>
              <a:rPr sz="700" spc="55" dirty="0">
                <a:solidFill>
                  <a:srgbClr val="231F20"/>
                </a:solidFill>
                <a:latin typeface="Microsoft Sans Serif"/>
                <a:cs typeface="Microsoft Sans Serif"/>
              </a:rPr>
              <a:t>га</a:t>
            </a:r>
            <a:endParaRPr sz="700" dirty="0">
              <a:latin typeface="Microsoft Sans Serif"/>
              <a:cs typeface="Microsoft Sans Serif"/>
            </a:endParaRPr>
          </a:p>
        </p:txBody>
      </p:sp>
      <p:sp>
        <p:nvSpPr>
          <p:cNvPr id="40" name="object 52"/>
          <p:cNvSpPr txBox="1"/>
          <p:nvPr/>
        </p:nvSpPr>
        <p:spPr>
          <a:xfrm>
            <a:off x="5486759" y="5669550"/>
            <a:ext cx="2380222" cy="54566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200" b="1" spc="10" dirty="0">
                <a:solidFill>
                  <a:srgbClr val="231F20"/>
                </a:solidFill>
                <a:latin typeface="Arial"/>
                <a:cs typeface="Arial"/>
              </a:rPr>
              <a:t>4.</a:t>
            </a:r>
            <a:r>
              <a:rPr sz="1200" b="1" spc="8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700" spc="55" dirty="0">
                <a:solidFill>
                  <a:srgbClr val="231F20"/>
                </a:solidFill>
                <a:latin typeface="Microsoft Sans Serif"/>
                <a:cs typeface="Microsoft Sans Serif"/>
              </a:rPr>
              <a:t>Развитие</a:t>
            </a:r>
            <a:r>
              <a:rPr sz="700" spc="1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700" spc="65" dirty="0">
                <a:solidFill>
                  <a:srgbClr val="231F20"/>
                </a:solidFill>
                <a:latin typeface="Microsoft Sans Serif"/>
                <a:cs typeface="Microsoft Sans Serif"/>
              </a:rPr>
              <a:t>парка</a:t>
            </a:r>
            <a:r>
              <a:rPr sz="700" spc="1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700" spc="35" dirty="0">
                <a:solidFill>
                  <a:srgbClr val="231F20"/>
                </a:solidFill>
                <a:latin typeface="Microsoft Sans Serif"/>
                <a:cs typeface="Microsoft Sans Serif"/>
              </a:rPr>
              <a:t>«Дружба»</a:t>
            </a:r>
            <a:r>
              <a:rPr sz="700" spc="1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700" spc="55" dirty="0">
                <a:solidFill>
                  <a:srgbClr val="231F20"/>
                </a:solidFill>
                <a:latin typeface="Microsoft Sans Serif"/>
                <a:cs typeface="Microsoft Sans Serif"/>
              </a:rPr>
              <a:t>(после</a:t>
            </a:r>
            <a:r>
              <a:rPr sz="700" spc="1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700" spc="60" dirty="0">
                <a:solidFill>
                  <a:srgbClr val="231F20"/>
                </a:solidFill>
                <a:latin typeface="Microsoft Sans Serif"/>
                <a:cs typeface="Microsoft Sans Serif"/>
              </a:rPr>
              <a:t>прохода</a:t>
            </a:r>
            <a:r>
              <a:rPr sz="700" spc="1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700" spc="70" dirty="0">
                <a:solidFill>
                  <a:srgbClr val="231F20"/>
                </a:solidFill>
                <a:latin typeface="Microsoft Sans Serif"/>
                <a:cs typeface="Microsoft Sans Serif"/>
              </a:rPr>
              <a:t>дороги)</a:t>
            </a:r>
            <a:r>
              <a:rPr sz="700" spc="1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700" spc="150" dirty="0" smtClean="0">
                <a:solidFill>
                  <a:srgbClr val="231F20"/>
                </a:solidFill>
                <a:latin typeface="Microsoft Sans Serif"/>
                <a:cs typeface="Microsoft Sans Serif"/>
              </a:rPr>
              <a:t>–</a:t>
            </a:r>
            <a:endParaRPr lang="ru-RU" sz="700" spc="150" dirty="0" smtClean="0">
              <a:solidFill>
                <a:srgbClr val="231F20"/>
              </a:solidFill>
              <a:latin typeface="Microsoft Sans Serif"/>
              <a:cs typeface="Microsoft Sans Serif"/>
            </a:endParaRPr>
          </a:p>
          <a:p>
            <a:pPr marL="12700">
              <a:spcBef>
                <a:spcPts val="95"/>
              </a:spcBef>
            </a:pPr>
            <a:r>
              <a:rPr lang="ru-RU" sz="700" spc="75" dirty="0">
                <a:solidFill>
                  <a:srgbClr val="231F20"/>
                </a:solidFill>
                <a:latin typeface="Microsoft Sans Serif"/>
                <a:cs typeface="Microsoft Sans Serif"/>
              </a:rPr>
              <a:t>о</a:t>
            </a:r>
            <a:r>
              <a:rPr lang="ru-RU" sz="700" spc="55" dirty="0">
                <a:solidFill>
                  <a:srgbClr val="231F20"/>
                </a:solidFill>
                <a:latin typeface="Microsoft Sans Serif"/>
                <a:cs typeface="Microsoft Sans Serif"/>
              </a:rPr>
              <a:t>к</a:t>
            </a:r>
            <a:r>
              <a:rPr lang="ru-RU" sz="700" spc="65" dirty="0">
                <a:solidFill>
                  <a:srgbClr val="231F20"/>
                </a:solidFill>
                <a:latin typeface="Microsoft Sans Serif"/>
                <a:cs typeface="Microsoft Sans Serif"/>
              </a:rPr>
              <a:t>оло</a:t>
            </a:r>
            <a:r>
              <a:rPr lang="ru-RU" sz="700" spc="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lang="ru-RU" sz="700" b="1" spc="-200" dirty="0">
                <a:solidFill>
                  <a:srgbClr val="F26840"/>
                </a:solidFill>
                <a:latin typeface="Arial"/>
                <a:cs typeface="Arial"/>
              </a:rPr>
              <a:t>1</a:t>
            </a:r>
            <a:r>
              <a:rPr lang="ru-RU" sz="700" b="1" spc="-70" dirty="0">
                <a:solidFill>
                  <a:srgbClr val="F26840"/>
                </a:solidFill>
                <a:latin typeface="Arial"/>
                <a:cs typeface="Arial"/>
              </a:rPr>
              <a:t>,</a:t>
            </a:r>
            <a:r>
              <a:rPr lang="ru-RU" sz="700" b="1" spc="-60" dirty="0">
                <a:solidFill>
                  <a:srgbClr val="F26840"/>
                </a:solidFill>
                <a:latin typeface="Arial"/>
                <a:cs typeface="Arial"/>
              </a:rPr>
              <a:t>7</a:t>
            </a:r>
            <a:r>
              <a:rPr lang="ru-RU" sz="700" b="1" spc="-145" dirty="0">
                <a:solidFill>
                  <a:srgbClr val="F26840"/>
                </a:solidFill>
                <a:latin typeface="Arial"/>
                <a:cs typeface="Arial"/>
              </a:rPr>
              <a:t> </a:t>
            </a:r>
            <a:r>
              <a:rPr lang="ru-RU" sz="700" spc="55" dirty="0">
                <a:solidFill>
                  <a:srgbClr val="231F20"/>
                </a:solidFill>
                <a:latin typeface="Microsoft Sans Serif"/>
                <a:cs typeface="Microsoft Sans Serif"/>
              </a:rPr>
              <a:t>га</a:t>
            </a:r>
            <a:endParaRPr lang="ru-RU" sz="700" dirty="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95"/>
              </a:spcBef>
            </a:pPr>
            <a:endParaRPr sz="700" dirty="0">
              <a:latin typeface="Microsoft Sans Serif"/>
              <a:cs typeface="Microsoft Sans Serif"/>
            </a:endParaRPr>
          </a:p>
        </p:txBody>
      </p:sp>
      <p:sp>
        <p:nvSpPr>
          <p:cNvPr id="41" name="object 53"/>
          <p:cNvSpPr txBox="1"/>
          <p:nvPr/>
        </p:nvSpPr>
        <p:spPr>
          <a:xfrm>
            <a:off x="5504525" y="6048141"/>
            <a:ext cx="2614930" cy="52629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94945" indent="-182880">
              <a:lnSpc>
                <a:spcPts val="1425"/>
              </a:lnSpc>
              <a:buSzPct val="171428"/>
              <a:buFont typeface="Arial"/>
              <a:buAutoNum type="arabicPeriod" startAt="5"/>
              <a:tabLst>
                <a:tab pos="195580" algn="l"/>
              </a:tabLst>
            </a:pPr>
            <a:r>
              <a:rPr sz="700" spc="55" dirty="0" err="1" smtClean="0">
                <a:solidFill>
                  <a:srgbClr val="231F20"/>
                </a:solidFill>
                <a:latin typeface="Microsoft Sans Serif"/>
                <a:cs typeface="Microsoft Sans Serif"/>
              </a:rPr>
              <a:t>Б</a:t>
            </a:r>
            <a:r>
              <a:rPr sz="700" spc="65" dirty="0" err="1" smtClean="0">
                <a:solidFill>
                  <a:srgbClr val="231F20"/>
                </a:solidFill>
                <a:latin typeface="Microsoft Sans Serif"/>
                <a:cs typeface="Microsoft Sans Serif"/>
              </a:rPr>
              <a:t>ла</a:t>
            </a:r>
            <a:r>
              <a:rPr sz="700" spc="20" dirty="0" err="1" smtClean="0">
                <a:solidFill>
                  <a:srgbClr val="231F20"/>
                </a:solidFill>
                <a:latin typeface="Microsoft Sans Serif"/>
                <a:cs typeface="Microsoft Sans Serif"/>
              </a:rPr>
              <a:t>г</a:t>
            </a:r>
            <a:r>
              <a:rPr sz="700" spc="55" dirty="0" err="1" smtClean="0">
                <a:solidFill>
                  <a:srgbClr val="231F20"/>
                </a:solidFill>
                <a:latin typeface="Microsoft Sans Serif"/>
                <a:cs typeface="Microsoft Sans Serif"/>
              </a:rPr>
              <a:t>о</a:t>
            </a:r>
            <a:r>
              <a:rPr sz="700" spc="45" dirty="0" err="1" smtClean="0">
                <a:solidFill>
                  <a:srgbClr val="231F20"/>
                </a:solidFill>
                <a:latin typeface="Microsoft Sans Serif"/>
                <a:cs typeface="Microsoft Sans Serif"/>
              </a:rPr>
              <a:t>у</a:t>
            </a:r>
            <a:r>
              <a:rPr sz="700" spc="55" dirty="0" err="1" smtClean="0">
                <a:solidFill>
                  <a:srgbClr val="231F20"/>
                </a:solidFill>
                <a:latin typeface="Microsoft Sans Serif"/>
                <a:cs typeface="Microsoft Sans Serif"/>
              </a:rPr>
              <a:t>с</a:t>
            </a:r>
            <a:r>
              <a:rPr sz="700" spc="75" dirty="0" err="1" smtClean="0">
                <a:solidFill>
                  <a:srgbClr val="231F20"/>
                </a:solidFill>
                <a:latin typeface="Microsoft Sans Serif"/>
                <a:cs typeface="Microsoft Sans Serif"/>
              </a:rPr>
              <a:t>трой</a:t>
            </a:r>
            <a:r>
              <a:rPr sz="700" spc="60" dirty="0" err="1" smtClean="0">
                <a:solidFill>
                  <a:srgbClr val="231F20"/>
                </a:solidFill>
                <a:latin typeface="Microsoft Sans Serif"/>
                <a:cs typeface="Microsoft Sans Serif"/>
              </a:rPr>
              <a:t>с</a:t>
            </a:r>
            <a:r>
              <a:rPr sz="700" spc="55" dirty="0" err="1" smtClean="0">
                <a:solidFill>
                  <a:srgbClr val="231F20"/>
                </a:solidFill>
                <a:latin typeface="Microsoft Sans Serif"/>
                <a:cs typeface="Microsoft Sans Serif"/>
              </a:rPr>
              <a:t>тво</a:t>
            </a:r>
            <a:r>
              <a:rPr sz="700" spc="5" dirty="0" smtClean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700" spc="65" dirty="0">
                <a:solidFill>
                  <a:srgbClr val="231F20"/>
                </a:solidFill>
                <a:latin typeface="Microsoft Sans Serif"/>
                <a:cs typeface="Microsoft Sans Serif"/>
              </a:rPr>
              <a:t>вд</a:t>
            </a:r>
            <a:r>
              <a:rPr sz="700" spc="60" dirty="0">
                <a:solidFill>
                  <a:srgbClr val="231F20"/>
                </a:solidFill>
                <a:latin typeface="Microsoft Sans Serif"/>
                <a:cs typeface="Microsoft Sans Serif"/>
              </a:rPr>
              <a:t>о</a:t>
            </a:r>
            <a:r>
              <a:rPr sz="700" spc="50" dirty="0">
                <a:solidFill>
                  <a:srgbClr val="231F20"/>
                </a:solidFill>
                <a:latin typeface="Microsoft Sans Serif"/>
                <a:cs typeface="Microsoft Sans Serif"/>
              </a:rPr>
              <a:t>ль</a:t>
            </a:r>
            <a:r>
              <a:rPr sz="700" spc="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700" spc="35" dirty="0">
                <a:solidFill>
                  <a:srgbClr val="231F20"/>
                </a:solidFill>
                <a:latin typeface="Microsoft Sans Serif"/>
                <a:cs typeface="Microsoft Sans Serif"/>
              </a:rPr>
              <a:t>у</a:t>
            </a:r>
            <a:r>
              <a:rPr sz="700" spc="10" dirty="0">
                <a:solidFill>
                  <a:srgbClr val="231F20"/>
                </a:solidFill>
                <a:latin typeface="Microsoft Sans Serif"/>
                <a:cs typeface="Microsoft Sans Serif"/>
              </a:rPr>
              <a:t>л.</a:t>
            </a:r>
            <a:r>
              <a:rPr sz="700" spc="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700" spc="-10" dirty="0">
                <a:solidFill>
                  <a:srgbClr val="231F20"/>
                </a:solidFill>
                <a:latin typeface="Microsoft Sans Serif"/>
                <a:cs typeface="Microsoft Sans Serif"/>
              </a:rPr>
              <a:t>С</a:t>
            </a:r>
            <a:r>
              <a:rPr sz="700" spc="90" dirty="0">
                <a:solidFill>
                  <a:srgbClr val="231F20"/>
                </a:solidFill>
                <a:latin typeface="Microsoft Sans Serif"/>
                <a:cs typeface="Microsoft Sans Serif"/>
              </a:rPr>
              <a:t>ер</a:t>
            </a:r>
            <a:r>
              <a:rPr sz="700" spc="40" dirty="0">
                <a:solidFill>
                  <a:srgbClr val="231F20"/>
                </a:solidFill>
                <a:latin typeface="Microsoft Sans Serif"/>
                <a:cs typeface="Microsoft Sans Serif"/>
              </a:rPr>
              <a:t>г</a:t>
            </a:r>
            <a:r>
              <a:rPr sz="700" spc="55" dirty="0">
                <a:solidFill>
                  <a:srgbClr val="231F20"/>
                </a:solidFill>
                <a:latin typeface="Microsoft Sans Serif"/>
                <a:cs typeface="Microsoft Sans Serif"/>
              </a:rPr>
              <a:t>еева</a:t>
            </a:r>
            <a:r>
              <a:rPr sz="700" spc="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700" spc="150" dirty="0">
                <a:solidFill>
                  <a:srgbClr val="231F20"/>
                </a:solidFill>
                <a:latin typeface="Microsoft Sans Serif"/>
                <a:cs typeface="Microsoft Sans Serif"/>
              </a:rPr>
              <a:t>–</a:t>
            </a:r>
            <a:r>
              <a:rPr sz="700" spc="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700" b="1" spc="105" dirty="0">
                <a:solidFill>
                  <a:srgbClr val="F26840"/>
                </a:solidFill>
                <a:latin typeface="Arial"/>
                <a:cs typeface="Arial"/>
              </a:rPr>
              <a:t>600</a:t>
            </a:r>
            <a:r>
              <a:rPr sz="700" b="1" spc="-145" dirty="0">
                <a:solidFill>
                  <a:srgbClr val="F26840"/>
                </a:solidFill>
                <a:latin typeface="Arial"/>
                <a:cs typeface="Arial"/>
              </a:rPr>
              <a:t> </a:t>
            </a:r>
            <a:r>
              <a:rPr sz="700" spc="70" dirty="0">
                <a:solidFill>
                  <a:srgbClr val="231F20"/>
                </a:solidFill>
                <a:latin typeface="Microsoft Sans Serif"/>
                <a:cs typeface="Microsoft Sans Serif"/>
              </a:rPr>
              <a:t>м</a:t>
            </a:r>
            <a:endParaRPr sz="700" dirty="0">
              <a:latin typeface="Microsoft Sans Serif"/>
              <a:cs typeface="Microsoft Sans Serif"/>
            </a:endParaRPr>
          </a:p>
          <a:p>
            <a:pPr marL="194945" indent="-182880">
              <a:lnSpc>
                <a:spcPts val="1425"/>
              </a:lnSpc>
              <a:buSzPct val="171428"/>
              <a:buFont typeface="Arial"/>
              <a:buAutoNum type="arabicPeriod" startAt="5"/>
              <a:tabLst>
                <a:tab pos="195580" algn="l"/>
              </a:tabLst>
            </a:pPr>
            <a:r>
              <a:rPr sz="700" spc="55" dirty="0" err="1">
                <a:solidFill>
                  <a:srgbClr val="231F20"/>
                </a:solidFill>
                <a:latin typeface="Microsoft Sans Serif"/>
                <a:cs typeface="Microsoft Sans Serif"/>
              </a:rPr>
              <a:t>Б</a:t>
            </a:r>
            <a:r>
              <a:rPr sz="700" spc="65" dirty="0" err="1">
                <a:solidFill>
                  <a:srgbClr val="231F20"/>
                </a:solidFill>
                <a:latin typeface="Microsoft Sans Serif"/>
                <a:cs typeface="Microsoft Sans Serif"/>
              </a:rPr>
              <a:t>ла</a:t>
            </a:r>
            <a:r>
              <a:rPr sz="700" spc="20" dirty="0" err="1">
                <a:solidFill>
                  <a:srgbClr val="231F20"/>
                </a:solidFill>
                <a:latin typeface="Microsoft Sans Serif"/>
                <a:cs typeface="Microsoft Sans Serif"/>
              </a:rPr>
              <a:t>г</a:t>
            </a:r>
            <a:r>
              <a:rPr sz="700" spc="55" dirty="0" err="1">
                <a:solidFill>
                  <a:srgbClr val="231F20"/>
                </a:solidFill>
                <a:latin typeface="Microsoft Sans Serif"/>
                <a:cs typeface="Microsoft Sans Serif"/>
              </a:rPr>
              <a:t>о</a:t>
            </a:r>
            <a:r>
              <a:rPr sz="700" spc="45" dirty="0" err="1">
                <a:solidFill>
                  <a:srgbClr val="231F20"/>
                </a:solidFill>
                <a:latin typeface="Microsoft Sans Serif"/>
                <a:cs typeface="Microsoft Sans Serif"/>
              </a:rPr>
              <a:t>у</a:t>
            </a:r>
            <a:r>
              <a:rPr sz="700" spc="55" dirty="0" err="1">
                <a:solidFill>
                  <a:srgbClr val="231F20"/>
                </a:solidFill>
                <a:latin typeface="Microsoft Sans Serif"/>
                <a:cs typeface="Microsoft Sans Serif"/>
              </a:rPr>
              <a:t>с</a:t>
            </a:r>
            <a:r>
              <a:rPr sz="700" spc="75" dirty="0" err="1">
                <a:solidFill>
                  <a:srgbClr val="231F20"/>
                </a:solidFill>
                <a:latin typeface="Microsoft Sans Serif"/>
                <a:cs typeface="Microsoft Sans Serif"/>
              </a:rPr>
              <a:t>трой</a:t>
            </a:r>
            <a:r>
              <a:rPr sz="700" spc="60" dirty="0" err="1">
                <a:solidFill>
                  <a:srgbClr val="231F20"/>
                </a:solidFill>
                <a:latin typeface="Microsoft Sans Serif"/>
                <a:cs typeface="Microsoft Sans Serif"/>
              </a:rPr>
              <a:t>с</a:t>
            </a:r>
            <a:r>
              <a:rPr sz="700" spc="55" dirty="0" err="1">
                <a:solidFill>
                  <a:srgbClr val="231F20"/>
                </a:solidFill>
                <a:latin typeface="Microsoft Sans Serif"/>
                <a:cs typeface="Microsoft Sans Serif"/>
              </a:rPr>
              <a:t>тво</a:t>
            </a:r>
            <a:r>
              <a:rPr sz="700" spc="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700" spc="65" dirty="0" err="1" smtClean="0">
                <a:solidFill>
                  <a:srgbClr val="231F20"/>
                </a:solidFill>
                <a:latin typeface="Microsoft Sans Serif"/>
                <a:cs typeface="Microsoft Sans Serif"/>
              </a:rPr>
              <a:t>вд</a:t>
            </a:r>
            <a:r>
              <a:rPr sz="700" spc="60" dirty="0" err="1" smtClean="0">
                <a:solidFill>
                  <a:srgbClr val="231F20"/>
                </a:solidFill>
                <a:latin typeface="Microsoft Sans Serif"/>
                <a:cs typeface="Microsoft Sans Serif"/>
              </a:rPr>
              <a:t>о</a:t>
            </a:r>
            <a:r>
              <a:rPr sz="700" spc="50" dirty="0" err="1" smtClean="0">
                <a:solidFill>
                  <a:srgbClr val="231F20"/>
                </a:solidFill>
                <a:latin typeface="Microsoft Sans Serif"/>
                <a:cs typeface="Microsoft Sans Serif"/>
              </a:rPr>
              <a:t>ль</a:t>
            </a:r>
            <a:r>
              <a:rPr sz="700" spc="5" dirty="0" smtClean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700" spc="35" dirty="0" err="1" smtClean="0">
                <a:solidFill>
                  <a:srgbClr val="231F20"/>
                </a:solidFill>
                <a:latin typeface="Microsoft Sans Serif"/>
                <a:cs typeface="Microsoft Sans Serif"/>
              </a:rPr>
              <a:t>у</a:t>
            </a:r>
            <a:r>
              <a:rPr sz="700" spc="10" dirty="0" err="1" smtClean="0">
                <a:solidFill>
                  <a:srgbClr val="231F20"/>
                </a:solidFill>
                <a:latin typeface="Microsoft Sans Serif"/>
                <a:cs typeface="Microsoft Sans Serif"/>
              </a:rPr>
              <a:t>л</a:t>
            </a:r>
            <a:r>
              <a:rPr sz="700" spc="10" dirty="0" smtClean="0">
                <a:solidFill>
                  <a:srgbClr val="231F20"/>
                </a:solidFill>
                <a:latin typeface="Microsoft Sans Serif"/>
                <a:cs typeface="Microsoft Sans Serif"/>
              </a:rPr>
              <a:t>.</a:t>
            </a:r>
            <a:r>
              <a:rPr sz="700" spc="5" dirty="0" smtClean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 err="1" smtClean="0">
                <a:solidFill>
                  <a:srgbClr val="231F20"/>
                </a:solidFill>
                <a:latin typeface="Microsoft Sans Serif"/>
                <a:cs typeface="Microsoft Sans Serif"/>
              </a:rPr>
              <a:t>У</a:t>
            </a:r>
            <a:r>
              <a:rPr sz="700" spc="95" dirty="0" err="1" smtClean="0">
                <a:solidFill>
                  <a:srgbClr val="231F20"/>
                </a:solidFill>
                <a:latin typeface="Microsoft Sans Serif"/>
                <a:cs typeface="Microsoft Sans Serif"/>
              </a:rPr>
              <a:t>риц</a:t>
            </a:r>
            <a:r>
              <a:rPr sz="700" spc="70" dirty="0" err="1" smtClean="0">
                <a:solidFill>
                  <a:srgbClr val="231F20"/>
                </a:solidFill>
                <a:latin typeface="Microsoft Sans Serif"/>
                <a:cs typeface="Microsoft Sans Serif"/>
              </a:rPr>
              <a:t>к</a:t>
            </a:r>
            <a:r>
              <a:rPr sz="700" spc="90" dirty="0" err="1" smtClean="0">
                <a:solidFill>
                  <a:srgbClr val="231F20"/>
                </a:solidFill>
                <a:latin typeface="Microsoft Sans Serif"/>
                <a:cs typeface="Microsoft Sans Serif"/>
              </a:rPr>
              <a:t>о</a:t>
            </a:r>
            <a:r>
              <a:rPr sz="700" spc="40" dirty="0" err="1" smtClean="0">
                <a:solidFill>
                  <a:srgbClr val="231F20"/>
                </a:solidFill>
                <a:latin typeface="Microsoft Sans Serif"/>
                <a:cs typeface="Microsoft Sans Serif"/>
              </a:rPr>
              <a:t>г</a:t>
            </a:r>
            <a:r>
              <a:rPr sz="700" spc="70" dirty="0" err="1" smtClean="0">
                <a:solidFill>
                  <a:srgbClr val="231F20"/>
                </a:solidFill>
                <a:latin typeface="Microsoft Sans Serif"/>
                <a:cs typeface="Microsoft Sans Serif"/>
              </a:rPr>
              <a:t>о</a:t>
            </a:r>
            <a:r>
              <a:rPr sz="700" spc="5" dirty="0" smtClean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700" spc="150" dirty="0" smtClean="0">
                <a:solidFill>
                  <a:srgbClr val="231F20"/>
                </a:solidFill>
                <a:latin typeface="Microsoft Sans Serif"/>
                <a:cs typeface="Microsoft Sans Serif"/>
              </a:rPr>
              <a:t>–</a:t>
            </a:r>
            <a:r>
              <a:rPr sz="700" spc="5" dirty="0" smtClean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700" b="1" spc="70" dirty="0">
                <a:solidFill>
                  <a:srgbClr val="F26840"/>
                </a:solidFill>
                <a:latin typeface="Arial"/>
                <a:cs typeface="Arial"/>
              </a:rPr>
              <a:t>860</a:t>
            </a:r>
            <a:r>
              <a:rPr sz="700" b="1" spc="-145" dirty="0">
                <a:solidFill>
                  <a:srgbClr val="F26840"/>
                </a:solidFill>
                <a:latin typeface="Arial"/>
                <a:cs typeface="Arial"/>
              </a:rPr>
              <a:t> </a:t>
            </a:r>
            <a:r>
              <a:rPr sz="700" spc="70" dirty="0">
                <a:solidFill>
                  <a:srgbClr val="231F20"/>
                </a:solidFill>
                <a:latin typeface="Microsoft Sans Serif"/>
                <a:cs typeface="Microsoft Sans Serif"/>
              </a:rPr>
              <a:t>м</a:t>
            </a:r>
            <a:endParaRPr sz="700" dirty="0">
              <a:latin typeface="Microsoft Sans Serif"/>
              <a:cs typeface="Microsoft Sans Serif"/>
            </a:endParaRPr>
          </a:p>
          <a:p>
            <a:pPr marL="194945" indent="-182880">
              <a:lnSpc>
                <a:spcPts val="1435"/>
              </a:lnSpc>
              <a:buSzPct val="171428"/>
              <a:buFont typeface="Arial"/>
              <a:buAutoNum type="arabicPeriod" startAt="5"/>
              <a:tabLst>
                <a:tab pos="195580" algn="l"/>
              </a:tabLst>
            </a:pPr>
            <a:r>
              <a:rPr sz="700" spc="55" dirty="0">
                <a:solidFill>
                  <a:srgbClr val="231F20"/>
                </a:solidFill>
                <a:latin typeface="Microsoft Sans Serif"/>
                <a:cs typeface="Microsoft Sans Serif"/>
              </a:rPr>
              <a:t>Б</a:t>
            </a:r>
            <a:r>
              <a:rPr sz="700" spc="65" dirty="0">
                <a:solidFill>
                  <a:srgbClr val="231F20"/>
                </a:solidFill>
                <a:latin typeface="Microsoft Sans Serif"/>
                <a:cs typeface="Microsoft Sans Serif"/>
              </a:rPr>
              <a:t>ла</a:t>
            </a:r>
            <a:r>
              <a:rPr sz="700" spc="20" dirty="0">
                <a:solidFill>
                  <a:srgbClr val="231F20"/>
                </a:solidFill>
                <a:latin typeface="Microsoft Sans Serif"/>
                <a:cs typeface="Microsoft Sans Serif"/>
              </a:rPr>
              <a:t>г</a:t>
            </a:r>
            <a:r>
              <a:rPr sz="700" spc="55" dirty="0">
                <a:solidFill>
                  <a:srgbClr val="231F20"/>
                </a:solidFill>
                <a:latin typeface="Microsoft Sans Serif"/>
                <a:cs typeface="Microsoft Sans Serif"/>
              </a:rPr>
              <a:t>о</a:t>
            </a:r>
            <a:r>
              <a:rPr sz="700" spc="45" dirty="0">
                <a:solidFill>
                  <a:srgbClr val="231F20"/>
                </a:solidFill>
                <a:latin typeface="Microsoft Sans Serif"/>
                <a:cs typeface="Microsoft Sans Serif"/>
              </a:rPr>
              <a:t>у</a:t>
            </a:r>
            <a:r>
              <a:rPr sz="700" spc="55" dirty="0">
                <a:solidFill>
                  <a:srgbClr val="231F20"/>
                </a:solidFill>
                <a:latin typeface="Microsoft Sans Serif"/>
                <a:cs typeface="Microsoft Sans Serif"/>
              </a:rPr>
              <a:t>с</a:t>
            </a:r>
            <a:r>
              <a:rPr sz="700" spc="75" dirty="0">
                <a:solidFill>
                  <a:srgbClr val="231F20"/>
                </a:solidFill>
                <a:latin typeface="Microsoft Sans Serif"/>
                <a:cs typeface="Microsoft Sans Serif"/>
              </a:rPr>
              <a:t>трой</a:t>
            </a:r>
            <a:r>
              <a:rPr sz="700" spc="60" dirty="0">
                <a:solidFill>
                  <a:srgbClr val="231F20"/>
                </a:solidFill>
                <a:latin typeface="Microsoft Sans Serif"/>
                <a:cs typeface="Microsoft Sans Serif"/>
              </a:rPr>
              <a:t>с</a:t>
            </a:r>
            <a:r>
              <a:rPr sz="700" spc="55" dirty="0">
                <a:solidFill>
                  <a:srgbClr val="231F20"/>
                </a:solidFill>
                <a:latin typeface="Microsoft Sans Serif"/>
                <a:cs typeface="Microsoft Sans Serif"/>
              </a:rPr>
              <a:t>тво</a:t>
            </a:r>
            <a:r>
              <a:rPr sz="700" spc="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700" spc="65" dirty="0">
                <a:solidFill>
                  <a:srgbClr val="231F20"/>
                </a:solidFill>
                <a:latin typeface="Microsoft Sans Serif"/>
                <a:cs typeface="Microsoft Sans Serif"/>
              </a:rPr>
              <a:t>вд</a:t>
            </a:r>
            <a:r>
              <a:rPr sz="700" spc="60" dirty="0">
                <a:solidFill>
                  <a:srgbClr val="231F20"/>
                </a:solidFill>
                <a:latin typeface="Microsoft Sans Serif"/>
                <a:cs typeface="Microsoft Sans Serif"/>
              </a:rPr>
              <a:t>о</a:t>
            </a:r>
            <a:r>
              <a:rPr sz="700" spc="50" dirty="0">
                <a:solidFill>
                  <a:srgbClr val="231F20"/>
                </a:solidFill>
                <a:latin typeface="Microsoft Sans Serif"/>
                <a:cs typeface="Microsoft Sans Serif"/>
              </a:rPr>
              <a:t>ль</a:t>
            </a:r>
            <a:r>
              <a:rPr sz="700" spc="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700" spc="35" dirty="0">
                <a:solidFill>
                  <a:srgbClr val="231F20"/>
                </a:solidFill>
                <a:latin typeface="Microsoft Sans Serif"/>
                <a:cs typeface="Microsoft Sans Serif"/>
              </a:rPr>
              <a:t>у</a:t>
            </a:r>
            <a:r>
              <a:rPr sz="700" spc="10" dirty="0">
                <a:solidFill>
                  <a:srgbClr val="231F20"/>
                </a:solidFill>
                <a:latin typeface="Microsoft Sans Serif"/>
                <a:cs typeface="Microsoft Sans Serif"/>
              </a:rPr>
              <a:t>л.</a:t>
            </a:r>
            <a:r>
              <a:rPr sz="700" spc="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700" spc="55" dirty="0">
                <a:solidFill>
                  <a:srgbClr val="231F20"/>
                </a:solidFill>
                <a:latin typeface="Microsoft Sans Serif"/>
                <a:cs typeface="Microsoft Sans Serif"/>
              </a:rPr>
              <a:t>Э</a:t>
            </a:r>
            <a:r>
              <a:rPr sz="700" spc="35" dirty="0">
                <a:solidFill>
                  <a:srgbClr val="231F20"/>
                </a:solidFill>
                <a:latin typeface="Microsoft Sans Serif"/>
                <a:cs typeface="Microsoft Sans Serif"/>
              </a:rPr>
              <a:t>н</a:t>
            </a:r>
            <a:r>
              <a:rPr sz="700" spc="45" dirty="0">
                <a:solidFill>
                  <a:srgbClr val="231F20"/>
                </a:solidFill>
                <a:latin typeface="Microsoft Sans Serif"/>
                <a:cs typeface="Microsoft Sans Serif"/>
              </a:rPr>
              <a:t>з</a:t>
            </a:r>
            <a:r>
              <a:rPr sz="700" spc="40" dirty="0">
                <a:solidFill>
                  <a:srgbClr val="231F20"/>
                </a:solidFill>
                <a:latin typeface="Microsoft Sans Serif"/>
                <a:cs typeface="Microsoft Sans Serif"/>
              </a:rPr>
              <a:t>е</a:t>
            </a:r>
            <a:r>
              <a:rPr sz="700" spc="80" dirty="0">
                <a:solidFill>
                  <a:srgbClr val="231F20"/>
                </a:solidFill>
                <a:latin typeface="Microsoft Sans Serif"/>
                <a:cs typeface="Microsoft Sans Serif"/>
              </a:rPr>
              <a:t>лийс</a:t>
            </a:r>
            <a:r>
              <a:rPr sz="700" spc="60" dirty="0">
                <a:solidFill>
                  <a:srgbClr val="231F20"/>
                </a:solidFill>
                <a:latin typeface="Microsoft Sans Serif"/>
                <a:cs typeface="Microsoft Sans Serif"/>
              </a:rPr>
              <a:t>к</a:t>
            </a:r>
            <a:r>
              <a:rPr sz="700" spc="85" dirty="0">
                <a:solidFill>
                  <a:srgbClr val="231F20"/>
                </a:solidFill>
                <a:latin typeface="Microsoft Sans Serif"/>
                <a:cs typeface="Microsoft Sans Serif"/>
              </a:rPr>
              <a:t>ой</a:t>
            </a:r>
            <a:r>
              <a:rPr sz="700" spc="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700" spc="150" dirty="0">
                <a:solidFill>
                  <a:srgbClr val="231F20"/>
                </a:solidFill>
                <a:latin typeface="Microsoft Sans Serif"/>
                <a:cs typeface="Microsoft Sans Serif"/>
              </a:rPr>
              <a:t>–</a:t>
            </a:r>
            <a:r>
              <a:rPr sz="700" spc="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700" b="1" spc="25" dirty="0">
                <a:solidFill>
                  <a:srgbClr val="F26840"/>
                </a:solidFill>
                <a:latin typeface="Arial"/>
                <a:cs typeface="Arial"/>
              </a:rPr>
              <a:t>320</a:t>
            </a:r>
            <a:r>
              <a:rPr sz="700" b="1" spc="-145" dirty="0">
                <a:solidFill>
                  <a:srgbClr val="F26840"/>
                </a:solidFill>
                <a:latin typeface="Arial"/>
                <a:cs typeface="Arial"/>
              </a:rPr>
              <a:t> </a:t>
            </a:r>
            <a:r>
              <a:rPr sz="700" spc="70" dirty="0">
                <a:solidFill>
                  <a:srgbClr val="231F20"/>
                </a:solidFill>
                <a:latin typeface="Microsoft Sans Serif"/>
                <a:cs typeface="Microsoft Sans Serif"/>
              </a:rPr>
              <a:t>м</a:t>
            </a:r>
            <a:endParaRPr sz="700" dirty="0">
              <a:latin typeface="Microsoft Sans Serif"/>
              <a:cs typeface="Microsoft Sans Serif"/>
            </a:endParaRPr>
          </a:p>
        </p:txBody>
      </p:sp>
      <p:sp>
        <p:nvSpPr>
          <p:cNvPr id="42" name="object 54"/>
          <p:cNvSpPr txBox="1"/>
          <p:nvPr/>
        </p:nvSpPr>
        <p:spPr>
          <a:xfrm>
            <a:off x="5504526" y="6552197"/>
            <a:ext cx="2436044" cy="54566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200" b="1" spc="20" dirty="0">
                <a:solidFill>
                  <a:srgbClr val="231F20"/>
                </a:solidFill>
                <a:latin typeface="Arial"/>
                <a:cs typeface="Arial"/>
              </a:rPr>
              <a:t>8.</a:t>
            </a:r>
            <a:r>
              <a:rPr sz="1200" b="1" spc="5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700" spc="60" dirty="0">
                <a:solidFill>
                  <a:srgbClr val="231F20"/>
                </a:solidFill>
                <a:latin typeface="Microsoft Sans Serif"/>
                <a:cs typeface="Microsoft Sans Serif"/>
              </a:rPr>
              <a:t>Реставрация</a:t>
            </a:r>
            <a:r>
              <a:rPr sz="700" spc="1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700" spc="30" dirty="0">
                <a:solidFill>
                  <a:srgbClr val="231F20"/>
                </a:solidFill>
                <a:latin typeface="Microsoft Sans Serif"/>
                <a:cs typeface="Microsoft Sans Serif"/>
              </a:rPr>
              <a:t>ОКС</a:t>
            </a:r>
            <a:r>
              <a:rPr sz="700" spc="1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700" spc="25" dirty="0">
                <a:solidFill>
                  <a:srgbClr val="231F20"/>
                </a:solidFill>
                <a:latin typeface="Microsoft Sans Serif"/>
                <a:cs typeface="Microsoft Sans Serif"/>
              </a:rPr>
              <a:t>(ОКН),</a:t>
            </a:r>
            <a:r>
              <a:rPr sz="700" spc="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700" spc="70" dirty="0">
                <a:solidFill>
                  <a:srgbClr val="231F20"/>
                </a:solidFill>
                <a:latin typeface="Microsoft Sans Serif"/>
                <a:cs typeface="Microsoft Sans Serif"/>
              </a:rPr>
              <a:t>расположенных</a:t>
            </a:r>
            <a:r>
              <a:rPr sz="700" spc="1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700" spc="65" dirty="0" err="1">
                <a:solidFill>
                  <a:srgbClr val="231F20"/>
                </a:solidFill>
                <a:latin typeface="Microsoft Sans Serif"/>
                <a:cs typeface="Microsoft Sans Serif"/>
              </a:rPr>
              <a:t>на</a:t>
            </a:r>
            <a:r>
              <a:rPr sz="700" spc="1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700" spc="75" dirty="0" err="1" smtClean="0">
                <a:solidFill>
                  <a:srgbClr val="231F20"/>
                </a:solidFill>
                <a:latin typeface="Microsoft Sans Serif"/>
                <a:cs typeface="Microsoft Sans Serif"/>
              </a:rPr>
              <a:t>территории</a:t>
            </a:r>
            <a:r>
              <a:rPr lang="ru-RU" sz="700" spc="7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lang="ru-RU" sz="700" spc="95" dirty="0" smtClean="0">
                <a:solidFill>
                  <a:srgbClr val="231F20"/>
                </a:solidFill>
                <a:latin typeface="Microsoft Sans Serif"/>
                <a:cs typeface="Microsoft Sans Serif"/>
              </a:rPr>
              <a:t>р</a:t>
            </a:r>
            <a:r>
              <a:rPr lang="ru-RU" sz="700" spc="65" dirty="0" smtClean="0">
                <a:solidFill>
                  <a:srgbClr val="231F20"/>
                </a:solidFill>
                <a:latin typeface="Microsoft Sans Serif"/>
                <a:cs typeface="Microsoft Sans Serif"/>
              </a:rPr>
              <a:t>айона</a:t>
            </a:r>
            <a:r>
              <a:rPr lang="ru-RU" sz="700" spc="5" dirty="0" smtClean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lang="ru-RU" sz="700" spc="15" dirty="0">
                <a:solidFill>
                  <a:srgbClr val="231F20"/>
                </a:solidFill>
                <a:latin typeface="Microsoft Sans Serif"/>
                <a:cs typeface="Microsoft Sans Serif"/>
              </a:rPr>
              <a:t>К</a:t>
            </a:r>
            <a:r>
              <a:rPr lang="ru-RU" sz="700" spc="30" dirty="0">
                <a:solidFill>
                  <a:srgbClr val="231F20"/>
                </a:solidFill>
                <a:latin typeface="Microsoft Sans Serif"/>
                <a:cs typeface="Microsoft Sans Serif"/>
              </a:rPr>
              <a:t>оса,</a:t>
            </a:r>
            <a:r>
              <a:rPr lang="ru-RU" sz="7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lang="ru-RU" sz="700" spc="1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lang="ru-RU" sz="700" spc="150" dirty="0">
                <a:solidFill>
                  <a:srgbClr val="231F20"/>
                </a:solidFill>
                <a:latin typeface="Microsoft Sans Serif"/>
                <a:cs typeface="Microsoft Sans Serif"/>
              </a:rPr>
              <a:t>–</a:t>
            </a:r>
            <a:r>
              <a:rPr lang="ru-RU" sz="700" spc="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lang="ru-RU" sz="700" b="1" spc="-30" dirty="0">
                <a:solidFill>
                  <a:srgbClr val="F26840"/>
                </a:solidFill>
                <a:latin typeface="Arial"/>
                <a:cs typeface="Arial"/>
              </a:rPr>
              <a:t>95</a:t>
            </a:r>
            <a:r>
              <a:rPr lang="ru-RU" sz="700" b="1" spc="-145" dirty="0">
                <a:solidFill>
                  <a:srgbClr val="F26840"/>
                </a:solidFill>
                <a:latin typeface="Arial"/>
                <a:cs typeface="Arial"/>
              </a:rPr>
              <a:t> </a:t>
            </a:r>
            <a:r>
              <a:rPr lang="ru-RU" sz="700" spc="50" dirty="0">
                <a:solidFill>
                  <a:srgbClr val="231F20"/>
                </a:solidFill>
                <a:latin typeface="Microsoft Sans Serif"/>
                <a:cs typeface="Microsoft Sans Serif"/>
              </a:rPr>
              <a:t>е</a:t>
            </a:r>
            <a:r>
              <a:rPr lang="ru-RU" sz="700" spc="15" dirty="0">
                <a:solidFill>
                  <a:srgbClr val="231F20"/>
                </a:solidFill>
                <a:latin typeface="Microsoft Sans Serif"/>
                <a:cs typeface="Microsoft Sans Serif"/>
              </a:rPr>
              <a:t>д.</a:t>
            </a:r>
            <a:r>
              <a:rPr lang="ru-RU" sz="700" spc="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lang="ru-RU" sz="700" spc="70" dirty="0">
                <a:solidFill>
                  <a:srgbClr val="231F20"/>
                </a:solidFill>
                <a:latin typeface="Microsoft Sans Serif"/>
                <a:cs typeface="Microsoft Sans Serif"/>
              </a:rPr>
              <a:t>(первоочер</a:t>
            </a:r>
            <a:r>
              <a:rPr lang="ru-RU" sz="700" spc="60" dirty="0">
                <a:solidFill>
                  <a:srgbClr val="231F20"/>
                </a:solidFill>
                <a:latin typeface="Microsoft Sans Serif"/>
                <a:cs typeface="Microsoft Sans Serif"/>
              </a:rPr>
              <a:t>едные)</a:t>
            </a:r>
            <a:endParaRPr lang="ru-RU" sz="700" dirty="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95"/>
              </a:spcBef>
            </a:pPr>
            <a:endParaRPr sz="700" dirty="0">
              <a:latin typeface="Microsoft Sans Serif"/>
              <a:cs typeface="Microsoft Sans Serif"/>
            </a:endParaRPr>
          </a:p>
        </p:txBody>
      </p:sp>
      <p:sp>
        <p:nvSpPr>
          <p:cNvPr id="45" name="object 57"/>
          <p:cNvSpPr txBox="1"/>
          <p:nvPr/>
        </p:nvSpPr>
        <p:spPr>
          <a:xfrm>
            <a:off x="8155012" y="5436815"/>
            <a:ext cx="1989220" cy="22762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spc="65" dirty="0">
                <a:solidFill>
                  <a:srgbClr val="231F20"/>
                </a:solidFill>
                <a:latin typeface="Microsoft Sans Serif"/>
                <a:cs typeface="Microsoft Sans Serif"/>
              </a:rPr>
              <a:t>Текущий</a:t>
            </a:r>
            <a:r>
              <a:rPr sz="700" spc="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700" spc="70" dirty="0">
                <a:solidFill>
                  <a:srgbClr val="231F20"/>
                </a:solidFill>
                <a:latin typeface="Microsoft Sans Serif"/>
                <a:cs typeface="Microsoft Sans Serif"/>
              </a:rPr>
              <a:t>ремонт</a:t>
            </a:r>
            <a:r>
              <a:rPr sz="700" spc="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7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(</a:t>
            </a:r>
            <a:r>
              <a:rPr sz="700" b="1" spc="-55" dirty="0">
                <a:solidFill>
                  <a:srgbClr val="F26840"/>
                </a:solidFill>
                <a:latin typeface="Arial"/>
                <a:cs typeface="Arial"/>
              </a:rPr>
              <a:t>1410</a:t>
            </a:r>
            <a:r>
              <a:rPr sz="700" b="1" spc="-70" dirty="0">
                <a:solidFill>
                  <a:srgbClr val="F26840"/>
                </a:solidFill>
                <a:latin typeface="Arial"/>
                <a:cs typeface="Arial"/>
              </a:rPr>
              <a:t> </a:t>
            </a:r>
            <a:r>
              <a:rPr sz="700" spc="15" dirty="0">
                <a:solidFill>
                  <a:srgbClr val="231F20"/>
                </a:solidFill>
                <a:latin typeface="Microsoft Sans Serif"/>
                <a:cs typeface="Microsoft Sans Serif"/>
              </a:rPr>
              <a:t>м):</a:t>
            </a:r>
            <a:r>
              <a:rPr sz="700" spc="1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>
                <a:solidFill>
                  <a:srgbClr val="231F20"/>
                </a:solidFill>
                <a:latin typeface="Microsoft Sans Serif"/>
                <a:cs typeface="Microsoft Sans Serif"/>
              </a:rPr>
              <a:t>ул.</a:t>
            </a:r>
            <a:r>
              <a:rPr sz="700" spc="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700" spc="50" dirty="0">
                <a:solidFill>
                  <a:srgbClr val="231F20"/>
                </a:solidFill>
                <a:latin typeface="Microsoft Sans Serif"/>
                <a:cs typeface="Microsoft Sans Serif"/>
              </a:rPr>
              <a:t>Энзелийская,</a:t>
            </a:r>
            <a:r>
              <a:rPr sz="700" spc="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>
                <a:solidFill>
                  <a:srgbClr val="231F20"/>
                </a:solidFill>
                <a:latin typeface="Microsoft Sans Serif"/>
                <a:cs typeface="Microsoft Sans Serif"/>
              </a:rPr>
              <a:t>ул.</a:t>
            </a:r>
            <a:r>
              <a:rPr sz="700" spc="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700" spc="55" dirty="0">
                <a:solidFill>
                  <a:srgbClr val="231F20"/>
                </a:solidFill>
                <a:latin typeface="Microsoft Sans Serif"/>
                <a:cs typeface="Microsoft Sans Serif"/>
              </a:rPr>
              <a:t>Дантона</a:t>
            </a:r>
            <a:r>
              <a:rPr sz="700" spc="1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700" spc="150" dirty="0">
                <a:solidFill>
                  <a:srgbClr val="231F20"/>
                </a:solidFill>
                <a:latin typeface="Microsoft Sans Serif"/>
                <a:cs typeface="Microsoft Sans Serif"/>
              </a:rPr>
              <a:t>–</a:t>
            </a:r>
            <a:endParaRPr sz="700" dirty="0">
              <a:latin typeface="Microsoft Sans Serif"/>
              <a:cs typeface="Microsoft Sans Serif"/>
            </a:endParaRPr>
          </a:p>
        </p:txBody>
      </p:sp>
      <p:sp>
        <p:nvSpPr>
          <p:cNvPr id="46" name="object 58"/>
          <p:cNvSpPr txBox="1"/>
          <p:nvPr/>
        </p:nvSpPr>
        <p:spPr>
          <a:xfrm>
            <a:off x="8155012" y="5124937"/>
            <a:ext cx="1774776" cy="45589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b="1" spc="-20" dirty="0">
                <a:solidFill>
                  <a:srgbClr val="F26840"/>
                </a:solidFill>
                <a:latin typeface="Arial"/>
                <a:cs typeface="Arial"/>
              </a:rPr>
              <a:t>265</a:t>
            </a:r>
            <a:r>
              <a:rPr sz="700" b="1" spc="-145" dirty="0">
                <a:solidFill>
                  <a:srgbClr val="F26840"/>
                </a:solidFill>
                <a:latin typeface="Arial"/>
                <a:cs typeface="Arial"/>
              </a:rPr>
              <a:t> </a:t>
            </a:r>
            <a:r>
              <a:rPr sz="700" spc="20" dirty="0">
                <a:solidFill>
                  <a:srgbClr val="231F20"/>
                </a:solidFill>
                <a:latin typeface="Microsoft Sans Serif"/>
                <a:cs typeface="Microsoft Sans Serif"/>
              </a:rPr>
              <a:t>м,</a:t>
            </a:r>
            <a:r>
              <a:rPr sz="7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700" spc="35" dirty="0">
                <a:solidFill>
                  <a:srgbClr val="231F20"/>
                </a:solidFill>
                <a:latin typeface="Microsoft Sans Serif"/>
                <a:cs typeface="Microsoft Sans Serif"/>
              </a:rPr>
              <a:t>у</a:t>
            </a:r>
            <a:r>
              <a:rPr sz="700" spc="10" dirty="0">
                <a:solidFill>
                  <a:srgbClr val="231F20"/>
                </a:solidFill>
                <a:latin typeface="Microsoft Sans Serif"/>
                <a:cs typeface="Microsoft Sans Serif"/>
              </a:rPr>
              <a:t>л.</a:t>
            </a:r>
            <a:r>
              <a:rPr sz="700" spc="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700" spc="60" dirty="0">
                <a:solidFill>
                  <a:srgbClr val="231F20"/>
                </a:solidFill>
                <a:latin typeface="Microsoft Sans Serif"/>
                <a:cs typeface="Microsoft Sans Serif"/>
              </a:rPr>
              <a:t>Пугачева</a:t>
            </a:r>
            <a:r>
              <a:rPr sz="700" spc="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700" spc="150" dirty="0">
                <a:solidFill>
                  <a:srgbClr val="231F20"/>
                </a:solidFill>
                <a:latin typeface="Microsoft Sans Serif"/>
                <a:cs typeface="Microsoft Sans Serif"/>
              </a:rPr>
              <a:t>–</a:t>
            </a:r>
            <a:r>
              <a:rPr sz="700" spc="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700" b="1" spc="-50" dirty="0">
                <a:solidFill>
                  <a:srgbClr val="F26840"/>
                </a:solidFill>
                <a:latin typeface="Arial"/>
                <a:cs typeface="Arial"/>
              </a:rPr>
              <a:t>235</a:t>
            </a:r>
            <a:r>
              <a:rPr sz="700" b="1" spc="-145" dirty="0">
                <a:solidFill>
                  <a:srgbClr val="F26840"/>
                </a:solidFill>
                <a:latin typeface="Arial"/>
                <a:cs typeface="Arial"/>
              </a:rPr>
              <a:t> </a:t>
            </a:r>
            <a:r>
              <a:rPr sz="700" spc="20" dirty="0">
                <a:solidFill>
                  <a:srgbClr val="231F20"/>
                </a:solidFill>
                <a:latin typeface="Microsoft Sans Serif"/>
                <a:cs typeface="Microsoft Sans Serif"/>
              </a:rPr>
              <a:t>м,</a:t>
            </a:r>
            <a:r>
              <a:rPr sz="700" spc="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700" spc="85" dirty="0" err="1" smtClean="0">
                <a:solidFill>
                  <a:srgbClr val="231F20"/>
                </a:solidFill>
                <a:latin typeface="Microsoft Sans Serif"/>
                <a:cs typeface="Microsoft Sans Serif"/>
              </a:rPr>
              <a:t>пе</a:t>
            </a:r>
            <a:r>
              <a:rPr sz="700" spc="75" dirty="0" err="1" smtClean="0">
                <a:solidFill>
                  <a:srgbClr val="231F20"/>
                </a:solidFill>
                <a:latin typeface="Microsoft Sans Serif"/>
                <a:cs typeface="Microsoft Sans Serif"/>
              </a:rPr>
              <a:t>р</a:t>
            </a:r>
            <a:r>
              <a:rPr sz="7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.</a:t>
            </a:r>
            <a:r>
              <a:rPr sz="700" spc="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700" spc="-5" dirty="0">
                <a:solidFill>
                  <a:srgbClr val="231F20"/>
                </a:solidFill>
                <a:latin typeface="Microsoft Sans Serif"/>
                <a:cs typeface="Microsoft Sans Serif"/>
              </a:rPr>
              <a:t>Т</a:t>
            </a:r>
            <a:r>
              <a:rPr sz="700" spc="85" dirty="0">
                <a:solidFill>
                  <a:srgbClr val="231F20"/>
                </a:solidFill>
                <a:latin typeface="Microsoft Sans Serif"/>
                <a:cs typeface="Microsoft Sans Serif"/>
              </a:rPr>
              <a:t>ихий</a:t>
            </a:r>
            <a:r>
              <a:rPr sz="700" spc="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700" spc="150" dirty="0">
                <a:solidFill>
                  <a:srgbClr val="231F20"/>
                </a:solidFill>
                <a:latin typeface="Microsoft Sans Serif"/>
                <a:cs typeface="Microsoft Sans Serif"/>
              </a:rPr>
              <a:t>–</a:t>
            </a:r>
            <a:r>
              <a:rPr sz="700" spc="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700" b="1" spc="-50" dirty="0">
                <a:solidFill>
                  <a:srgbClr val="F26840"/>
                </a:solidFill>
                <a:latin typeface="Arial"/>
                <a:cs typeface="Arial"/>
              </a:rPr>
              <a:t>170</a:t>
            </a:r>
            <a:r>
              <a:rPr sz="700" b="1" spc="-145" dirty="0">
                <a:solidFill>
                  <a:srgbClr val="F26840"/>
                </a:solidFill>
                <a:latin typeface="Arial"/>
                <a:cs typeface="Arial"/>
              </a:rPr>
              <a:t> </a:t>
            </a:r>
            <a:r>
              <a:rPr sz="700" spc="20" dirty="0">
                <a:solidFill>
                  <a:srgbClr val="231F20"/>
                </a:solidFill>
                <a:latin typeface="Microsoft Sans Serif"/>
                <a:cs typeface="Microsoft Sans Serif"/>
              </a:rPr>
              <a:t>м,</a:t>
            </a:r>
            <a:r>
              <a:rPr sz="700" spc="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700" spc="35" dirty="0">
                <a:solidFill>
                  <a:srgbClr val="231F20"/>
                </a:solidFill>
                <a:latin typeface="Microsoft Sans Serif"/>
                <a:cs typeface="Microsoft Sans Serif"/>
              </a:rPr>
              <a:t>у</a:t>
            </a:r>
            <a:r>
              <a:rPr sz="700" spc="10" dirty="0">
                <a:solidFill>
                  <a:srgbClr val="231F20"/>
                </a:solidFill>
                <a:latin typeface="Microsoft Sans Serif"/>
                <a:cs typeface="Microsoft Sans Serif"/>
              </a:rPr>
              <a:t>л.</a:t>
            </a:r>
            <a:r>
              <a:rPr sz="700" spc="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700" spc="30" dirty="0" err="1" smtClean="0">
                <a:solidFill>
                  <a:srgbClr val="231F20"/>
                </a:solidFill>
                <a:latin typeface="Microsoft Sans Serif"/>
                <a:cs typeface="Microsoft Sans Serif"/>
              </a:rPr>
              <a:t>К</a:t>
            </a:r>
            <a:r>
              <a:rPr sz="700" spc="85" dirty="0" err="1" smtClean="0">
                <a:solidFill>
                  <a:srgbClr val="231F20"/>
                </a:solidFill>
                <a:latin typeface="Microsoft Sans Serif"/>
                <a:cs typeface="Microsoft Sans Serif"/>
              </a:rPr>
              <a:t>иб</a:t>
            </a:r>
            <a:r>
              <a:rPr sz="700" spc="60" dirty="0" err="1" smtClean="0">
                <a:solidFill>
                  <a:srgbClr val="231F20"/>
                </a:solidFill>
                <a:latin typeface="Microsoft Sans Serif"/>
                <a:cs typeface="Microsoft Sans Serif"/>
              </a:rPr>
              <a:t>альч</a:t>
            </a:r>
            <a:r>
              <a:rPr sz="700" spc="55" dirty="0" err="1" smtClean="0">
                <a:solidFill>
                  <a:srgbClr val="231F20"/>
                </a:solidFill>
                <a:latin typeface="Microsoft Sans Serif"/>
                <a:cs typeface="Microsoft Sans Serif"/>
              </a:rPr>
              <a:t>и</a:t>
            </a:r>
            <a:r>
              <a:rPr lang="ru-RU" sz="700" spc="45" dirty="0" err="1">
                <a:solidFill>
                  <a:srgbClr val="231F20"/>
                </a:solidFill>
                <a:latin typeface="Microsoft Sans Serif"/>
                <a:cs typeface="Microsoft Sans Serif"/>
              </a:rPr>
              <a:t>ча</a:t>
            </a:r>
            <a:r>
              <a:rPr lang="ru-RU" sz="700" spc="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lang="ru-RU" sz="700" spc="150" dirty="0">
                <a:solidFill>
                  <a:srgbClr val="231F20"/>
                </a:solidFill>
                <a:latin typeface="Microsoft Sans Serif"/>
                <a:cs typeface="Microsoft Sans Serif"/>
              </a:rPr>
              <a:t>–</a:t>
            </a:r>
            <a:r>
              <a:rPr lang="ru-RU" sz="700" spc="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lang="ru-RU" sz="700" b="1" spc="85" dirty="0">
                <a:solidFill>
                  <a:srgbClr val="F26840"/>
                </a:solidFill>
                <a:latin typeface="Arial"/>
                <a:cs typeface="Arial"/>
              </a:rPr>
              <a:t>80</a:t>
            </a:r>
            <a:r>
              <a:rPr lang="ru-RU" sz="700" b="1" spc="-145" dirty="0">
                <a:solidFill>
                  <a:srgbClr val="F26840"/>
                </a:solidFill>
                <a:latin typeface="Arial"/>
                <a:cs typeface="Arial"/>
              </a:rPr>
              <a:t> </a:t>
            </a:r>
            <a:r>
              <a:rPr lang="ru-RU" sz="700" spc="20" dirty="0">
                <a:solidFill>
                  <a:srgbClr val="231F20"/>
                </a:solidFill>
                <a:latin typeface="Microsoft Sans Serif"/>
                <a:cs typeface="Microsoft Sans Serif"/>
              </a:rPr>
              <a:t>м,</a:t>
            </a:r>
            <a:r>
              <a:rPr lang="ru-RU" sz="700" spc="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lang="ru-RU" sz="700" spc="85" dirty="0">
                <a:solidFill>
                  <a:srgbClr val="231F20"/>
                </a:solidFill>
                <a:latin typeface="Microsoft Sans Serif"/>
                <a:cs typeface="Microsoft Sans Serif"/>
              </a:rPr>
              <a:t>пе</a:t>
            </a:r>
            <a:r>
              <a:rPr lang="ru-RU" sz="700" spc="75" dirty="0">
                <a:solidFill>
                  <a:srgbClr val="231F20"/>
                </a:solidFill>
                <a:latin typeface="Microsoft Sans Serif"/>
                <a:cs typeface="Microsoft Sans Serif"/>
              </a:rPr>
              <a:t>р</a:t>
            </a:r>
            <a:r>
              <a:rPr lang="ru-RU" sz="7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.</a:t>
            </a:r>
            <a:r>
              <a:rPr lang="ru-RU" sz="700" spc="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lang="ru-RU" sz="700" spc="170" dirty="0">
                <a:solidFill>
                  <a:srgbClr val="231F20"/>
                </a:solidFill>
                <a:latin typeface="Microsoft Sans Serif"/>
                <a:cs typeface="Microsoft Sans Serif"/>
              </a:rPr>
              <a:t>Щ</a:t>
            </a:r>
            <a:r>
              <a:rPr lang="ru-RU" sz="700" spc="85" dirty="0">
                <a:solidFill>
                  <a:srgbClr val="231F20"/>
                </a:solidFill>
                <a:latin typeface="Microsoft Sans Serif"/>
                <a:cs typeface="Microsoft Sans Serif"/>
              </a:rPr>
              <a:t>епной</a:t>
            </a:r>
            <a:r>
              <a:rPr lang="ru-RU" sz="700" spc="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lang="ru-RU" sz="700" spc="150" dirty="0">
                <a:solidFill>
                  <a:srgbClr val="231F20"/>
                </a:solidFill>
                <a:latin typeface="Microsoft Sans Serif"/>
                <a:cs typeface="Microsoft Sans Serif"/>
              </a:rPr>
              <a:t>–</a:t>
            </a:r>
            <a:r>
              <a:rPr lang="ru-RU" sz="700" spc="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lang="ru-RU" sz="700" b="1" spc="-25" dirty="0">
                <a:solidFill>
                  <a:srgbClr val="F26840"/>
                </a:solidFill>
                <a:latin typeface="Arial"/>
                <a:cs typeface="Arial"/>
              </a:rPr>
              <a:t>210</a:t>
            </a:r>
            <a:r>
              <a:rPr lang="ru-RU" sz="700" b="1" spc="-145" dirty="0">
                <a:solidFill>
                  <a:srgbClr val="F26840"/>
                </a:solidFill>
                <a:latin typeface="Arial"/>
                <a:cs typeface="Arial"/>
              </a:rPr>
              <a:t> </a:t>
            </a:r>
            <a:r>
              <a:rPr lang="ru-RU" sz="700" spc="20" dirty="0" smtClean="0">
                <a:solidFill>
                  <a:srgbClr val="231F20"/>
                </a:solidFill>
                <a:latin typeface="Microsoft Sans Serif"/>
                <a:cs typeface="Microsoft Sans Serif"/>
              </a:rPr>
              <a:t>м, </a:t>
            </a:r>
            <a:r>
              <a:rPr lang="ru-RU" sz="700" spc="35" dirty="0" smtClean="0">
                <a:solidFill>
                  <a:srgbClr val="231F20"/>
                </a:solidFill>
                <a:latin typeface="Microsoft Sans Serif"/>
                <a:cs typeface="Microsoft Sans Serif"/>
              </a:rPr>
              <a:t>у</a:t>
            </a:r>
            <a:r>
              <a:rPr lang="ru-RU" sz="700" spc="10" dirty="0" smtClean="0">
                <a:solidFill>
                  <a:srgbClr val="231F20"/>
                </a:solidFill>
                <a:latin typeface="Microsoft Sans Serif"/>
                <a:cs typeface="Microsoft Sans Serif"/>
              </a:rPr>
              <a:t>л</a:t>
            </a:r>
            <a:r>
              <a:rPr lang="ru-RU" sz="700" spc="10" dirty="0">
                <a:solidFill>
                  <a:srgbClr val="231F20"/>
                </a:solidFill>
                <a:latin typeface="Microsoft Sans Serif"/>
                <a:cs typeface="Microsoft Sans Serif"/>
              </a:rPr>
              <a:t>.</a:t>
            </a:r>
            <a:r>
              <a:rPr lang="ru-RU" sz="700" spc="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lang="ru-RU" sz="700" spc="15" dirty="0">
                <a:solidFill>
                  <a:srgbClr val="231F20"/>
                </a:solidFill>
                <a:latin typeface="Microsoft Sans Serif"/>
                <a:cs typeface="Microsoft Sans Serif"/>
              </a:rPr>
              <a:t>У</a:t>
            </a:r>
            <a:r>
              <a:rPr lang="ru-RU" sz="700" spc="55" dirty="0">
                <a:solidFill>
                  <a:srgbClr val="231F20"/>
                </a:solidFill>
                <a:latin typeface="Microsoft Sans Serif"/>
                <a:cs typeface="Microsoft Sans Serif"/>
              </a:rPr>
              <a:t>л</a:t>
            </a:r>
            <a:r>
              <a:rPr lang="ru-RU" sz="700" spc="20" dirty="0">
                <a:solidFill>
                  <a:srgbClr val="231F20"/>
                </a:solidFill>
                <a:latin typeface="Microsoft Sans Serif"/>
                <a:cs typeface="Microsoft Sans Serif"/>
              </a:rPr>
              <a:t>ь</a:t>
            </a:r>
            <a:r>
              <a:rPr lang="ru-RU" sz="700" spc="65" dirty="0">
                <a:solidFill>
                  <a:srgbClr val="231F20"/>
                </a:solidFill>
                <a:latin typeface="Microsoft Sans Serif"/>
                <a:cs typeface="Microsoft Sans Serif"/>
              </a:rPr>
              <a:t>яновых</a:t>
            </a:r>
            <a:r>
              <a:rPr lang="ru-RU" sz="700" spc="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lang="ru-RU" sz="700" spc="150" dirty="0">
                <a:solidFill>
                  <a:srgbClr val="231F20"/>
                </a:solidFill>
                <a:latin typeface="Microsoft Sans Serif"/>
                <a:cs typeface="Microsoft Sans Serif"/>
              </a:rPr>
              <a:t>–</a:t>
            </a:r>
            <a:r>
              <a:rPr lang="ru-RU" sz="700" spc="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lang="ru-RU" sz="700" b="1" spc="15" dirty="0">
                <a:solidFill>
                  <a:srgbClr val="F26840"/>
                </a:solidFill>
                <a:latin typeface="Arial"/>
                <a:cs typeface="Arial"/>
              </a:rPr>
              <a:t>450</a:t>
            </a:r>
            <a:r>
              <a:rPr lang="ru-RU" sz="700" b="1" spc="-145" dirty="0">
                <a:solidFill>
                  <a:srgbClr val="F26840"/>
                </a:solidFill>
                <a:latin typeface="Arial"/>
                <a:cs typeface="Arial"/>
              </a:rPr>
              <a:t> </a:t>
            </a:r>
            <a:r>
              <a:rPr lang="ru-RU" sz="700" spc="70" dirty="0">
                <a:solidFill>
                  <a:srgbClr val="231F20"/>
                </a:solidFill>
                <a:latin typeface="Microsoft Sans Serif"/>
                <a:cs typeface="Microsoft Sans Serif"/>
              </a:rPr>
              <a:t>м</a:t>
            </a:r>
            <a:endParaRPr lang="ru-RU" sz="700" dirty="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95"/>
              </a:spcBef>
            </a:pPr>
            <a:endParaRPr sz="700" dirty="0">
              <a:latin typeface="Microsoft Sans Serif"/>
              <a:cs typeface="Microsoft Sans Serif"/>
            </a:endParaRPr>
          </a:p>
        </p:txBody>
      </p:sp>
      <p:sp>
        <p:nvSpPr>
          <p:cNvPr id="47" name="object 59"/>
          <p:cNvSpPr txBox="1"/>
          <p:nvPr/>
        </p:nvSpPr>
        <p:spPr>
          <a:xfrm>
            <a:off x="8159265" y="5572500"/>
            <a:ext cx="1770524" cy="619657"/>
          </a:xfrm>
          <a:prstGeom prst="rect">
            <a:avLst/>
          </a:prstGeom>
        </p:spPr>
        <p:txBody>
          <a:bodyPr vert="horz" wrap="square" lIns="0" tIns="101600" rIns="0" bIns="0" rtlCol="0">
            <a:spAutoFit/>
          </a:bodyPr>
          <a:lstStyle/>
          <a:p>
            <a:pPr marL="12700" marR="5080">
              <a:lnSpc>
                <a:spcPct val="104700"/>
              </a:lnSpc>
              <a:spcBef>
                <a:spcPts val="484"/>
              </a:spcBef>
            </a:pPr>
            <a:r>
              <a:rPr sz="800" b="1" spc="80" dirty="0" err="1" smtClean="0">
                <a:solidFill>
                  <a:srgbClr val="231F20"/>
                </a:solidFill>
                <a:latin typeface="Arial"/>
                <a:cs typeface="Arial"/>
              </a:rPr>
              <a:t>Перечень</a:t>
            </a:r>
            <a:r>
              <a:rPr sz="800" b="1" spc="15" dirty="0" smtClean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800" b="1" spc="70" dirty="0">
                <a:solidFill>
                  <a:srgbClr val="231F20"/>
                </a:solidFill>
                <a:latin typeface="Arial"/>
                <a:cs typeface="Arial"/>
              </a:rPr>
              <a:t>первоочередных</a:t>
            </a:r>
            <a:r>
              <a:rPr sz="800" b="1" spc="1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800" b="1" spc="75" dirty="0">
                <a:solidFill>
                  <a:srgbClr val="231F20"/>
                </a:solidFill>
                <a:latin typeface="Arial"/>
                <a:cs typeface="Arial"/>
              </a:rPr>
              <a:t>мероприятий,</a:t>
            </a:r>
            <a:r>
              <a:rPr sz="800" b="1" spc="1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800" b="1" spc="65" dirty="0">
                <a:solidFill>
                  <a:srgbClr val="231F20"/>
                </a:solidFill>
                <a:latin typeface="Arial"/>
                <a:cs typeface="Arial"/>
              </a:rPr>
              <a:t>осуществ- </a:t>
            </a:r>
            <a:r>
              <a:rPr sz="800" b="1" spc="-21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800" b="1" spc="60" dirty="0">
                <a:solidFill>
                  <a:srgbClr val="231F20"/>
                </a:solidFill>
                <a:latin typeface="Arial"/>
                <a:cs typeface="Arial"/>
              </a:rPr>
              <a:t>ляемых</a:t>
            </a:r>
            <a:r>
              <a:rPr sz="800" b="1" spc="1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800" b="1" spc="25" dirty="0">
                <a:solidFill>
                  <a:srgbClr val="231F20"/>
                </a:solidFill>
                <a:latin typeface="Arial"/>
                <a:cs typeface="Arial"/>
              </a:rPr>
              <a:t>в</a:t>
            </a:r>
            <a:r>
              <a:rPr sz="800" b="1" spc="1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800" b="1" spc="75" dirty="0">
                <a:solidFill>
                  <a:srgbClr val="231F20"/>
                </a:solidFill>
                <a:latin typeface="Arial"/>
                <a:cs typeface="Arial"/>
              </a:rPr>
              <a:t>рамках</a:t>
            </a:r>
            <a:r>
              <a:rPr sz="800" b="1" spc="1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800" b="1" spc="80" dirty="0">
                <a:solidFill>
                  <a:srgbClr val="231F20"/>
                </a:solidFill>
                <a:latin typeface="Arial"/>
                <a:cs typeface="Arial"/>
              </a:rPr>
              <a:t>реализации</a:t>
            </a:r>
            <a:r>
              <a:rPr sz="800" b="1" spc="1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800" b="1" spc="75" dirty="0">
                <a:solidFill>
                  <a:srgbClr val="231F20"/>
                </a:solidFill>
                <a:latin typeface="Arial"/>
                <a:cs typeface="Arial"/>
              </a:rPr>
              <a:t>прочих</a:t>
            </a:r>
            <a:r>
              <a:rPr sz="800" b="1" spc="1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800" b="1" spc="65" dirty="0">
                <a:solidFill>
                  <a:srgbClr val="231F20"/>
                </a:solidFill>
                <a:latin typeface="Arial"/>
                <a:cs typeface="Arial"/>
              </a:rPr>
              <a:t>программ:</a:t>
            </a:r>
            <a:endParaRPr sz="800" dirty="0">
              <a:latin typeface="Arial"/>
              <a:cs typeface="Arial"/>
            </a:endParaRPr>
          </a:p>
        </p:txBody>
      </p:sp>
      <p:sp>
        <p:nvSpPr>
          <p:cNvPr id="48" name="object 60"/>
          <p:cNvSpPr txBox="1"/>
          <p:nvPr/>
        </p:nvSpPr>
        <p:spPr>
          <a:xfrm>
            <a:off x="8159265" y="6192157"/>
            <a:ext cx="1780463" cy="3173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200" b="1" spc="15" dirty="0">
                <a:solidFill>
                  <a:srgbClr val="231F20"/>
                </a:solidFill>
                <a:latin typeface="Arial"/>
                <a:cs typeface="Arial"/>
              </a:rPr>
              <a:t>9.</a:t>
            </a:r>
            <a:r>
              <a:rPr sz="1200" b="1" spc="6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700" spc="60" dirty="0">
                <a:solidFill>
                  <a:srgbClr val="231F20"/>
                </a:solidFill>
                <a:latin typeface="Microsoft Sans Serif"/>
                <a:cs typeface="Microsoft Sans Serif"/>
              </a:rPr>
              <a:t>Благоустройство</a:t>
            </a:r>
            <a:r>
              <a:rPr sz="700" spc="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700" spc="60" dirty="0" err="1">
                <a:solidFill>
                  <a:srgbClr val="231F20"/>
                </a:solidFill>
                <a:latin typeface="Microsoft Sans Serif"/>
                <a:cs typeface="Microsoft Sans Serif"/>
              </a:rPr>
              <a:t>вдоль</a:t>
            </a:r>
            <a:r>
              <a:rPr sz="700" spc="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endParaRPr lang="ru-RU" sz="700" spc="5" dirty="0" smtClean="0">
              <a:solidFill>
                <a:srgbClr val="231F20"/>
              </a:solidFill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spc="20" dirty="0" err="1" smtClean="0">
                <a:solidFill>
                  <a:srgbClr val="231F20"/>
                </a:solidFill>
                <a:latin typeface="Microsoft Sans Serif"/>
                <a:cs typeface="Microsoft Sans Serif"/>
              </a:rPr>
              <a:t>ул</a:t>
            </a:r>
            <a:r>
              <a:rPr sz="700" spc="20" dirty="0">
                <a:solidFill>
                  <a:srgbClr val="231F20"/>
                </a:solidFill>
                <a:latin typeface="Microsoft Sans Serif"/>
                <a:cs typeface="Microsoft Sans Serif"/>
              </a:rPr>
              <a:t>.</a:t>
            </a:r>
            <a:r>
              <a:rPr sz="700" spc="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700" spc="35" dirty="0">
                <a:solidFill>
                  <a:srgbClr val="231F20"/>
                </a:solidFill>
                <a:latin typeface="Microsoft Sans Serif"/>
                <a:cs typeface="Microsoft Sans Serif"/>
              </a:rPr>
              <a:t>М.</a:t>
            </a:r>
            <a:r>
              <a:rPr sz="700" spc="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700" spc="45" dirty="0">
                <a:solidFill>
                  <a:srgbClr val="231F20"/>
                </a:solidFill>
                <a:latin typeface="Microsoft Sans Serif"/>
                <a:cs typeface="Microsoft Sans Serif"/>
              </a:rPr>
              <a:t>Горького</a:t>
            </a:r>
            <a:r>
              <a:rPr sz="700" spc="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>
                <a:solidFill>
                  <a:srgbClr val="231F20"/>
                </a:solidFill>
                <a:latin typeface="Microsoft Sans Serif"/>
                <a:cs typeface="Microsoft Sans Serif"/>
              </a:rPr>
              <a:t>(БКД,</a:t>
            </a:r>
            <a:r>
              <a:rPr sz="7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700" spc="75" dirty="0">
                <a:solidFill>
                  <a:srgbClr val="231F20"/>
                </a:solidFill>
                <a:latin typeface="Microsoft Sans Serif"/>
                <a:cs typeface="Microsoft Sans Serif"/>
              </a:rPr>
              <a:t>формирование</a:t>
            </a:r>
            <a:endParaRPr sz="700" dirty="0">
              <a:latin typeface="Microsoft Sans Serif"/>
              <a:cs typeface="Microsoft Sans Serif"/>
            </a:endParaRPr>
          </a:p>
        </p:txBody>
      </p:sp>
      <p:sp>
        <p:nvSpPr>
          <p:cNvPr id="49" name="object 61"/>
          <p:cNvSpPr txBox="1"/>
          <p:nvPr/>
        </p:nvSpPr>
        <p:spPr>
          <a:xfrm>
            <a:off x="8133481" y="6480189"/>
            <a:ext cx="2181771" cy="55079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03505">
              <a:lnSpc>
                <a:spcPts val="1435"/>
              </a:lnSpc>
              <a:spcBef>
                <a:spcPts val="95"/>
              </a:spcBef>
            </a:pPr>
            <a:r>
              <a:rPr sz="700" spc="60" dirty="0">
                <a:solidFill>
                  <a:srgbClr val="231F20"/>
                </a:solidFill>
                <a:latin typeface="Microsoft Sans Serif"/>
                <a:cs typeface="Microsoft Sans Serif"/>
              </a:rPr>
              <a:t>к</a:t>
            </a:r>
            <a:r>
              <a:rPr sz="700" spc="65" dirty="0">
                <a:solidFill>
                  <a:srgbClr val="231F20"/>
                </a:solidFill>
                <a:latin typeface="Microsoft Sans Serif"/>
                <a:cs typeface="Microsoft Sans Serif"/>
              </a:rPr>
              <a:t>омфо</a:t>
            </a:r>
            <a:r>
              <a:rPr sz="700" spc="40" dirty="0">
                <a:solidFill>
                  <a:srgbClr val="231F20"/>
                </a:solidFill>
                <a:latin typeface="Microsoft Sans Serif"/>
                <a:cs typeface="Microsoft Sans Serif"/>
              </a:rPr>
              <a:t>р</a:t>
            </a:r>
            <a:r>
              <a:rPr sz="700" spc="75" dirty="0">
                <a:solidFill>
                  <a:srgbClr val="231F20"/>
                </a:solidFill>
                <a:latin typeface="Microsoft Sans Serif"/>
                <a:cs typeface="Microsoft Sans Serif"/>
              </a:rPr>
              <a:t>тной</a:t>
            </a:r>
            <a:r>
              <a:rPr sz="700" spc="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700" spc="60" dirty="0">
                <a:solidFill>
                  <a:srgbClr val="231F20"/>
                </a:solidFill>
                <a:latin typeface="Microsoft Sans Serif"/>
                <a:cs typeface="Microsoft Sans Serif"/>
              </a:rPr>
              <a:t>г</a:t>
            </a:r>
            <a:r>
              <a:rPr sz="700" spc="80" dirty="0">
                <a:solidFill>
                  <a:srgbClr val="231F20"/>
                </a:solidFill>
                <a:latin typeface="Microsoft Sans Serif"/>
                <a:cs typeface="Microsoft Sans Serif"/>
              </a:rPr>
              <a:t>ор</a:t>
            </a:r>
            <a:r>
              <a:rPr sz="700" spc="75" dirty="0">
                <a:solidFill>
                  <a:srgbClr val="231F20"/>
                </a:solidFill>
                <a:latin typeface="Microsoft Sans Serif"/>
                <a:cs typeface="Microsoft Sans Serif"/>
              </a:rPr>
              <a:t>о</a:t>
            </a:r>
            <a:r>
              <a:rPr sz="700" spc="70" dirty="0">
                <a:solidFill>
                  <a:srgbClr val="231F20"/>
                </a:solidFill>
                <a:latin typeface="Microsoft Sans Serif"/>
                <a:cs typeface="Microsoft Sans Serif"/>
              </a:rPr>
              <a:t>дс</a:t>
            </a:r>
            <a:r>
              <a:rPr sz="700" spc="50" dirty="0">
                <a:solidFill>
                  <a:srgbClr val="231F20"/>
                </a:solidFill>
                <a:latin typeface="Microsoft Sans Serif"/>
                <a:cs typeface="Microsoft Sans Serif"/>
              </a:rPr>
              <a:t>к</a:t>
            </a:r>
            <a:r>
              <a:rPr sz="700" spc="85" dirty="0">
                <a:solidFill>
                  <a:srgbClr val="231F20"/>
                </a:solidFill>
                <a:latin typeface="Microsoft Sans Serif"/>
                <a:cs typeface="Microsoft Sans Serif"/>
              </a:rPr>
              <a:t>ой</a:t>
            </a:r>
            <a:r>
              <a:rPr sz="700" spc="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700" spc="70" dirty="0">
                <a:solidFill>
                  <a:srgbClr val="231F20"/>
                </a:solidFill>
                <a:latin typeface="Microsoft Sans Serif"/>
                <a:cs typeface="Microsoft Sans Serif"/>
              </a:rPr>
              <a:t>ср</a:t>
            </a:r>
            <a:r>
              <a:rPr sz="700" spc="65" dirty="0">
                <a:solidFill>
                  <a:srgbClr val="231F20"/>
                </a:solidFill>
                <a:latin typeface="Microsoft Sans Serif"/>
                <a:cs typeface="Microsoft Sans Serif"/>
              </a:rPr>
              <a:t>е</a:t>
            </a:r>
            <a:r>
              <a:rPr sz="700" spc="50" dirty="0">
                <a:solidFill>
                  <a:srgbClr val="231F20"/>
                </a:solidFill>
                <a:latin typeface="Microsoft Sans Serif"/>
                <a:cs typeface="Microsoft Sans Serif"/>
              </a:rPr>
              <a:t>ды)</a:t>
            </a:r>
            <a:r>
              <a:rPr sz="700" spc="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700" spc="150" dirty="0">
                <a:solidFill>
                  <a:srgbClr val="231F20"/>
                </a:solidFill>
                <a:latin typeface="Microsoft Sans Serif"/>
                <a:cs typeface="Microsoft Sans Serif"/>
              </a:rPr>
              <a:t>–</a:t>
            </a:r>
            <a:r>
              <a:rPr sz="700" spc="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700" b="1" spc="-200" dirty="0">
                <a:solidFill>
                  <a:srgbClr val="F26840"/>
                </a:solidFill>
                <a:latin typeface="Arial"/>
                <a:cs typeface="Arial"/>
              </a:rPr>
              <a:t>1</a:t>
            </a:r>
            <a:r>
              <a:rPr sz="700" b="1" spc="-70" dirty="0">
                <a:solidFill>
                  <a:srgbClr val="F26840"/>
                </a:solidFill>
                <a:latin typeface="Arial"/>
                <a:cs typeface="Arial"/>
              </a:rPr>
              <a:t> </a:t>
            </a:r>
            <a:r>
              <a:rPr sz="700" b="1" spc="25" dirty="0">
                <a:solidFill>
                  <a:srgbClr val="F26840"/>
                </a:solidFill>
                <a:latin typeface="Arial"/>
                <a:cs typeface="Arial"/>
              </a:rPr>
              <a:t>100</a:t>
            </a:r>
            <a:r>
              <a:rPr sz="700" b="1" spc="-145" dirty="0">
                <a:solidFill>
                  <a:srgbClr val="F26840"/>
                </a:solidFill>
                <a:latin typeface="Arial"/>
                <a:cs typeface="Arial"/>
              </a:rPr>
              <a:t> </a:t>
            </a:r>
            <a:r>
              <a:rPr sz="700" spc="70" dirty="0">
                <a:solidFill>
                  <a:srgbClr val="231F20"/>
                </a:solidFill>
                <a:latin typeface="Microsoft Sans Serif"/>
                <a:cs typeface="Microsoft Sans Serif"/>
              </a:rPr>
              <a:t>м</a:t>
            </a:r>
            <a:endParaRPr sz="700" dirty="0">
              <a:latin typeface="Microsoft Sans Serif"/>
              <a:cs typeface="Microsoft Sans Serif"/>
            </a:endParaRPr>
          </a:p>
          <a:p>
            <a:pPr marL="12700">
              <a:lnSpc>
                <a:spcPts val="1435"/>
              </a:lnSpc>
              <a:tabLst>
                <a:tab pos="377190" algn="l"/>
              </a:tabLst>
            </a:pPr>
            <a:r>
              <a:rPr sz="1200" b="1" spc="-50" dirty="0" smtClean="0">
                <a:solidFill>
                  <a:srgbClr val="231F20"/>
                </a:solidFill>
                <a:latin typeface="Arial"/>
                <a:cs typeface="Arial"/>
              </a:rPr>
              <a:t>10</a:t>
            </a:r>
            <a:r>
              <a:rPr sz="1200" b="1" dirty="0" smtClean="0">
                <a:solidFill>
                  <a:srgbClr val="231F20"/>
                </a:solidFill>
                <a:latin typeface="Arial"/>
                <a:cs typeface="Arial"/>
              </a:rPr>
              <a:t>.</a:t>
            </a:r>
            <a:r>
              <a:rPr lang="ru-RU" sz="1200" b="1" dirty="0" smtClean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700" spc="55" dirty="0" err="1" smtClean="0">
                <a:solidFill>
                  <a:srgbClr val="231F20"/>
                </a:solidFill>
                <a:latin typeface="Microsoft Sans Serif"/>
                <a:cs typeface="Microsoft Sans Serif"/>
              </a:rPr>
              <a:t>Б</a:t>
            </a:r>
            <a:r>
              <a:rPr sz="700" spc="65" dirty="0" err="1" smtClean="0">
                <a:solidFill>
                  <a:srgbClr val="231F20"/>
                </a:solidFill>
                <a:latin typeface="Microsoft Sans Serif"/>
                <a:cs typeface="Microsoft Sans Serif"/>
              </a:rPr>
              <a:t>ла</a:t>
            </a:r>
            <a:r>
              <a:rPr sz="700" spc="20" dirty="0" err="1" smtClean="0">
                <a:solidFill>
                  <a:srgbClr val="231F20"/>
                </a:solidFill>
                <a:latin typeface="Microsoft Sans Serif"/>
                <a:cs typeface="Microsoft Sans Serif"/>
              </a:rPr>
              <a:t>г</a:t>
            </a:r>
            <a:r>
              <a:rPr sz="700" spc="55" dirty="0" err="1" smtClean="0">
                <a:solidFill>
                  <a:srgbClr val="231F20"/>
                </a:solidFill>
                <a:latin typeface="Microsoft Sans Serif"/>
                <a:cs typeface="Microsoft Sans Serif"/>
              </a:rPr>
              <a:t>о</a:t>
            </a:r>
            <a:r>
              <a:rPr sz="700" spc="45" dirty="0" err="1" smtClean="0">
                <a:solidFill>
                  <a:srgbClr val="231F20"/>
                </a:solidFill>
                <a:latin typeface="Microsoft Sans Serif"/>
                <a:cs typeface="Microsoft Sans Serif"/>
              </a:rPr>
              <a:t>у</a:t>
            </a:r>
            <a:r>
              <a:rPr sz="700" spc="55" dirty="0" err="1" smtClean="0">
                <a:solidFill>
                  <a:srgbClr val="231F20"/>
                </a:solidFill>
                <a:latin typeface="Microsoft Sans Serif"/>
                <a:cs typeface="Microsoft Sans Serif"/>
              </a:rPr>
              <a:t>с</a:t>
            </a:r>
            <a:r>
              <a:rPr sz="700" spc="75" dirty="0" err="1" smtClean="0">
                <a:solidFill>
                  <a:srgbClr val="231F20"/>
                </a:solidFill>
                <a:latin typeface="Microsoft Sans Serif"/>
                <a:cs typeface="Microsoft Sans Serif"/>
              </a:rPr>
              <a:t>трой</a:t>
            </a:r>
            <a:r>
              <a:rPr sz="700" spc="65" dirty="0" err="1" smtClean="0">
                <a:solidFill>
                  <a:srgbClr val="231F20"/>
                </a:solidFill>
                <a:latin typeface="Microsoft Sans Serif"/>
                <a:cs typeface="Microsoft Sans Serif"/>
              </a:rPr>
              <a:t>с</a:t>
            </a:r>
            <a:r>
              <a:rPr sz="700" spc="55" dirty="0" err="1" smtClean="0">
                <a:solidFill>
                  <a:srgbClr val="231F20"/>
                </a:solidFill>
                <a:latin typeface="Microsoft Sans Serif"/>
                <a:cs typeface="Microsoft Sans Serif"/>
              </a:rPr>
              <a:t>тво</a:t>
            </a:r>
            <a:r>
              <a:rPr sz="700" spc="5" dirty="0" smtClean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endParaRPr lang="ru-RU" sz="700" spc="5" dirty="0" smtClean="0">
              <a:solidFill>
                <a:srgbClr val="231F20"/>
              </a:solidFill>
              <a:latin typeface="Microsoft Sans Serif"/>
              <a:cs typeface="Microsoft Sans Serif"/>
            </a:endParaRPr>
          </a:p>
          <a:p>
            <a:pPr marL="12700">
              <a:lnSpc>
                <a:spcPts val="1435"/>
              </a:lnSpc>
              <a:tabLst>
                <a:tab pos="377190" algn="l"/>
              </a:tabLst>
            </a:pPr>
            <a:r>
              <a:rPr sz="700" spc="65" dirty="0" err="1" smtClean="0">
                <a:solidFill>
                  <a:srgbClr val="231F20"/>
                </a:solidFill>
                <a:latin typeface="Microsoft Sans Serif"/>
                <a:cs typeface="Microsoft Sans Serif"/>
              </a:rPr>
              <a:t>Леб</a:t>
            </a:r>
            <a:r>
              <a:rPr sz="700" spc="50" dirty="0" err="1" smtClean="0">
                <a:solidFill>
                  <a:srgbClr val="231F20"/>
                </a:solidFill>
                <a:latin typeface="Microsoft Sans Serif"/>
                <a:cs typeface="Microsoft Sans Serif"/>
              </a:rPr>
              <a:t>е</a:t>
            </a:r>
            <a:r>
              <a:rPr sz="700" spc="90" dirty="0" err="1" smtClean="0">
                <a:solidFill>
                  <a:srgbClr val="231F20"/>
                </a:solidFill>
                <a:latin typeface="Microsoft Sans Serif"/>
                <a:cs typeface="Microsoft Sans Serif"/>
              </a:rPr>
              <a:t>дино</a:t>
            </a:r>
            <a:r>
              <a:rPr sz="700" spc="40" dirty="0" err="1" smtClean="0">
                <a:solidFill>
                  <a:srgbClr val="231F20"/>
                </a:solidFill>
                <a:latin typeface="Microsoft Sans Serif"/>
                <a:cs typeface="Microsoft Sans Serif"/>
              </a:rPr>
              <a:t>г</a:t>
            </a:r>
            <a:r>
              <a:rPr sz="700" spc="70" dirty="0" err="1" smtClean="0">
                <a:solidFill>
                  <a:srgbClr val="231F20"/>
                </a:solidFill>
                <a:latin typeface="Microsoft Sans Serif"/>
                <a:cs typeface="Microsoft Sans Serif"/>
              </a:rPr>
              <a:t>о</a:t>
            </a:r>
            <a:r>
              <a:rPr sz="700" spc="5" dirty="0" smtClean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700" spc="65" dirty="0">
                <a:solidFill>
                  <a:srgbClr val="231F20"/>
                </a:solidFill>
                <a:latin typeface="Microsoft Sans Serif"/>
                <a:cs typeface="Microsoft Sans Serif"/>
              </a:rPr>
              <a:t>озер</a:t>
            </a:r>
            <a:r>
              <a:rPr sz="700" spc="30" dirty="0">
                <a:solidFill>
                  <a:srgbClr val="231F20"/>
                </a:solidFill>
                <a:latin typeface="Microsoft Sans Serif"/>
                <a:cs typeface="Microsoft Sans Serif"/>
              </a:rPr>
              <a:t>а</a:t>
            </a:r>
            <a:r>
              <a:rPr sz="700" spc="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700" spc="150" dirty="0">
                <a:solidFill>
                  <a:srgbClr val="231F20"/>
                </a:solidFill>
                <a:latin typeface="Microsoft Sans Serif"/>
                <a:cs typeface="Microsoft Sans Serif"/>
              </a:rPr>
              <a:t>–</a:t>
            </a:r>
            <a:r>
              <a:rPr sz="700" spc="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700" spc="75" dirty="0">
                <a:solidFill>
                  <a:srgbClr val="231F20"/>
                </a:solidFill>
                <a:latin typeface="Microsoft Sans Serif"/>
                <a:cs typeface="Microsoft Sans Serif"/>
              </a:rPr>
              <a:t>о</a:t>
            </a:r>
            <a:r>
              <a:rPr sz="700" spc="55" dirty="0">
                <a:solidFill>
                  <a:srgbClr val="231F20"/>
                </a:solidFill>
                <a:latin typeface="Microsoft Sans Serif"/>
                <a:cs typeface="Microsoft Sans Serif"/>
              </a:rPr>
              <a:t>к</a:t>
            </a:r>
            <a:r>
              <a:rPr sz="700" spc="65" dirty="0">
                <a:solidFill>
                  <a:srgbClr val="231F20"/>
                </a:solidFill>
                <a:latin typeface="Microsoft Sans Serif"/>
                <a:cs typeface="Microsoft Sans Serif"/>
              </a:rPr>
              <a:t>оло</a:t>
            </a:r>
            <a:r>
              <a:rPr sz="700" spc="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700" b="1" spc="-200" dirty="0">
                <a:solidFill>
                  <a:srgbClr val="F26840"/>
                </a:solidFill>
                <a:latin typeface="Arial"/>
                <a:cs typeface="Arial"/>
              </a:rPr>
              <a:t>1</a:t>
            </a:r>
            <a:r>
              <a:rPr sz="700" b="1" spc="-15" dirty="0">
                <a:solidFill>
                  <a:srgbClr val="F26840"/>
                </a:solidFill>
                <a:latin typeface="Arial"/>
                <a:cs typeface="Arial"/>
              </a:rPr>
              <a:t>,</a:t>
            </a:r>
            <a:r>
              <a:rPr sz="700" b="1" spc="15" dirty="0">
                <a:solidFill>
                  <a:srgbClr val="F26840"/>
                </a:solidFill>
                <a:latin typeface="Arial"/>
                <a:cs typeface="Arial"/>
              </a:rPr>
              <a:t>9</a:t>
            </a:r>
            <a:r>
              <a:rPr sz="700" b="1" spc="-145" dirty="0">
                <a:solidFill>
                  <a:srgbClr val="F26840"/>
                </a:solidFill>
                <a:latin typeface="Arial"/>
                <a:cs typeface="Arial"/>
              </a:rPr>
              <a:t> </a:t>
            </a:r>
            <a:r>
              <a:rPr sz="700" spc="55" dirty="0">
                <a:solidFill>
                  <a:srgbClr val="231F20"/>
                </a:solidFill>
                <a:latin typeface="Microsoft Sans Serif"/>
                <a:cs typeface="Microsoft Sans Serif"/>
              </a:rPr>
              <a:t>га</a:t>
            </a:r>
            <a:endParaRPr sz="700" dirty="0">
              <a:latin typeface="Microsoft Sans Serif"/>
              <a:cs typeface="Microsoft Sans Serif"/>
            </a:endParaRPr>
          </a:p>
        </p:txBody>
      </p:sp>
      <p:sp>
        <p:nvSpPr>
          <p:cNvPr id="50" name="object 85"/>
          <p:cNvSpPr txBox="1"/>
          <p:nvPr/>
        </p:nvSpPr>
        <p:spPr>
          <a:xfrm>
            <a:off x="5922764" y="4798444"/>
            <a:ext cx="3435442" cy="276358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800" b="1" spc="65" dirty="0">
                <a:solidFill>
                  <a:srgbClr val="231F20"/>
                </a:solidFill>
                <a:latin typeface="Arial"/>
                <a:cs typeface="Arial"/>
              </a:rPr>
              <a:t>Основные</a:t>
            </a:r>
            <a:r>
              <a:rPr sz="800" b="1" spc="2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800" b="1" spc="75" dirty="0">
                <a:solidFill>
                  <a:srgbClr val="231F20"/>
                </a:solidFill>
                <a:latin typeface="Arial"/>
                <a:cs typeface="Arial"/>
              </a:rPr>
              <a:t>первоочередные</a:t>
            </a:r>
            <a:r>
              <a:rPr sz="800" b="1" spc="2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800" b="1" spc="70" dirty="0">
                <a:solidFill>
                  <a:srgbClr val="231F20"/>
                </a:solidFill>
                <a:latin typeface="Arial"/>
                <a:cs typeface="Arial"/>
              </a:rPr>
              <a:t>мероприятия,</a:t>
            </a:r>
            <a:r>
              <a:rPr sz="800" b="1" spc="2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800" b="1" spc="75" dirty="0" err="1">
                <a:solidFill>
                  <a:srgbClr val="231F20"/>
                </a:solidFill>
                <a:latin typeface="Arial"/>
                <a:cs typeface="Arial"/>
              </a:rPr>
              <a:t>планируемые</a:t>
            </a:r>
            <a:r>
              <a:rPr sz="800" b="1" spc="2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endParaRPr lang="ru-RU" sz="800" b="1" spc="20" dirty="0" smtClean="0">
              <a:solidFill>
                <a:srgbClr val="231F20"/>
              </a:solidFill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800" b="1" spc="135" dirty="0" smtClean="0">
                <a:solidFill>
                  <a:srgbClr val="231F20"/>
                </a:solidFill>
                <a:latin typeface="Arial"/>
                <a:cs typeface="Arial"/>
              </a:rPr>
              <a:t>к</a:t>
            </a:r>
            <a:r>
              <a:rPr sz="800" b="1" spc="20" dirty="0" smtClean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800" b="1" spc="80" dirty="0">
                <a:solidFill>
                  <a:srgbClr val="231F20"/>
                </a:solidFill>
                <a:latin typeface="Arial"/>
                <a:cs typeface="Arial"/>
              </a:rPr>
              <a:t>реализации</a:t>
            </a:r>
            <a:r>
              <a:rPr sz="800" b="1" spc="2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800" b="1" spc="65" dirty="0">
                <a:solidFill>
                  <a:srgbClr val="231F20"/>
                </a:solidFill>
                <a:latin typeface="Arial"/>
                <a:cs typeface="Arial"/>
              </a:rPr>
              <a:t>за</a:t>
            </a:r>
            <a:r>
              <a:rPr sz="800" b="1" spc="2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800" b="1" spc="60" dirty="0">
                <a:solidFill>
                  <a:srgbClr val="231F20"/>
                </a:solidFill>
                <a:latin typeface="Arial"/>
                <a:cs typeface="Arial"/>
              </a:rPr>
              <a:t>счет</a:t>
            </a:r>
            <a:r>
              <a:rPr sz="800" b="1" spc="2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800" b="1" spc="75" dirty="0">
                <a:solidFill>
                  <a:srgbClr val="231F20"/>
                </a:solidFill>
                <a:latin typeface="Arial"/>
                <a:cs typeface="Arial"/>
              </a:rPr>
              <a:t>бюджетных</a:t>
            </a:r>
            <a:r>
              <a:rPr sz="800" b="1" spc="2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800" b="1" spc="65" dirty="0">
                <a:solidFill>
                  <a:srgbClr val="231F20"/>
                </a:solidFill>
                <a:latin typeface="Arial"/>
                <a:cs typeface="Arial"/>
              </a:rPr>
              <a:t>ассигнований:</a:t>
            </a:r>
            <a:endParaRPr sz="800" dirty="0">
              <a:latin typeface="Arial"/>
              <a:cs typeface="Arial"/>
            </a:endParaRPr>
          </a:p>
        </p:txBody>
      </p:sp>
      <p:sp>
        <p:nvSpPr>
          <p:cNvPr id="51" name="object 86"/>
          <p:cNvSpPr/>
          <p:nvPr/>
        </p:nvSpPr>
        <p:spPr>
          <a:xfrm>
            <a:off x="5517213" y="4742296"/>
            <a:ext cx="333543" cy="334479"/>
          </a:xfrm>
          <a:custGeom>
            <a:avLst/>
            <a:gdLst/>
            <a:ahLst/>
            <a:cxnLst/>
            <a:rect l="l" t="t" r="r" b="b"/>
            <a:pathLst>
              <a:path w="904875" h="907415">
                <a:moveTo>
                  <a:pt x="462330" y="624598"/>
                </a:moveTo>
                <a:lnTo>
                  <a:pt x="457860" y="620115"/>
                </a:lnTo>
                <a:lnTo>
                  <a:pt x="446836" y="620115"/>
                </a:lnTo>
                <a:lnTo>
                  <a:pt x="442353" y="624598"/>
                </a:lnTo>
                <a:lnTo>
                  <a:pt x="442353" y="654659"/>
                </a:lnTo>
                <a:lnTo>
                  <a:pt x="446836" y="659142"/>
                </a:lnTo>
                <a:lnTo>
                  <a:pt x="452348" y="659142"/>
                </a:lnTo>
                <a:lnTo>
                  <a:pt x="457860" y="659142"/>
                </a:lnTo>
                <a:lnTo>
                  <a:pt x="462330" y="654659"/>
                </a:lnTo>
                <a:lnTo>
                  <a:pt x="462330" y="624598"/>
                </a:lnTo>
                <a:close/>
              </a:path>
              <a:path w="904875" h="907415">
                <a:moveTo>
                  <a:pt x="462330" y="217220"/>
                </a:moveTo>
                <a:lnTo>
                  <a:pt x="457860" y="212737"/>
                </a:lnTo>
                <a:lnTo>
                  <a:pt x="446836" y="212737"/>
                </a:lnTo>
                <a:lnTo>
                  <a:pt x="442353" y="217220"/>
                </a:lnTo>
                <a:lnTo>
                  <a:pt x="442353" y="537108"/>
                </a:lnTo>
                <a:lnTo>
                  <a:pt x="446836" y="541591"/>
                </a:lnTo>
                <a:lnTo>
                  <a:pt x="452348" y="541591"/>
                </a:lnTo>
                <a:lnTo>
                  <a:pt x="457860" y="541591"/>
                </a:lnTo>
                <a:lnTo>
                  <a:pt x="462330" y="537108"/>
                </a:lnTo>
                <a:lnTo>
                  <a:pt x="462330" y="217220"/>
                </a:lnTo>
                <a:close/>
              </a:path>
              <a:path w="904875" h="907415">
                <a:moveTo>
                  <a:pt x="904684" y="453504"/>
                </a:moveTo>
                <a:lnTo>
                  <a:pt x="901839" y="402094"/>
                </a:lnTo>
                <a:lnTo>
                  <a:pt x="893368" y="351942"/>
                </a:lnTo>
                <a:lnTo>
                  <a:pt x="884720" y="321792"/>
                </a:lnTo>
                <a:lnTo>
                  <a:pt x="884720" y="453504"/>
                </a:lnTo>
                <a:lnTo>
                  <a:pt x="882167" y="500672"/>
                </a:lnTo>
                <a:lnTo>
                  <a:pt x="874725" y="546379"/>
                </a:lnTo>
                <a:lnTo>
                  <a:pt x="862634" y="590372"/>
                </a:lnTo>
                <a:lnTo>
                  <a:pt x="846175" y="632371"/>
                </a:lnTo>
                <a:lnTo>
                  <a:pt x="825601" y="672122"/>
                </a:lnTo>
                <a:lnTo>
                  <a:pt x="801179" y="709345"/>
                </a:lnTo>
                <a:lnTo>
                  <a:pt x="773188" y="743788"/>
                </a:lnTo>
                <a:lnTo>
                  <a:pt x="741883" y="775169"/>
                </a:lnTo>
                <a:lnTo>
                  <a:pt x="707529" y="803236"/>
                </a:lnTo>
                <a:lnTo>
                  <a:pt x="670407" y="827709"/>
                </a:lnTo>
                <a:lnTo>
                  <a:pt x="630758" y="848334"/>
                </a:lnTo>
                <a:lnTo>
                  <a:pt x="588860" y="864844"/>
                </a:lnTo>
                <a:lnTo>
                  <a:pt x="544982" y="876960"/>
                </a:lnTo>
                <a:lnTo>
                  <a:pt x="499389" y="884428"/>
                </a:lnTo>
                <a:lnTo>
                  <a:pt x="452348" y="886980"/>
                </a:lnTo>
                <a:lnTo>
                  <a:pt x="405307" y="884428"/>
                </a:lnTo>
                <a:lnTo>
                  <a:pt x="359714" y="876960"/>
                </a:lnTo>
                <a:lnTo>
                  <a:pt x="315836" y="864844"/>
                </a:lnTo>
                <a:lnTo>
                  <a:pt x="273939" y="848334"/>
                </a:lnTo>
                <a:lnTo>
                  <a:pt x="234289" y="827709"/>
                </a:lnTo>
                <a:lnTo>
                  <a:pt x="197167" y="803236"/>
                </a:lnTo>
                <a:lnTo>
                  <a:pt x="162814" y="775169"/>
                </a:lnTo>
                <a:lnTo>
                  <a:pt x="131508" y="743788"/>
                </a:lnTo>
                <a:lnTo>
                  <a:pt x="103505" y="709345"/>
                </a:lnTo>
                <a:lnTo>
                  <a:pt x="79095" y="672122"/>
                </a:lnTo>
                <a:lnTo>
                  <a:pt x="58521" y="632371"/>
                </a:lnTo>
                <a:lnTo>
                  <a:pt x="42062" y="590372"/>
                </a:lnTo>
                <a:lnTo>
                  <a:pt x="29972" y="546379"/>
                </a:lnTo>
                <a:lnTo>
                  <a:pt x="22517" y="500672"/>
                </a:lnTo>
                <a:lnTo>
                  <a:pt x="19977" y="453504"/>
                </a:lnTo>
                <a:lnTo>
                  <a:pt x="22517" y="406336"/>
                </a:lnTo>
                <a:lnTo>
                  <a:pt x="29972" y="360629"/>
                </a:lnTo>
                <a:lnTo>
                  <a:pt x="42062" y="316636"/>
                </a:lnTo>
                <a:lnTo>
                  <a:pt x="58521" y="274637"/>
                </a:lnTo>
                <a:lnTo>
                  <a:pt x="79095" y="234899"/>
                </a:lnTo>
                <a:lnTo>
                  <a:pt x="103505" y="197662"/>
                </a:lnTo>
                <a:lnTo>
                  <a:pt x="131508" y="163233"/>
                </a:lnTo>
                <a:lnTo>
                  <a:pt x="162814" y="131838"/>
                </a:lnTo>
                <a:lnTo>
                  <a:pt x="197167" y="103784"/>
                </a:lnTo>
                <a:lnTo>
                  <a:pt x="234289" y="79298"/>
                </a:lnTo>
                <a:lnTo>
                  <a:pt x="273939" y="58674"/>
                </a:lnTo>
                <a:lnTo>
                  <a:pt x="315836" y="42164"/>
                </a:lnTo>
                <a:lnTo>
                  <a:pt x="359714" y="30048"/>
                </a:lnTo>
                <a:lnTo>
                  <a:pt x="405307" y="22580"/>
                </a:lnTo>
                <a:lnTo>
                  <a:pt x="452348" y="20027"/>
                </a:lnTo>
                <a:lnTo>
                  <a:pt x="499389" y="22580"/>
                </a:lnTo>
                <a:lnTo>
                  <a:pt x="544982" y="30048"/>
                </a:lnTo>
                <a:lnTo>
                  <a:pt x="588860" y="42164"/>
                </a:lnTo>
                <a:lnTo>
                  <a:pt x="630758" y="58674"/>
                </a:lnTo>
                <a:lnTo>
                  <a:pt x="670407" y="79298"/>
                </a:lnTo>
                <a:lnTo>
                  <a:pt x="707529" y="103784"/>
                </a:lnTo>
                <a:lnTo>
                  <a:pt x="741883" y="131838"/>
                </a:lnTo>
                <a:lnTo>
                  <a:pt x="773188" y="163233"/>
                </a:lnTo>
                <a:lnTo>
                  <a:pt x="801179" y="197662"/>
                </a:lnTo>
                <a:lnTo>
                  <a:pt x="825601" y="234899"/>
                </a:lnTo>
                <a:lnTo>
                  <a:pt x="846175" y="274637"/>
                </a:lnTo>
                <a:lnTo>
                  <a:pt x="862634" y="316636"/>
                </a:lnTo>
                <a:lnTo>
                  <a:pt x="874725" y="360629"/>
                </a:lnTo>
                <a:lnTo>
                  <a:pt x="882167" y="406336"/>
                </a:lnTo>
                <a:lnTo>
                  <a:pt x="884720" y="453504"/>
                </a:lnTo>
                <a:lnTo>
                  <a:pt x="884720" y="321792"/>
                </a:lnTo>
                <a:lnTo>
                  <a:pt x="860209" y="256857"/>
                </a:lnTo>
                <a:lnTo>
                  <a:pt x="835825" y="212674"/>
                </a:lnTo>
                <a:lnTo>
                  <a:pt x="806437" y="171208"/>
                </a:lnTo>
                <a:lnTo>
                  <a:pt x="772198" y="132829"/>
                </a:lnTo>
                <a:lnTo>
                  <a:pt x="733920" y="98501"/>
                </a:lnTo>
                <a:lnTo>
                  <a:pt x="692556" y="69037"/>
                </a:lnTo>
                <a:lnTo>
                  <a:pt x="648487" y="44589"/>
                </a:lnTo>
                <a:lnTo>
                  <a:pt x="602068" y="25311"/>
                </a:lnTo>
                <a:lnTo>
                  <a:pt x="553656" y="11353"/>
                </a:lnTo>
                <a:lnTo>
                  <a:pt x="503631" y="2870"/>
                </a:lnTo>
                <a:lnTo>
                  <a:pt x="452348" y="0"/>
                </a:lnTo>
                <a:lnTo>
                  <a:pt x="401066" y="2870"/>
                </a:lnTo>
                <a:lnTo>
                  <a:pt x="351040" y="11353"/>
                </a:lnTo>
                <a:lnTo>
                  <a:pt x="302628" y="25311"/>
                </a:lnTo>
                <a:lnTo>
                  <a:pt x="256209" y="44589"/>
                </a:lnTo>
                <a:lnTo>
                  <a:pt x="212128" y="69037"/>
                </a:lnTo>
                <a:lnTo>
                  <a:pt x="170764" y="98501"/>
                </a:lnTo>
                <a:lnTo>
                  <a:pt x="132486" y="132829"/>
                </a:lnTo>
                <a:lnTo>
                  <a:pt x="98247" y="171208"/>
                </a:lnTo>
                <a:lnTo>
                  <a:pt x="68859" y="212674"/>
                </a:lnTo>
                <a:lnTo>
                  <a:pt x="44475" y="256857"/>
                </a:lnTo>
                <a:lnTo>
                  <a:pt x="25247" y="303403"/>
                </a:lnTo>
                <a:lnTo>
                  <a:pt x="11328" y="351942"/>
                </a:lnTo>
                <a:lnTo>
                  <a:pt x="2857" y="402094"/>
                </a:lnTo>
                <a:lnTo>
                  <a:pt x="0" y="453504"/>
                </a:lnTo>
                <a:lnTo>
                  <a:pt x="2857" y="504913"/>
                </a:lnTo>
                <a:lnTo>
                  <a:pt x="11328" y="555066"/>
                </a:lnTo>
                <a:lnTo>
                  <a:pt x="25247" y="603605"/>
                </a:lnTo>
                <a:lnTo>
                  <a:pt x="44475" y="650151"/>
                </a:lnTo>
                <a:lnTo>
                  <a:pt x="68859" y="694334"/>
                </a:lnTo>
                <a:lnTo>
                  <a:pt x="98247" y="735799"/>
                </a:lnTo>
                <a:lnTo>
                  <a:pt x="132486" y="774179"/>
                </a:lnTo>
                <a:lnTo>
                  <a:pt x="170764" y="808507"/>
                </a:lnTo>
                <a:lnTo>
                  <a:pt x="212128" y="837971"/>
                </a:lnTo>
                <a:lnTo>
                  <a:pt x="256209" y="862418"/>
                </a:lnTo>
                <a:lnTo>
                  <a:pt x="302628" y="881697"/>
                </a:lnTo>
                <a:lnTo>
                  <a:pt x="351040" y="895654"/>
                </a:lnTo>
                <a:lnTo>
                  <a:pt x="401066" y="904138"/>
                </a:lnTo>
                <a:lnTo>
                  <a:pt x="452348" y="907008"/>
                </a:lnTo>
                <a:lnTo>
                  <a:pt x="503631" y="904138"/>
                </a:lnTo>
                <a:lnTo>
                  <a:pt x="553656" y="895654"/>
                </a:lnTo>
                <a:lnTo>
                  <a:pt x="583742" y="886980"/>
                </a:lnTo>
                <a:lnTo>
                  <a:pt x="602068" y="881697"/>
                </a:lnTo>
                <a:lnTo>
                  <a:pt x="648487" y="862418"/>
                </a:lnTo>
                <a:lnTo>
                  <a:pt x="692556" y="837971"/>
                </a:lnTo>
                <a:lnTo>
                  <a:pt x="733920" y="808507"/>
                </a:lnTo>
                <a:lnTo>
                  <a:pt x="772198" y="774179"/>
                </a:lnTo>
                <a:lnTo>
                  <a:pt x="806437" y="735799"/>
                </a:lnTo>
                <a:lnTo>
                  <a:pt x="835825" y="694334"/>
                </a:lnTo>
                <a:lnTo>
                  <a:pt x="860209" y="650151"/>
                </a:lnTo>
                <a:lnTo>
                  <a:pt x="879449" y="603605"/>
                </a:lnTo>
                <a:lnTo>
                  <a:pt x="893368" y="555066"/>
                </a:lnTo>
                <a:lnTo>
                  <a:pt x="901839" y="504913"/>
                </a:lnTo>
                <a:lnTo>
                  <a:pt x="904684" y="453504"/>
                </a:lnTo>
                <a:close/>
              </a:path>
            </a:pathLst>
          </a:custGeom>
          <a:solidFill>
            <a:srgbClr val="F2683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Заголовок 1"/>
          <p:cNvSpPr txBox="1">
            <a:spLocks/>
          </p:cNvSpPr>
          <p:nvPr/>
        </p:nvSpPr>
        <p:spPr>
          <a:xfrm>
            <a:off x="225208" y="7167725"/>
            <a:ext cx="7281732" cy="285314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7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2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Обоснование территории туристического центра города предлагаемой в рамках реализации проекта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10099228" y="684287"/>
            <a:ext cx="399659" cy="6408712"/>
          </a:xfrm>
          <a:prstGeom prst="rect">
            <a:avLst/>
          </a:prstGeom>
          <a:gradFill>
            <a:gsLst>
              <a:gs pos="0">
                <a:schemeClr val="accent2">
                  <a:lumMod val="75000"/>
                </a:schemeClr>
              </a:gs>
              <a:gs pos="53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ru-RU"/>
          </a:p>
        </p:txBody>
      </p:sp>
      <p:sp>
        <p:nvSpPr>
          <p:cNvPr id="26" name="Заголовок 1"/>
          <p:cNvSpPr txBox="1">
            <a:spLocks/>
          </p:cNvSpPr>
          <p:nvPr/>
        </p:nvSpPr>
        <p:spPr>
          <a:xfrm rot="16200000">
            <a:off x="7362924" y="3564607"/>
            <a:ext cx="5904656" cy="288032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7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000" dirty="0" smtClean="0">
                <a:solidFill>
                  <a:schemeClr val="bg1"/>
                </a:solidFill>
              </a:rPr>
              <a:t>ВСЕРОССИЙСКИЙ КОНКУРС ЛУЧШИХ ПРОЕКТОВ ТУРИСТИЧЕСКОГО КОДА ЦЕНТРА ГОРОДА 2022</a:t>
            </a:r>
            <a:endParaRPr lang="ru-RU" sz="1000" dirty="0">
              <a:solidFill>
                <a:schemeClr val="bg1"/>
              </a:solidFill>
            </a:endParaRPr>
          </a:p>
        </p:txBody>
      </p:sp>
      <p:sp>
        <p:nvSpPr>
          <p:cNvPr id="27" name="Заголовок 1"/>
          <p:cNvSpPr txBox="1">
            <a:spLocks/>
          </p:cNvSpPr>
          <p:nvPr/>
        </p:nvSpPr>
        <p:spPr>
          <a:xfrm>
            <a:off x="9955212" y="7092999"/>
            <a:ext cx="648072" cy="421337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7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dobe Kaiti Std R" pitchFamily="18" charset="-128"/>
                <a:ea typeface="Adobe Kaiti Std R" pitchFamily="18" charset="-128"/>
              </a:rPr>
              <a:t>13</a:t>
            </a:r>
            <a:endParaRPr lang="ru-RU" sz="2400" b="1" dirty="0">
              <a:solidFill>
                <a:schemeClr val="accent2">
                  <a:lumMod val="60000"/>
                  <a:lumOff val="40000"/>
                </a:schemeClr>
              </a:solidFill>
              <a:latin typeface="Adobe Kaiti Std R" pitchFamily="18" charset="-128"/>
              <a:ea typeface="Adobe Kaiti Std R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51371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:\Рабочий стол\ВСЕ еще\Для участия в конкурсе код города\Карта с маршрутами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86" t="3513" r="10867" b="28803"/>
          <a:stretch/>
        </p:blipFill>
        <p:spPr bwMode="auto">
          <a:xfrm>
            <a:off x="3109286" y="1620391"/>
            <a:ext cx="6845926" cy="39807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C:\Users\1\Desktop\для презентации\АО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1036" y="180231"/>
            <a:ext cx="2122400" cy="404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Заголовок 1"/>
          <p:cNvSpPr txBox="1">
            <a:spLocks/>
          </p:cNvSpPr>
          <p:nvPr/>
        </p:nvSpPr>
        <p:spPr>
          <a:xfrm>
            <a:off x="2970436" y="180231"/>
            <a:ext cx="5381587" cy="421337"/>
          </a:xfrm>
          <a:prstGeom prst="rect">
            <a:avLst/>
          </a:prstGeom>
        </p:spPr>
        <p:txBody>
          <a:bodyPr>
            <a:normAutofit fontScale="82500" lnSpcReduction="2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7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600" dirty="0" smtClean="0"/>
              <a:t>ПОПУЛЯРНЫЕ ЭКСКУРСИОННЫЕ МАРШРУТЫ </a:t>
            </a:r>
          </a:p>
          <a:p>
            <a:r>
              <a:rPr lang="ru-RU" sz="1600" dirty="0" smtClean="0"/>
              <a:t>В ИСТОРИЧЕСКОМ ЦЕНТРЕ</a:t>
            </a:r>
            <a:endParaRPr lang="ru-RU" sz="1600" dirty="0">
              <a:solidFill>
                <a:schemeClr val="tx1"/>
              </a:solidFill>
            </a:endParaRPr>
          </a:p>
        </p:txBody>
      </p:sp>
      <p:pic>
        <p:nvPicPr>
          <p:cNvPr id="14" name="Picture 3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4" t="23550" r="80242" b="15267"/>
          <a:stretch/>
        </p:blipFill>
        <p:spPr bwMode="auto">
          <a:xfrm>
            <a:off x="-2487910" y="684287"/>
            <a:ext cx="2088232" cy="39346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4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3" t="40047" r="79237" b="14953"/>
          <a:stretch/>
        </p:blipFill>
        <p:spPr bwMode="auto">
          <a:xfrm>
            <a:off x="-2502172" y="4602675"/>
            <a:ext cx="2088232" cy="27063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2" name="Picture 2" descr="\\Dc2\файлообменник\Кузнецов\Для участия в конкурсе код города\8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84" r="67098" b="45303"/>
          <a:stretch/>
        </p:blipFill>
        <p:spPr bwMode="auto">
          <a:xfrm>
            <a:off x="7227049" y="673576"/>
            <a:ext cx="2742426" cy="2602999"/>
          </a:xfrm>
          <a:prstGeom prst="ellipse">
            <a:avLst/>
          </a:prstGeom>
          <a:ln w="0" cap="rnd" cmpd="dbl">
            <a:solidFill>
              <a:schemeClr val="tx1"/>
            </a:solidFill>
            <a:prstDash val="dash"/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Прямоугольник 17"/>
          <p:cNvSpPr/>
          <p:nvPr/>
        </p:nvSpPr>
        <p:spPr>
          <a:xfrm>
            <a:off x="3089544" y="684288"/>
            <a:ext cx="2401172" cy="88171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  <a:latin typeface="+mj-lt"/>
              </a:rPr>
              <a:t>Предложенный мастер-планом </a:t>
            </a:r>
          </a:p>
          <a:p>
            <a:pPr algn="ctr"/>
            <a:r>
              <a:rPr lang="ru-RU" sz="1200" dirty="0" smtClean="0">
                <a:solidFill>
                  <a:schemeClr val="tx1"/>
                </a:solidFill>
                <a:latin typeface="+mj-lt"/>
              </a:rPr>
              <a:t>Маршрут </a:t>
            </a:r>
          </a:p>
          <a:p>
            <a:pPr algn="ctr"/>
            <a:r>
              <a:rPr lang="ru-RU" sz="1200" dirty="0" smtClean="0">
                <a:solidFill>
                  <a:schemeClr val="tx1"/>
                </a:solidFill>
                <a:latin typeface="+mj-lt"/>
              </a:rPr>
              <a:t>«Деревянное кружево АСТРАХАНИ»</a:t>
            </a:r>
            <a:endParaRPr lang="ru-RU" sz="1200" dirty="0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5123" name="Picture 3" descr="\\Dc2\файлообменник\Кузнецов\Для участия в конкурсе код города\8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906" t="74491" r="2095" b="8199"/>
          <a:stretch/>
        </p:blipFill>
        <p:spPr bwMode="auto">
          <a:xfrm>
            <a:off x="5490716" y="672701"/>
            <a:ext cx="1793155" cy="8933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522164" y="921499"/>
            <a:ext cx="2548536" cy="59554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b="1" dirty="0" smtClean="0"/>
              <a:t>«В гранит одеты берега»</a:t>
            </a:r>
          </a:p>
          <a:p>
            <a:pPr algn="just"/>
            <a:r>
              <a:rPr lang="ru-RU" sz="900" dirty="0"/>
              <a:t>Пешеходная городская экскурсия знакомит с достопримечательностями главной астраханской набережной  — Центральной набережной реки Волги, её историей и современностью</a:t>
            </a:r>
            <a:r>
              <a:rPr lang="ru-RU" sz="900" dirty="0" smtClean="0"/>
              <a:t>.</a:t>
            </a:r>
            <a:endParaRPr lang="ru-RU" sz="1100" dirty="0" smtClean="0"/>
          </a:p>
          <a:p>
            <a:pPr algn="just"/>
            <a:endParaRPr lang="ru-RU" sz="1100" dirty="0"/>
          </a:p>
          <a:p>
            <a:pPr algn="just"/>
            <a:r>
              <a:rPr lang="ru-RU" sz="1400" b="1" dirty="0" smtClean="0"/>
              <a:t> «Петром завещанная слава»</a:t>
            </a:r>
          </a:p>
          <a:p>
            <a:pPr algn="just"/>
            <a:r>
              <a:rPr lang="ru-RU" sz="900" dirty="0"/>
              <a:t>Городская экскурсия охватывает часть города, связанную с пребыванием Петра I в Астрахани. Исследователи утверждают, что, создавая Петербург, первый русский император «держал око» и на Астрахани, думал о ней как о возможной южной столице. </a:t>
            </a:r>
            <a:endParaRPr lang="ru-RU" sz="1100" dirty="0" smtClean="0"/>
          </a:p>
          <a:p>
            <a:pPr algn="just"/>
            <a:endParaRPr lang="ru-RU" sz="1100" dirty="0" smtClean="0"/>
          </a:p>
          <a:p>
            <a:r>
              <a:rPr lang="ru-RU" sz="1400" b="1" dirty="0" smtClean="0"/>
              <a:t>«История </a:t>
            </a:r>
            <a:r>
              <a:rPr lang="ru-RU" sz="1400" b="1" dirty="0" err="1" smtClean="0"/>
              <a:t>преславной</a:t>
            </a:r>
            <a:r>
              <a:rPr lang="ru-RU" sz="1400" b="1" dirty="0" smtClean="0"/>
              <a:t> провинции»</a:t>
            </a:r>
          </a:p>
          <a:p>
            <a:pPr algn="just"/>
            <a:r>
              <a:rPr lang="ru-RU" sz="900" dirty="0"/>
              <a:t>Э</a:t>
            </a:r>
            <a:r>
              <a:rPr lang="ru-RU" sz="900" dirty="0" smtClean="0"/>
              <a:t>кскурсионный маршрут проходит обзорно по городу, знакомство с историей и достопримечательностями города Астрахани (памятники истории, архитектуры и культуры </a:t>
            </a:r>
            <a:r>
              <a:rPr lang="ru-RU" sz="900" dirty="0"/>
              <a:t>А</a:t>
            </a:r>
            <a:r>
              <a:rPr lang="ru-RU" sz="900" dirty="0" smtClean="0"/>
              <a:t>страхани)</a:t>
            </a:r>
          </a:p>
          <a:p>
            <a:pPr algn="just"/>
            <a:endParaRPr lang="ru-RU" sz="1100" dirty="0" smtClean="0"/>
          </a:p>
          <a:p>
            <a:pPr algn="just"/>
            <a:r>
              <a:rPr lang="ru-RU" sz="1400" b="1" dirty="0" smtClean="0"/>
              <a:t>«Белый город»</a:t>
            </a:r>
          </a:p>
          <a:p>
            <a:pPr algn="just"/>
            <a:r>
              <a:rPr lang="ru-RU" sz="900" dirty="0"/>
              <a:t>Экскурсионный маршрут проходит по улице Советской, главной, центральной градостроительной улице Белого города, рассказывающий об архитектурном облике города, складывавшемся с XVII века. Здесь гармонично сочетаются богатое прошлое нашего края и его динамичное настоящее</a:t>
            </a:r>
            <a:r>
              <a:rPr lang="ru-RU" sz="1000" dirty="0"/>
              <a:t>.</a:t>
            </a:r>
            <a:endParaRPr lang="ru-RU" sz="1000" dirty="0" smtClean="0"/>
          </a:p>
          <a:p>
            <a:pPr algn="just"/>
            <a:endParaRPr lang="ru-RU" sz="1100" dirty="0"/>
          </a:p>
          <a:p>
            <a:pPr algn="just"/>
            <a:r>
              <a:rPr lang="ru-RU" sz="1400" b="1" dirty="0" smtClean="0"/>
              <a:t>«Коса»</a:t>
            </a:r>
          </a:p>
          <a:p>
            <a:pPr algn="just"/>
            <a:r>
              <a:rPr lang="ru-RU" sz="900" dirty="0" smtClean="0"/>
              <a:t>Экскурсия об истории </a:t>
            </a:r>
            <a:r>
              <a:rPr lang="ru-RU" sz="900" dirty="0"/>
              <a:t>старинного района "Коса", на границе </a:t>
            </a:r>
            <a:r>
              <a:rPr lang="ru-RU" sz="900" dirty="0" smtClean="0"/>
              <a:t>которого находится </a:t>
            </a:r>
            <a:r>
              <a:rPr lang="ru-RU" sz="900" dirty="0"/>
              <a:t>Дворец Бракосочетаний (а в прошлом - торгово-промышленная биржа</a:t>
            </a:r>
            <a:r>
              <a:rPr lang="ru-RU" sz="900" dirty="0" smtClean="0"/>
              <a:t>) и другие памятники архитектуры с богатой историей.</a:t>
            </a:r>
            <a:endParaRPr lang="ru-RU" sz="900" dirty="0"/>
          </a:p>
        </p:txBody>
      </p:sp>
      <p:cxnSp>
        <p:nvCxnSpPr>
          <p:cNvPr id="26" name="Прямая соединительная линия 25"/>
          <p:cNvCxnSpPr/>
          <p:nvPr/>
        </p:nvCxnSpPr>
        <p:spPr>
          <a:xfrm>
            <a:off x="437580" y="1047344"/>
            <a:ext cx="0" cy="4959247"/>
          </a:xfrm>
          <a:prstGeom prst="line">
            <a:avLst/>
          </a:prstGeom>
          <a:ln w="28575">
            <a:solidFill>
              <a:srgbClr val="C0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Блок-схема: узел 26"/>
          <p:cNvSpPr/>
          <p:nvPr/>
        </p:nvSpPr>
        <p:spPr>
          <a:xfrm>
            <a:off x="287276" y="5856287"/>
            <a:ext cx="300608" cy="300608"/>
          </a:xfrm>
          <a:prstGeom prst="flowChartConnector">
            <a:avLst/>
          </a:prstGeom>
          <a:solidFill>
            <a:srgbClr val="021A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Блок-схема: узел 29"/>
          <p:cNvSpPr/>
          <p:nvPr/>
        </p:nvSpPr>
        <p:spPr>
          <a:xfrm>
            <a:off x="287276" y="900311"/>
            <a:ext cx="300608" cy="300608"/>
          </a:xfrm>
          <a:prstGeom prst="flowChartConnector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Блок-схема: узел 30"/>
          <p:cNvSpPr/>
          <p:nvPr/>
        </p:nvSpPr>
        <p:spPr>
          <a:xfrm>
            <a:off x="293564" y="3276575"/>
            <a:ext cx="300608" cy="300608"/>
          </a:xfrm>
          <a:prstGeom prst="flowChartConnector">
            <a:avLst/>
          </a:prstGeom>
          <a:solidFill>
            <a:srgbClr val="9A57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Блок-схема: узел 31"/>
          <p:cNvSpPr/>
          <p:nvPr/>
        </p:nvSpPr>
        <p:spPr>
          <a:xfrm>
            <a:off x="287276" y="4488135"/>
            <a:ext cx="300608" cy="300608"/>
          </a:xfrm>
          <a:prstGeom prst="flowChartConnector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Блок-схема: узел 32"/>
          <p:cNvSpPr/>
          <p:nvPr/>
        </p:nvSpPr>
        <p:spPr>
          <a:xfrm>
            <a:off x="287276" y="1980431"/>
            <a:ext cx="300608" cy="300608"/>
          </a:xfrm>
          <a:prstGeom prst="flowChartConnector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35" name="Группа 34"/>
          <p:cNvGrpSpPr/>
          <p:nvPr/>
        </p:nvGrpSpPr>
        <p:grpSpPr>
          <a:xfrm>
            <a:off x="2030198" y="1764407"/>
            <a:ext cx="940238" cy="288032"/>
            <a:chOff x="9091116" y="1590250"/>
            <a:chExt cx="1296144" cy="397060"/>
          </a:xfrm>
        </p:grpSpPr>
        <p:sp>
          <p:nvSpPr>
            <p:cNvPr id="36" name="Прямоугольник 35"/>
            <p:cNvSpPr/>
            <p:nvPr/>
          </p:nvSpPr>
          <p:spPr>
            <a:xfrm>
              <a:off x="9091116" y="1620391"/>
              <a:ext cx="1296144" cy="36004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900" dirty="0" smtClean="0">
                  <a:solidFill>
                    <a:schemeClr val="tx1"/>
                  </a:solidFill>
                </a:rPr>
                <a:t>1 час</a:t>
              </a:r>
            </a:p>
            <a:p>
              <a:pPr algn="ctr"/>
              <a:r>
                <a:rPr lang="ru-RU" sz="900" dirty="0" smtClean="0">
                  <a:solidFill>
                    <a:schemeClr val="tx1"/>
                  </a:solidFill>
                </a:rPr>
                <a:t>1,6 км</a:t>
              </a:r>
              <a:endParaRPr lang="ru-RU" sz="900" dirty="0">
                <a:solidFill>
                  <a:schemeClr val="tx1"/>
                </a:solidFill>
              </a:endParaRPr>
            </a:p>
          </p:txBody>
        </p:sp>
        <p:cxnSp>
          <p:nvCxnSpPr>
            <p:cNvPr id="37" name="Прямая соединительная линия 36"/>
            <p:cNvCxnSpPr/>
            <p:nvPr/>
          </p:nvCxnSpPr>
          <p:spPr>
            <a:xfrm>
              <a:off x="9523164" y="1620391"/>
              <a:ext cx="0" cy="3600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Прямая соединительная линия 37"/>
            <p:cNvCxnSpPr/>
            <p:nvPr/>
          </p:nvCxnSpPr>
          <p:spPr>
            <a:xfrm>
              <a:off x="9523164" y="1800411"/>
              <a:ext cx="864096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9" name="Picture 2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091116" y="1590250"/>
              <a:ext cx="397060" cy="3970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40" name="Группа 39"/>
          <p:cNvGrpSpPr/>
          <p:nvPr/>
        </p:nvGrpSpPr>
        <p:grpSpPr>
          <a:xfrm>
            <a:off x="2030198" y="2988543"/>
            <a:ext cx="940238" cy="288032"/>
            <a:chOff x="9091116" y="3150053"/>
            <a:chExt cx="1296144" cy="397060"/>
          </a:xfrm>
        </p:grpSpPr>
        <p:sp>
          <p:nvSpPr>
            <p:cNvPr id="41" name="Прямоугольник 40"/>
            <p:cNvSpPr/>
            <p:nvPr/>
          </p:nvSpPr>
          <p:spPr>
            <a:xfrm>
              <a:off x="9091116" y="3150053"/>
              <a:ext cx="1296144" cy="36004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900" dirty="0" smtClean="0">
                  <a:solidFill>
                    <a:schemeClr val="tx1"/>
                  </a:solidFill>
                </a:rPr>
                <a:t>1 час</a:t>
              </a:r>
            </a:p>
            <a:p>
              <a:pPr algn="ctr"/>
              <a:r>
                <a:rPr lang="ru-RU" sz="900" dirty="0" smtClean="0">
                  <a:solidFill>
                    <a:schemeClr val="tx1"/>
                  </a:solidFill>
                </a:rPr>
                <a:t>2,4 км</a:t>
              </a:r>
              <a:endParaRPr lang="ru-RU" sz="900" dirty="0">
                <a:solidFill>
                  <a:schemeClr val="tx1"/>
                </a:solidFill>
              </a:endParaRPr>
            </a:p>
          </p:txBody>
        </p:sp>
        <p:cxnSp>
          <p:nvCxnSpPr>
            <p:cNvPr id="42" name="Прямая соединительная линия 41"/>
            <p:cNvCxnSpPr/>
            <p:nvPr/>
          </p:nvCxnSpPr>
          <p:spPr>
            <a:xfrm>
              <a:off x="9523164" y="3150053"/>
              <a:ext cx="0" cy="3600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Прямая соединительная линия 42"/>
            <p:cNvCxnSpPr/>
            <p:nvPr/>
          </p:nvCxnSpPr>
          <p:spPr>
            <a:xfrm>
              <a:off x="9523164" y="3360214"/>
              <a:ext cx="864096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4" name="Picture 2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091116" y="3150053"/>
              <a:ext cx="397060" cy="3970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45" name="Группа 44"/>
          <p:cNvGrpSpPr/>
          <p:nvPr/>
        </p:nvGrpSpPr>
        <p:grpSpPr>
          <a:xfrm>
            <a:off x="2030199" y="4212679"/>
            <a:ext cx="940238" cy="288032"/>
            <a:chOff x="9091116" y="4175659"/>
            <a:chExt cx="1296144" cy="397060"/>
          </a:xfrm>
        </p:grpSpPr>
        <p:sp>
          <p:nvSpPr>
            <p:cNvPr id="46" name="Прямоугольник 45"/>
            <p:cNvSpPr/>
            <p:nvPr/>
          </p:nvSpPr>
          <p:spPr>
            <a:xfrm>
              <a:off x="9091116" y="4205800"/>
              <a:ext cx="1296144" cy="36004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900" dirty="0">
                  <a:solidFill>
                    <a:schemeClr val="tx1"/>
                  </a:solidFill>
                </a:rPr>
                <a:t>3</a:t>
              </a:r>
              <a:r>
                <a:rPr lang="ru-RU" sz="900" dirty="0" smtClean="0">
                  <a:solidFill>
                    <a:schemeClr val="tx1"/>
                  </a:solidFill>
                </a:rPr>
                <a:t> часа</a:t>
              </a:r>
            </a:p>
            <a:p>
              <a:pPr algn="ctr"/>
              <a:r>
                <a:rPr lang="ru-RU" sz="900" dirty="0" smtClean="0">
                  <a:solidFill>
                    <a:schemeClr val="tx1"/>
                  </a:solidFill>
                </a:rPr>
                <a:t>2,7 км</a:t>
              </a:r>
              <a:endParaRPr lang="ru-RU" sz="900" dirty="0">
                <a:solidFill>
                  <a:schemeClr val="tx1"/>
                </a:solidFill>
              </a:endParaRPr>
            </a:p>
          </p:txBody>
        </p:sp>
        <p:cxnSp>
          <p:nvCxnSpPr>
            <p:cNvPr id="47" name="Прямая соединительная линия 46"/>
            <p:cNvCxnSpPr/>
            <p:nvPr/>
          </p:nvCxnSpPr>
          <p:spPr>
            <a:xfrm>
              <a:off x="9523164" y="4205800"/>
              <a:ext cx="0" cy="3600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Прямая соединительная линия 47"/>
            <p:cNvCxnSpPr/>
            <p:nvPr/>
          </p:nvCxnSpPr>
          <p:spPr>
            <a:xfrm>
              <a:off x="9523164" y="4385820"/>
              <a:ext cx="864096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9" name="Picture 2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091116" y="4175659"/>
              <a:ext cx="397060" cy="3970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50" name="Группа 49"/>
          <p:cNvGrpSpPr/>
          <p:nvPr/>
        </p:nvGrpSpPr>
        <p:grpSpPr>
          <a:xfrm>
            <a:off x="2030198" y="5724847"/>
            <a:ext cx="940239" cy="288032"/>
            <a:chOff x="9091116" y="5543811"/>
            <a:chExt cx="1296144" cy="397060"/>
          </a:xfrm>
        </p:grpSpPr>
        <p:sp>
          <p:nvSpPr>
            <p:cNvPr id="51" name="Прямоугольник 50"/>
            <p:cNvSpPr/>
            <p:nvPr/>
          </p:nvSpPr>
          <p:spPr>
            <a:xfrm>
              <a:off x="9091116" y="5573952"/>
              <a:ext cx="1296144" cy="36004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900" dirty="0" smtClean="0">
                  <a:solidFill>
                    <a:schemeClr val="tx1"/>
                  </a:solidFill>
                </a:rPr>
                <a:t>1 час</a:t>
              </a:r>
            </a:p>
            <a:p>
              <a:pPr algn="ctr"/>
              <a:r>
                <a:rPr lang="ru-RU" sz="900" dirty="0" smtClean="0">
                  <a:solidFill>
                    <a:schemeClr val="tx1"/>
                  </a:solidFill>
                </a:rPr>
                <a:t>0,5 км</a:t>
              </a:r>
              <a:endParaRPr lang="ru-RU" sz="900" dirty="0">
                <a:solidFill>
                  <a:schemeClr val="tx1"/>
                </a:solidFill>
              </a:endParaRPr>
            </a:p>
          </p:txBody>
        </p:sp>
        <p:cxnSp>
          <p:nvCxnSpPr>
            <p:cNvPr id="52" name="Прямая соединительная линия 51"/>
            <p:cNvCxnSpPr/>
            <p:nvPr/>
          </p:nvCxnSpPr>
          <p:spPr>
            <a:xfrm>
              <a:off x="9523164" y="5573952"/>
              <a:ext cx="0" cy="3600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Прямая соединительная линия 52"/>
            <p:cNvCxnSpPr/>
            <p:nvPr/>
          </p:nvCxnSpPr>
          <p:spPr>
            <a:xfrm>
              <a:off x="9523164" y="5753972"/>
              <a:ext cx="864096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54" name="Picture 2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091116" y="5543811"/>
              <a:ext cx="397060" cy="3970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55" name="Группа 54"/>
          <p:cNvGrpSpPr/>
          <p:nvPr/>
        </p:nvGrpSpPr>
        <p:grpSpPr>
          <a:xfrm>
            <a:off x="2030199" y="6804967"/>
            <a:ext cx="940237" cy="288032"/>
            <a:chOff x="9091116" y="6551923"/>
            <a:chExt cx="1296144" cy="397060"/>
          </a:xfrm>
        </p:grpSpPr>
        <p:sp>
          <p:nvSpPr>
            <p:cNvPr id="56" name="Прямоугольник 55"/>
            <p:cNvSpPr/>
            <p:nvPr/>
          </p:nvSpPr>
          <p:spPr>
            <a:xfrm>
              <a:off x="9091116" y="6582064"/>
              <a:ext cx="1296144" cy="36004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900" dirty="0" smtClean="0">
                  <a:solidFill>
                    <a:schemeClr val="tx1"/>
                  </a:solidFill>
                </a:rPr>
                <a:t>1 час</a:t>
              </a:r>
            </a:p>
            <a:p>
              <a:pPr algn="ctr"/>
              <a:r>
                <a:rPr lang="ru-RU" sz="900" dirty="0">
                  <a:solidFill>
                    <a:schemeClr val="tx1"/>
                  </a:solidFill>
                </a:rPr>
                <a:t>0</a:t>
              </a:r>
              <a:r>
                <a:rPr lang="ru-RU" sz="900" dirty="0" smtClean="0">
                  <a:solidFill>
                    <a:schemeClr val="tx1"/>
                  </a:solidFill>
                </a:rPr>
                <a:t>,7 км</a:t>
              </a:r>
              <a:endParaRPr lang="ru-RU" sz="900" dirty="0">
                <a:solidFill>
                  <a:schemeClr val="tx1"/>
                </a:solidFill>
              </a:endParaRPr>
            </a:p>
          </p:txBody>
        </p:sp>
        <p:cxnSp>
          <p:nvCxnSpPr>
            <p:cNvPr id="57" name="Прямая соединительная линия 56"/>
            <p:cNvCxnSpPr/>
            <p:nvPr/>
          </p:nvCxnSpPr>
          <p:spPr>
            <a:xfrm>
              <a:off x="9523164" y="6582064"/>
              <a:ext cx="0" cy="3600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Прямая соединительная линия 57"/>
            <p:cNvCxnSpPr/>
            <p:nvPr/>
          </p:nvCxnSpPr>
          <p:spPr>
            <a:xfrm>
              <a:off x="9523164" y="6762084"/>
              <a:ext cx="864096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59" name="Picture 2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091116" y="6551923"/>
              <a:ext cx="397060" cy="3970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1027" name="Picture 3" descr="E:\Рабочий стол\ВСЕ еще\Для участия в конкурсе код города\kissclipart-store-icon-png-clipart-computer-icons-retail-7aa97a59b5ce996b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4452" y="5640875"/>
            <a:ext cx="653238" cy="580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E:\Рабочий стол\ВСЕ еще\Для участия в конкурсе код города\2709686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4053" y="5595623"/>
            <a:ext cx="671159" cy="6711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0" name="Заголовок 1"/>
          <p:cNvSpPr txBox="1">
            <a:spLocks/>
          </p:cNvSpPr>
          <p:nvPr/>
        </p:nvSpPr>
        <p:spPr>
          <a:xfrm>
            <a:off x="225208" y="7167725"/>
            <a:ext cx="7281732" cy="285314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7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2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Обоснование территории туристического центра города предлагаемой в рамках реализации проекта</a:t>
            </a:r>
          </a:p>
        </p:txBody>
      </p:sp>
      <p:sp>
        <p:nvSpPr>
          <p:cNvPr id="61" name="Заголовок 1"/>
          <p:cNvSpPr txBox="1">
            <a:spLocks/>
          </p:cNvSpPr>
          <p:nvPr/>
        </p:nvSpPr>
        <p:spPr>
          <a:xfrm>
            <a:off x="8363532" y="5652839"/>
            <a:ext cx="919668" cy="277321"/>
          </a:xfrm>
          <a:prstGeom prst="rect">
            <a:avLst/>
          </a:prstGeom>
          <a:solidFill>
            <a:schemeClr val="bg1"/>
          </a:solidFill>
        </p:spPr>
        <p:txBody>
          <a:bodyPr>
            <a:normAutofit fontScale="82500" lnSpcReduction="1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7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dirty="0" err="1" smtClean="0"/>
              <a:t>инфоматы</a:t>
            </a:r>
            <a:endParaRPr lang="ru-RU" sz="1400" dirty="0"/>
          </a:p>
        </p:txBody>
      </p:sp>
      <p:sp>
        <p:nvSpPr>
          <p:cNvPr id="62" name="Заголовок 1"/>
          <p:cNvSpPr txBox="1">
            <a:spLocks/>
          </p:cNvSpPr>
          <p:nvPr/>
        </p:nvSpPr>
        <p:spPr>
          <a:xfrm>
            <a:off x="3834174" y="5671923"/>
            <a:ext cx="1440518" cy="277321"/>
          </a:xfrm>
          <a:prstGeom prst="rect">
            <a:avLst/>
          </a:prstGeom>
          <a:solidFill>
            <a:schemeClr val="bg1"/>
          </a:solidFill>
        </p:spPr>
        <p:txBody>
          <a:bodyPr>
            <a:normAutofit fontScale="975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7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200" dirty="0" smtClean="0"/>
              <a:t>Павильоны, ТИЦ</a:t>
            </a:r>
            <a:endParaRPr lang="ru-RU" sz="1200" dirty="0"/>
          </a:p>
        </p:txBody>
      </p:sp>
      <p:sp>
        <p:nvSpPr>
          <p:cNvPr id="63" name="Прямоугольник 62"/>
          <p:cNvSpPr/>
          <p:nvPr/>
        </p:nvSpPr>
        <p:spPr>
          <a:xfrm>
            <a:off x="10099228" y="684287"/>
            <a:ext cx="399659" cy="6408712"/>
          </a:xfrm>
          <a:prstGeom prst="rect">
            <a:avLst/>
          </a:prstGeom>
          <a:gradFill>
            <a:gsLst>
              <a:gs pos="0">
                <a:schemeClr val="accent2">
                  <a:lumMod val="75000"/>
                </a:schemeClr>
              </a:gs>
              <a:gs pos="53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ru-RU"/>
          </a:p>
        </p:txBody>
      </p:sp>
      <p:sp>
        <p:nvSpPr>
          <p:cNvPr id="64" name="Заголовок 1"/>
          <p:cNvSpPr txBox="1">
            <a:spLocks/>
          </p:cNvSpPr>
          <p:nvPr/>
        </p:nvSpPr>
        <p:spPr>
          <a:xfrm rot="16200000">
            <a:off x="7362924" y="3564607"/>
            <a:ext cx="5904656" cy="288032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7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000" dirty="0" smtClean="0">
                <a:solidFill>
                  <a:schemeClr val="bg1"/>
                </a:solidFill>
              </a:rPr>
              <a:t>ВСЕРОССИЙСКИЙ КОНКУРС ЛУЧШИХ ПРОЕКТОВ ТУРИСТИЧЕСКОГО КОДА ЦЕНТРА ГОРОДА 2022</a:t>
            </a:r>
            <a:endParaRPr lang="ru-RU" sz="1000" dirty="0">
              <a:solidFill>
                <a:schemeClr val="bg1"/>
              </a:solidFill>
            </a:endParaRPr>
          </a:p>
        </p:txBody>
      </p:sp>
      <p:sp>
        <p:nvSpPr>
          <p:cNvPr id="65" name="Заголовок 1"/>
          <p:cNvSpPr txBox="1">
            <a:spLocks/>
          </p:cNvSpPr>
          <p:nvPr/>
        </p:nvSpPr>
        <p:spPr>
          <a:xfrm>
            <a:off x="9955212" y="7092999"/>
            <a:ext cx="648072" cy="421337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7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dobe Kaiti Std R" pitchFamily="18" charset="-128"/>
                <a:ea typeface="Adobe Kaiti Std R" pitchFamily="18" charset="-128"/>
              </a:rPr>
              <a:t>14</a:t>
            </a:r>
            <a:endParaRPr lang="ru-RU" sz="2400" b="1" dirty="0">
              <a:solidFill>
                <a:schemeClr val="accent2">
                  <a:lumMod val="60000"/>
                  <a:lumOff val="40000"/>
                </a:schemeClr>
              </a:solidFill>
              <a:latin typeface="Adobe Kaiti Std R" pitchFamily="18" charset="-128"/>
              <a:ea typeface="Adobe Kaiti Std R" pitchFamily="18" charset="-128"/>
            </a:endParaRPr>
          </a:p>
        </p:txBody>
      </p:sp>
      <p:pic>
        <p:nvPicPr>
          <p:cNvPr id="66" name="Picture 2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7383" y="5877300"/>
            <a:ext cx="691802" cy="13554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8" name="Picture 2" descr="\\dc1\Реклама\Заявка к конкурсу код центра города\ТИК\MIX_Line_2_.jp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8001" y="5995771"/>
            <a:ext cx="1642715" cy="10946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9" name="Picture 3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39471" y="6228903"/>
            <a:ext cx="489163" cy="9586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99634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Заголовок 1"/>
          <p:cNvSpPr txBox="1">
            <a:spLocks/>
          </p:cNvSpPr>
          <p:nvPr/>
        </p:nvSpPr>
        <p:spPr>
          <a:xfrm rot="16200000">
            <a:off x="7362924" y="3564607"/>
            <a:ext cx="5904656" cy="288032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7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000" dirty="0" smtClean="0">
                <a:solidFill>
                  <a:schemeClr val="bg1"/>
                </a:solidFill>
              </a:rPr>
              <a:t>ВСЕРОССИЙСКИЙ КОНКУРС ЛУЧШИХ ПРОЕКТОВ ТУРИСТИЧЕСКОГО КОДА ЦЕНТРА ГОРОДА 2022</a:t>
            </a:r>
            <a:endParaRPr lang="ru-RU" sz="1000" dirty="0">
              <a:solidFill>
                <a:schemeClr val="bg1"/>
              </a:solidFill>
            </a:endParaRPr>
          </a:p>
        </p:txBody>
      </p:sp>
      <p:sp>
        <p:nvSpPr>
          <p:cNvPr id="15" name="Заголовок 1"/>
          <p:cNvSpPr txBox="1">
            <a:spLocks/>
          </p:cNvSpPr>
          <p:nvPr/>
        </p:nvSpPr>
        <p:spPr>
          <a:xfrm>
            <a:off x="522164" y="1606302"/>
            <a:ext cx="10009112" cy="540060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7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dirty="0" smtClean="0"/>
              <a:t>ПРЕДЛАГАЕМЫЕ РЕШЕНИЯ ДЛЯ РЕАЛИЗАЦИИ ПРОЕКТА</a:t>
            </a:r>
            <a:endParaRPr lang="ru-RU" sz="2400" dirty="0">
              <a:solidFill>
                <a:schemeClr val="tx1"/>
              </a:solidFill>
            </a:endParaRPr>
          </a:p>
        </p:txBody>
      </p:sp>
      <p:pic>
        <p:nvPicPr>
          <p:cNvPr id="10" name="Picture 3" descr="C:\Users\dkuznetsov\Desktop\титт.tif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-294"/>
          <a:stretch/>
        </p:blipFill>
        <p:spPr bwMode="auto">
          <a:xfrm>
            <a:off x="4626619" y="2683743"/>
            <a:ext cx="4641206" cy="4913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D:\Файлы\ВСЕ еще\Письма\С АДминистрацией\Письмо по навигации 29,03\Стела 28.03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86" t="55910" r="53114" b="22590"/>
          <a:stretch/>
        </p:blipFill>
        <p:spPr bwMode="auto">
          <a:xfrm>
            <a:off x="0" y="2684844"/>
            <a:ext cx="4626620" cy="49122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D:\Файлы\ВСЕ еще\Письма\С АДминистрацией\Письмо по навигации 29,03\Стела 28.03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83" t="55910" r="79222" b="22590"/>
          <a:stretch/>
        </p:blipFill>
        <p:spPr bwMode="auto">
          <a:xfrm>
            <a:off x="9163124" y="2684844"/>
            <a:ext cx="1530276" cy="49122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3201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4" descr="C:\Users\1\Desktop\для презентации\АО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1036" y="180231"/>
            <a:ext cx="2122400" cy="404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Заголовок 1"/>
          <p:cNvSpPr txBox="1">
            <a:spLocks/>
          </p:cNvSpPr>
          <p:nvPr/>
        </p:nvSpPr>
        <p:spPr>
          <a:xfrm>
            <a:off x="2920826" y="180231"/>
            <a:ext cx="5522218" cy="421337"/>
          </a:xfrm>
          <a:prstGeom prst="rect">
            <a:avLst/>
          </a:prstGeom>
        </p:spPr>
        <p:txBody>
          <a:bodyPr>
            <a:normAutofit fontScale="82500" lnSpcReduction="2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7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600" dirty="0" smtClean="0"/>
              <a:t>ИНФРАСТРУКТУРНЫЕ ОБЪЕКТЫ: БЛАГОУСТРОЙСТВО ОБЩЕСТВЕННЫХ ПРОСТРАНСТВ ЦЕНТРАЛЬНОЙ ЧАСТИ г. АСТРАХАНЬ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306140" y="4356695"/>
            <a:ext cx="1440160" cy="273630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1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1962324" y="4356695"/>
            <a:ext cx="1440160" cy="273630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1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3587502" y="4356695"/>
            <a:ext cx="1440160" cy="273630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1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44" name="Прямоугольник 43"/>
          <p:cNvSpPr/>
          <p:nvPr/>
        </p:nvSpPr>
        <p:spPr>
          <a:xfrm>
            <a:off x="5202684" y="4356695"/>
            <a:ext cx="1440160" cy="273630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1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52" name="Прямоугольник 51"/>
          <p:cNvSpPr/>
          <p:nvPr/>
        </p:nvSpPr>
        <p:spPr>
          <a:xfrm>
            <a:off x="6852370" y="4356695"/>
            <a:ext cx="1440160" cy="273630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1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53" name="Прямоугольник 52"/>
          <p:cNvSpPr/>
          <p:nvPr/>
        </p:nvSpPr>
        <p:spPr>
          <a:xfrm>
            <a:off x="311374" y="4356695"/>
            <a:ext cx="144016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dirty="0"/>
              <a:t>«БРАТСКИЙ САД»</a:t>
            </a:r>
          </a:p>
        </p:txBody>
      </p:sp>
      <p:sp>
        <p:nvSpPr>
          <p:cNvPr id="54" name="Прямоугольник 53"/>
          <p:cNvSpPr/>
          <p:nvPr/>
        </p:nvSpPr>
        <p:spPr>
          <a:xfrm>
            <a:off x="6852370" y="4356695"/>
            <a:ext cx="144016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dirty="0" smtClean="0"/>
              <a:t>«МОРСКОЙ САД»</a:t>
            </a:r>
            <a:endParaRPr lang="ru-RU" sz="1200" dirty="0"/>
          </a:p>
        </p:txBody>
      </p:sp>
      <p:sp>
        <p:nvSpPr>
          <p:cNvPr id="55" name="Прямоугольник 54"/>
          <p:cNvSpPr/>
          <p:nvPr/>
        </p:nvSpPr>
        <p:spPr>
          <a:xfrm>
            <a:off x="8523859" y="4356695"/>
            <a:ext cx="1440160" cy="273630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1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56" name="Прямоугольник 55"/>
          <p:cNvSpPr/>
          <p:nvPr/>
        </p:nvSpPr>
        <p:spPr>
          <a:xfrm>
            <a:off x="1818308" y="4356695"/>
            <a:ext cx="168718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dirty="0" smtClean="0"/>
              <a:t>«</a:t>
            </a:r>
            <a:r>
              <a:rPr lang="ru-RU" sz="1200" dirty="0" err="1" smtClean="0"/>
              <a:t>ск</a:t>
            </a:r>
            <a:r>
              <a:rPr lang="ru-RU" sz="1200" dirty="0" smtClean="0"/>
              <a:t>. А.Е. ТРУСОВА»</a:t>
            </a:r>
            <a:endParaRPr lang="ru-RU" sz="1200" dirty="0"/>
          </a:p>
        </p:txBody>
      </p:sp>
      <p:sp>
        <p:nvSpPr>
          <p:cNvPr id="57" name="Прямоугольник 56"/>
          <p:cNvSpPr/>
          <p:nvPr/>
        </p:nvSpPr>
        <p:spPr>
          <a:xfrm>
            <a:off x="3475682" y="4356695"/>
            <a:ext cx="168718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dirty="0" smtClean="0"/>
              <a:t>«</a:t>
            </a:r>
            <a:r>
              <a:rPr lang="ru-RU" sz="1200" dirty="0" err="1" smtClean="0"/>
              <a:t>ск</a:t>
            </a:r>
            <a:r>
              <a:rPr lang="ru-RU" sz="1200" dirty="0" smtClean="0"/>
              <a:t>. ФИЛАРМОНИИ»</a:t>
            </a:r>
            <a:endParaRPr lang="ru-RU" sz="1200" dirty="0"/>
          </a:p>
        </p:txBody>
      </p:sp>
      <p:pic>
        <p:nvPicPr>
          <p:cNvPr id="6" name="Picture 2" descr="E:\Рабочий стол\ВСЕ еще\Для участия в конкурсе код города\Сквер пушкина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500" t="41119" r="775" b="17763"/>
          <a:stretch/>
        </p:blipFill>
        <p:spPr bwMode="auto">
          <a:xfrm>
            <a:off x="5202684" y="5966619"/>
            <a:ext cx="1440160" cy="11399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E:\Рабочий стол\ВСЕ еще\Для участия в конкурсе код города\Сквер Трусова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006" t="74136" r="1786" b="7498"/>
          <a:stretch/>
        </p:blipFill>
        <p:spPr bwMode="auto">
          <a:xfrm>
            <a:off x="1965159" y="5940871"/>
            <a:ext cx="1437325" cy="11521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9" name="Прямоугольник 58"/>
          <p:cNvSpPr/>
          <p:nvPr/>
        </p:nvSpPr>
        <p:spPr>
          <a:xfrm>
            <a:off x="5202684" y="5724847"/>
            <a:ext cx="1440161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100" dirty="0" smtClean="0"/>
              <a:t>предлагаемые МАФ</a:t>
            </a:r>
            <a:endParaRPr lang="ru-RU" sz="1100" dirty="0"/>
          </a:p>
        </p:txBody>
      </p:sp>
      <p:sp>
        <p:nvSpPr>
          <p:cNvPr id="60" name="Прямоугольник 59"/>
          <p:cNvSpPr/>
          <p:nvPr/>
        </p:nvSpPr>
        <p:spPr>
          <a:xfrm>
            <a:off x="8523859" y="5724847"/>
            <a:ext cx="1440416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100" dirty="0"/>
              <a:t>с</a:t>
            </a:r>
            <a:r>
              <a:rPr lang="ru-RU" sz="1100" dirty="0" smtClean="0"/>
              <a:t>хема</a:t>
            </a:r>
            <a:endParaRPr lang="ru-RU" sz="1100" dirty="0"/>
          </a:p>
        </p:txBody>
      </p:sp>
      <p:pic>
        <p:nvPicPr>
          <p:cNvPr id="1029" name="Picture 5" descr="E:\Рабочий стол\ВСЕ еще\Для участия в конкурсе код города\полицейский-сад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41" t="3251" r="1569" b="2337"/>
          <a:stretch/>
        </p:blipFill>
        <p:spPr bwMode="auto">
          <a:xfrm>
            <a:off x="6852370" y="4788743"/>
            <a:ext cx="1440160" cy="8936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E:\Рабочий стол\ВСЕ еще\Для участия в конкурсе код города\imgpas_008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140" y="4843112"/>
            <a:ext cx="1440160" cy="905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" name="Прямоугольник 60"/>
          <p:cNvSpPr/>
          <p:nvPr/>
        </p:nvSpPr>
        <p:spPr>
          <a:xfrm>
            <a:off x="305884" y="685209"/>
            <a:ext cx="2448528" cy="351219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1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62" name="Прямоугольник 61"/>
          <p:cNvSpPr/>
          <p:nvPr/>
        </p:nvSpPr>
        <p:spPr>
          <a:xfrm>
            <a:off x="446958" y="688979"/>
            <a:ext cx="209143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dirty="0" smtClean="0"/>
              <a:t>«набережная р. ВОЛГА»</a:t>
            </a:r>
            <a:endParaRPr lang="ru-RU" sz="1200" dirty="0"/>
          </a:p>
        </p:txBody>
      </p:sp>
      <p:pic>
        <p:nvPicPr>
          <p:cNvPr id="1031" name="Picture 7" descr="E:\Рабочий стол\ВСЕ еще\Для участия в конкурсе код города\IMG_5876-kopiya-2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7464" y="4788743"/>
            <a:ext cx="1440198" cy="959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2" descr="\\dc1\Реклама\Заявка к конкурсу код центра города\маф сборка .jpg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21" t="3297" r="4463" b="43087"/>
          <a:stretch/>
        </p:blipFill>
        <p:spPr bwMode="auto">
          <a:xfrm>
            <a:off x="306139" y="910587"/>
            <a:ext cx="2448271" cy="9978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2" descr="\\dc1\Реклама\Заявка к конкурсу код центра города\маф сборка .jpg"/>
          <p:cNvPicPr>
            <a:picLocks noChangeAspect="1" noChangeArrowheads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62" t="70000" r="44552" b="2372"/>
          <a:stretch/>
        </p:blipFill>
        <p:spPr bwMode="auto">
          <a:xfrm>
            <a:off x="306140" y="3310461"/>
            <a:ext cx="2448271" cy="902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\\Dc2\файлообменник\Наездникова\карта со скверами1.jpg"/>
          <p:cNvPicPr>
            <a:picLocks noChangeAspect="1" noChangeArrowheads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9" t="8051" r="2372" b="23677"/>
          <a:stretch/>
        </p:blipFill>
        <p:spPr bwMode="auto">
          <a:xfrm>
            <a:off x="2981325" y="692358"/>
            <a:ext cx="6959973" cy="35203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8510543" y="4356695"/>
            <a:ext cx="144016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dirty="0" smtClean="0"/>
              <a:t>«</a:t>
            </a:r>
            <a:r>
              <a:rPr lang="ru-RU" sz="1200" dirty="0" err="1" smtClean="0"/>
              <a:t>ск</a:t>
            </a:r>
            <a:r>
              <a:rPr lang="ru-RU" sz="1200" dirty="0" smtClean="0"/>
              <a:t>. АРМЕНИЯ»</a:t>
            </a:r>
            <a:endParaRPr lang="ru-RU" sz="1200" dirty="0"/>
          </a:p>
        </p:txBody>
      </p:sp>
      <p:pic>
        <p:nvPicPr>
          <p:cNvPr id="1028" name="Picture 4" descr="E:\Рабочий стол\ВСЕ еще\Для участия в конкурсе код города\Армения1.jpg"/>
          <p:cNvPicPr>
            <a:picLocks noChangeAspect="1" noChangeArrowheads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8" t="27014" r="35285" b="10067"/>
          <a:stretch/>
        </p:blipFill>
        <p:spPr bwMode="auto">
          <a:xfrm>
            <a:off x="8523858" y="5986458"/>
            <a:ext cx="1431353" cy="11065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" name="Прямоугольник 34"/>
          <p:cNvSpPr/>
          <p:nvPr/>
        </p:nvSpPr>
        <p:spPr>
          <a:xfrm>
            <a:off x="5058668" y="4356695"/>
            <a:ext cx="169718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dirty="0" smtClean="0"/>
              <a:t>«</a:t>
            </a:r>
            <a:r>
              <a:rPr lang="ru-RU" sz="1200" dirty="0" err="1" smtClean="0"/>
              <a:t>ск</a:t>
            </a:r>
            <a:r>
              <a:rPr lang="ru-RU" sz="1200" dirty="0" smtClean="0"/>
              <a:t>. А.С. ПУШКИНА»</a:t>
            </a:r>
            <a:endParaRPr lang="ru-RU" sz="1200" dirty="0"/>
          </a:p>
        </p:txBody>
      </p:sp>
      <p:sp>
        <p:nvSpPr>
          <p:cNvPr id="68" name="Прямоугольник 67"/>
          <p:cNvSpPr/>
          <p:nvPr/>
        </p:nvSpPr>
        <p:spPr>
          <a:xfrm>
            <a:off x="5634731" y="880509"/>
            <a:ext cx="1440161" cy="230832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900" dirty="0" smtClean="0"/>
              <a:t>«набережная р. ВОЛГА»</a:t>
            </a:r>
            <a:endParaRPr lang="ru-RU" sz="900" dirty="0"/>
          </a:p>
        </p:txBody>
      </p:sp>
      <p:sp>
        <p:nvSpPr>
          <p:cNvPr id="69" name="Прямоугольник 68"/>
          <p:cNvSpPr/>
          <p:nvPr/>
        </p:nvSpPr>
        <p:spPr>
          <a:xfrm>
            <a:off x="6755854" y="1881406"/>
            <a:ext cx="1111126" cy="230832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900" dirty="0"/>
              <a:t>«</a:t>
            </a:r>
            <a:r>
              <a:rPr lang="ru-RU" sz="900" dirty="0" err="1"/>
              <a:t>ск</a:t>
            </a:r>
            <a:r>
              <a:rPr lang="ru-RU" sz="900" dirty="0"/>
              <a:t>. А.Е. ТРУСОВА»</a:t>
            </a:r>
          </a:p>
        </p:txBody>
      </p:sp>
      <p:sp>
        <p:nvSpPr>
          <p:cNvPr id="74" name="Прямоугольник 73"/>
          <p:cNvSpPr/>
          <p:nvPr/>
        </p:nvSpPr>
        <p:spPr>
          <a:xfrm>
            <a:off x="6354811" y="2363320"/>
            <a:ext cx="1080121" cy="230832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900" dirty="0"/>
              <a:t>«БРАТСКИЙ САД»</a:t>
            </a:r>
          </a:p>
        </p:txBody>
      </p:sp>
      <p:sp>
        <p:nvSpPr>
          <p:cNvPr id="75" name="Прямоугольник 74"/>
          <p:cNvSpPr/>
          <p:nvPr/>
        </p:nvSpPr>
        <p:spPr>
          <a:xfrm>
            <a:off x="7732590" y="2165612"/>
            <a:ext cx="1214510" cy="230832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900" dirty="0"/>
              <a:t>«</a:t>
            </a:r>
            <a:r>
              <a:rPr lang="ru-RU" sz="900" dirty="0" err="1"/>
              <a:t>ск</a:t>
            </a:r>
            <a:r>
              <a:rPr lang="ru-RU" sz="900" dirty="0"/>
              <a:t>. ФИЛАРМОНИИ»</a:t>
            </a:r>
          </a:p>
        </p:txBody>
      </p:sp>
      <p:sp>
        <p:nvSpPr>
          <p:cNvPr id="76" name="Прямоугольник 75"/>
          <p:cNvSpPr/>
          <p:nvPr/>
        </p:nvSpPr>
        <p:spPr>
          <a:xfrm>
            <a:off x="7732590" y="2857591"/>
            <a:ext cx="1288650" cy="230832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900" dirty="0"/>
              <a:t>«</a:t>
            </a:r>
            <a:r>
              <a:rPr lang="ru-RU" sz="900" dirty="0" err="1"/>
              <a:t>ск</a:t>
            </a:r>
            <a:r>
              <a:rPr lang="ru-RU" sz="900" dirty="0"/>
              <a:t>. А.С. ПУШКИНА»</a:t>
            </a:r>
          </a:p>
        </p:txBody>
      </p:sp>
      <p:sp>
        <p:nvSpPr>
          <p:cNvPr id="77" name="Прямоугольник 76"/>
          <p:cNvSpPr/>
          <p:nvPr/>
        </p:nvSpPr>
        <p:spPr>
          <a:xfrm>
            <a:off x="8807114" y="2603511"/>
            <a:ext cx="1083129" cy="230832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900" dirty="0"/>
              <a:t>«МОРСКОЙ САД</a:t>
            </a:r>
            <a:r>
              <a:rPr lang="ru-RU" sz="900" dirty="0" smtClean="0"/>
              <a:t>» </a:t>
            </a:r>
            <a:endParaRPr lang="ru-RU" sz="900" dirty="0"/>
          </a:p>
        </p:txBody>
      </p:sp>
      <p:sp>
        <p:nvSpPr>
          <p:cNvPr id="78" name="Прямоугольник 77"/>
          <p:cNvSpPr/>
          <p:nvPr/>
        </p:nvSpPr>
        <p:spPr>
          <a:xfrm>
            <a:off x="8875092" y="3666192"/>
            <a:ext cx="947189" cy="230832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900" dirty="0"/>
              <a:t>«</a:t>
            </a:r>
            <a:r>
              <a:rPr lang="ru-RU" sz="900" dirty="0" err="1"/>
              <a:t>ск</a:t>
            </a:r>
            <a:r>
              <a:rPr lang="ru-RU" sz="900" dirty="0"/>
              <a:t>. АРМЕНИЯ»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311374" y="5724847"/>
            <a:ext cx="143492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700" dirty="0"/>
              <a:t>Братский сад был разбит перед губернаторском домом в 1886 году, к визиту Александра III вокруг установленного тогда же памятника его предшественнику</a:t>
            </a:r>
            <a:r>
              <a:rPr lang="ru-RU" sz="700" dirty="0" smtClean="0"/>
              <a:t>.</a:t>
            </a:r>
          </a:p>
          <a:p>
            <a:pPr algn="just"/>
            <a:r>
              <a:rPr lang="ru-RU" sz="700" dirty="0"/>
              <a:t>Изначально на месте, где сейчас находится Братский сад (Астрахань), располагалась главная площадь города – Торговая, чуть позже ее она стала </a:t>
            </a:r>
            <a:r>
              <a:rPr lang="ru-RU" sz="700" dirty="0" smtClean="0"/>
              <a:t>Плац-парадной.</a:t>
            </a:r>
            <a:endParaRPr lang="ru-RU" sz="700" dirty="0"/>
          </a:p>
        </p:txBody>
      </p:sp>
      <p:sp>
        <p:nvSpPr>
          <p:cNvPr id="79" name="Прямоугольник 78"/>
          <p:cNvSpPr/>
          <p:nvPr/>
        </p:nvSpPr>
        <p:spPr>
          <a:xfrm>
            <a:off x="1967558" y="4576011"/>
            <a:ext cx="1434926" cy="12772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700" dirty="0"/>
              <a:t>Памятник </a:t>
            </a:r>
            <a:r>
              <a:rPr lang="ru-RU" sz="700" dirty="0" err="1"/>
              <a:t>А.Е.Трусову</a:t>
            </a:r>
            <a:r>
              <a:rPr lang="ru-RU" sz="700" dirty="0"/>
              <a:t>, одному из пламенных советских революционеров, нашедшего смерть в Астрахани в 1919 году. </a:t>
            </a:r>
            <a:r>
              <a:rPr lang="ru-RU" sz="700" dirty="0" smtClean="0"/>
              <a:t>Улица </a:t>
            </a:r>
            <a:r>
              <a:rPr lang="ru-RU" sz="700" dirty="0" err="1"/>
              <a:t>Экспланадная</a:t>
            </a:r>
            <a:r>
              <a:rPr lang="ru-RU" sz="700" dirty="0"/>
              <a:t>, на которой он стоит, вскоре была переименована в улицу Трусова, правда уже в новейшее время, в 2007 году, старое название улице было возвращено.</a:t>
            </a:r>
          </a:p>
        </p:txBody>
      </p:sp>
      <p:sp>
        <p:nvSpPr>
          <p:cNvPr id="80" name="Прямоугольник 79"/>
          <p:cNvSpPr/>
          <p:nvPr/>
        </p:nvSpPr>
        <p:spPr>
          <a:xfrm>
            <a:off x="5212408" y="4557618"/>
            <a:ext cx="1434926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700" dirty="0"/>
              <a:t>До революции на месте сквера стоял один из красивейших храмов города - церковь Рождества Богородицы, которая была снесена в 1930-е годы. В 1958 году, в рамках празднования 400-летнего юбилея Астрахани, в центре сквера был установлен памятник А.С. Пушкину. </a:t>
            </a:r>
          </a:p>
        </p:txBody>
      </p:sp>
      <p:sp>
        <p:nvSpPr>
          <p:cNvPr id="81" name="Прямоугольник 80"/>
          <p:cNvSpPr/>
          <p:nvPr/>
        </p:nvSpPr>
        <p:spPr>
          <a:xfrm>
            <a:off x="6851874" y="5652839"/>
            <a:ext cx="1434926" cy="14927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650" dirty="0"/>
              <a:t>Во времена существование Белого города с </a:t>
            </a:r>
            <a:r>
              <a:rPr lang="ru-RU" sz="650" dirty="0" smtClean="0"/>
              <a:t>западно й </a:t>
            </a:r>
            <a:r>
              <a:rPr lang="ru-RU" sz="650" dirty="0"/>
              <a:t>стороны современного сквера располагалась Вознесенская проездная башня – въезд в Белый город, а с восточной начинались дома Земляного города, на месте же самого сквера была так называемая «фруктовая» площадь. </a:t>
            </a:r>
            <a:endParaRPr lang="ru-RU" sz="650" dirty="0" smtClean="0"/>
          </a:p>
          <a:p>
            <a:pPr algn="just"/>
            <a:r>
              <a:rPr lang="ru-RU" sz="650" dirty="0" smtClean="0"/>
              <a:t>На </a:t>
            </a:r>
            <a:r>
              <a:rPr lang="ru-RU" sz="650" dirty="0"/>
              <a:t>месте Фруктовой площади разбили небольшой садик в ограде при Мариинской женской гимназии. </a:t>
            </a:r>
          </a:p>
        </p:txBody>
      </p:sp>
      <p:sp>
        <p:nvSpPr>
          <p:cNvPr id="84" name="Прямоугольник 83"/>
          <p:cNvSpPr/>
          <p:nvPr/>
        </p:nvSpPr>
        <p:spPr>
          <a:xfrm>
            <a:off x="8537799" y="4572719"/>
            <a:ext cx="1434926" cy="12772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700" dirty="0"/>
              <a:t>В конце Московской улицы, напротив Благовещенского монастыря в начале XVIII века был возведён армяно-григорианский храм Успения Пресвятой Богородицы, ставший впоследствии соборным храмом Астраханской армяно-григорианской епархии. </a:t>
            </a:r>
            <a:r>
              <a:rPr lang="ru-RU" sz="700" dirty="0" smtClean="0"/>
              <a:t>В </a:t>
            </a:r>
            <a:r>
              <a:rPr lang="ru-RU" sz="700" dirty="0"/>
              <a:t>начале 1930-х годов собор был </a:t>
            </a:r>
            <a:r>
              <a:rPr lang="ru-RU" sz="700" dirty="0" smtClean="0"/>
              <a:t>снесён.</a:t>
            </a:r>
            <a:endParaRPr lang="ru-RU" sz="700" dirty="0"/>
          </a:p>
        </p:txBody>
      </p:sp>
      <p:sp>
        <p:nvSpPr>
          <p:cNvPr id="85" name="Прямоугольник 84"/>
          <p:cNvSpPr/>
          <p:nvPr/>
        </p:nvSpPr>
        <p:spPr>
          <a:xfrm>
            <a:off x="292324" y="1908423"/>
            <a:ext cx="2462086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800" dirty="0" smtClean="0"/>
              <a:t>К </a:t>
            </a:r>
            <a:r>
              <a:rPr lang="ru-RU" sz="800" dirty="0"/>
              <a:t>450-летию города с 2007 по 2009 годы набережная от </a:t>
            </a:r>
            <a:r>
              <a:rPr lang="ru-RU" sz="800" dirty="0" err="1"/>
              <a:t>р.Кутум</a:t>
            </a:r>
            <a:r>
              <a:rPr lang="ru-RU" sz="800" dirty="0"/>
              <a:t> до проспекта Гужвина была реконструирована, ширина пешеходной зоны была расширена, проведены берегоукрепительные работы и благоустройство - набережная полностью изменила свой облик</a:t>
            </a:r>
            <a:r>
              <a:rPr lang="ru-RU" sz="800" dirty="0" smtClean="0"/>
              <a:t>.</a:t>
            </a:r>
            <a:endParaRPr lang="ru-RU" sz="800" dirty="0"/>
          </a:p>
          <a:p>
            <a:pPr algn="just"/>
            <a:r>
              <a:rPr lang="ru-RU" sz="800" dirty="0"/>
              <a:t>Ширина прогулочной набережной составляет около 20 метров, на ней организованы места отдыха и развлечений, в летнее время мелкорозничная торговля мороженым и напитками.</a:t>
            </a:r>
          </a:p>
        </p:txBody>
      </p:sp>
      <p:sp>
        <p:nvSpPr>
          <p:cNvPr id="88" name="Прямоугольник 87"/>
          <p:cNvSpPr/>
          <p:nvPr/>
        </p:nvSpPr>
        <p:spPr>
          <a:xfrm>
            <a:off x="3592097" y="5815726"/>
            <a:ext cx="1434926" cy="12772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700" dirty="0"/>
              <a:t>Небольшой сквер на площади с западной и северной стороны от здания астраханской филармонии между улицами Володарского и </a:t>
            </a:r>
            <a:r>
              <a:rPr lang="ru-RU" sz="700" dirty="0" smtClean="0"/>
              <a:t>Коммунистической, упирающийся </a:t>
            </a:r>
            <a:r>
              <a:rPr lang="ru-RU" sz="700" dirty="0"/>
              <a:t>в кинотеатр «Октябрь» на юге. В сквере расположен фонтан имеющий название «фонтан свиданий» установленный в 2008 году. </a:t>
            </a:r>
          </a:p>
        </p:txBody>
      </p:sp>
      <p:sp>
        <p:nvSpPr>
          <p:cNvPr id="46" name="Заголовок 1"/>
          <p:cNvSpPr txBox="1">
            <a:spLocks/>
          </p:cNvSpPr>
          <p:nvPr/>
        </p:nvSpPr>
        <p:spPr>
          <a:xfrm>
            <a:off x="225208" y="7167725"/>
            <a:ext cx="3753340" cy="285314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7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2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Предлагаемые решения для реализации проекта</a:t>
            </a:r>
          </a:p>
        </p:txBody>
      </p:sp>
      <p:sp>
        <p:nvSpPr>
          <p:cNvPr id="47" name="Заголовок 1"/>
          <p:cNvSpPr txBox="1">
            <a:spLocks/>
          </p:cNvSpPr>
          <p:nvPr/>
        </p:nvSpPr>
        <p:spPr>
          <a:xfrm>
            <a:off x="8107933" y="684287"/>
            <a:ext cx="1861320" cy="1197119"/>
          </a:xfrm>
          <a:prstGeom prst="rect">
            <a:avLst/>
          </a:prstGeom>
          <a:solidFill>
            <a:schemeClr val="bg1"/>
          </a:solidFill>
        </p:spPr>
        <p:txBody>
          <a:bodyPr>
            <a:normAutofit fontScale="975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7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100" dirty="0" smtClean="0"/>
              <a:t>На предложенных территориях проектом предлагается замена МАФ, обустройство теневых навесов, создание </a:t>
            </a:r>
            <a:r>
              <a:rPr lang="ru-RU" sz="1100" dirty="0" err="1" smtClean="0"/>
              <a:t>лаунж</a:t>
            </a:r>
            <a:r>
              <a:rPr lang="ru-RU" sz="1100" dirty="0" smtClean="0"/>
              <a:t>-зон</a:t>
            </a:r>
            <a:endParaRPr lang="ru-RU" sz="1100" dirty="0"/>
          </a:p>
        </p:txBody>
      </p:sp>
      <p:sp>
        <p:nvSpPr>
          <p:cNvPr id="48" name="Прямоугольник 47"/>
          <p:cNvSpPr/>
          <p:nvPr/>
        </p:nvSpPr>
        <p:spPr>
          <a:xfrm>
            <a:off x="10099228" y="684287"/>
            <a:ext cx="399659" cy="6408712"/>
          </a:xfrm>
          <a:prstGeom prst="rect">
            <a:avLst/>
          </a:prstGeom>
          <a:gradFill>
            <a:gsLst>
              <a:gs pos="0">
                <a:schemeClr val="accent2">
                  <a:lumMod val="75000"/>
                </a:schemeClr>
              </a:gs>
              <a:gs pos="53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ru-RU"/>
          </a:p>
        </p:txBody>
      </p:sp>
      <p:sp>
        <p:nvSpPr>
          <p:cNvPr id="49" name="Заголовок 1"/>
          <p:cNvSpPr txBox="1">
            <a:spLocks/>
          </p:cNvSpPr>
          <p:nvPr/>
        </p:nvSpPr>
        <p:spPr>
          <a:xfrm rot="16200000">
            <a:off x="7362924" y="3564607"/>
            <a:ext cx="5904656" cy="288032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7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000" dirty="0" smtClean="0">
                <a:solidFill>
                  <a:schemeClr val="bg1"/>
                </a:solidFill>
              </a:rPr>
              <a:t>ВСЕРОССИЙСКИЙ КОНКУРС ЛУЧШИХ ПРОЕКТОВ ТУРИСТИЧЕСКОГО КОДА ЦЕНТРА ГОРОДА 2022</a:t>
            </a:r>
            <a:endParaRPr lang="ru-RU" sz="1000" dirty="0">
              <a:solidFill>
                <a:schemeClr val="bg1"/>
              </a:solidFill>
            </a:endParaRPr>
          </a:p>
        </p:txBody>
      </p:sp>
      <p:sp>
        <p:nvSpPr>
          <p:cNvPr id="50" name="Заголовок 1"/>
          <p:cNvSpPr txBox="1">
            <a:spLocks/>
          </p:cNvSpPr>
          <p:nvPr/>
        </p:nvSpPr>
        <p:spPr>
          <a:xfrm>
            <a:off x="9955212" y="7092999"/>
            <a:ext cx="648072" cy="421337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7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dobe Kaiti Std R" pitchFamily="18" charset="-128"/>
                <a:ea typeface="Adobe Kaiti Std R" pitchFamily="18" charset="-128"/>
              </a:rPr>
              <a:t>18</a:t>
            </a:r>
            <a:endParaRPr lang="ru-RU" sz="2400" b="1" dirty="0">
              <a:solidFill>
                <a:schemeClr val="accent2">
                  <a:lumMod val="60000"/>
                  <a:lumOff val="40000"/>
                </a:schemeClr>
              </a:solidFill>
              <a:latin typeface="Adobe Kaiti Std R" pitchFamily="18" charset="-128"/>
              <a:ea typeface="Adobe Kaiti Std R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39470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4" descr="C:\Users\1\Desktop\для презентации\АО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1036" y="180231"/>
            <a:ext cx="2122400" cy="404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Заголовок 1"/>
          <p:cNvSpPr txBox="1">
            <a:spLocks/>
          </p:cNvSpPr>
          <p:nvPr/>
        </p:nvSpPr>
        <p:spPr>
          <a:xfrm>
            <a:off x="2920826" y="180231"/>
            <a:ext cx="5522218" cy="421337"/>
          </a:xfrm>
          <a:prstGeom prst="rect">
            <a:avLst/>
          </a:prstGeom>
        </p:spPr>
        <p:txBody>
          <a:bodyPr>
            <a:normAutofit fontScale="82500" lnSpcReduction="2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7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600" dirty="0" smtClean="0"/>
              <a:t>ИНФРАСТРУКТУРНЫЕ ОБЪЕКТЫ: БЛАГОУСТРОЙСТВО ОБЩЕСТВЕННЫХ ПРОСТРАНСТВ ЦЕНТРАЛЬНОЙ ЧАСТИ г. АСТРАХАНЬ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62" name="Прямоугольник 61"/>
          <p:cNvSpPr/>
          <p:nvPr/>
        </p:nvSpPr>
        <p:spPr>
          <a:xfrm>
            <a:off x="306140" y="252399"/>
            <a:ext cx="191172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dirty="0" smtClean="0">
                <a:solidFill>
                  <a:schemeClr val="accent2">
                    <a:lumMod val="75000"/>
                  </a:schemeClr>
                </a:solidFill>
              </a:rPr>
              <a:t>«набережная р. ВОЛГА»</a:t>
            </a:r>
            <a:endParaRPr lang="ru-RU" sz="12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6" name="Заголовок 1"/>
          <p:cNvSpPr txBox="1">
            <a:spLocks/>
          </p:cNvSpPr>
          <p:nvPr/>
        </p:nvSpPr>
        <p:spPr>
          <a:xfrm>
            <a:off x="225208" y="7167725"/>
            <a:ext cx="3753340" cy="285314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7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2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Предлагаемые решения для реализации проекта</a:t>
            </a:r>
          </a:p>
        </p:txBody>
      </p:sp>
      <p:sp>
        <p:nvSpPr>
          <p:cNvPr id="50" name="Заголовок 1"/>
          <p:cNvSpPr txBox="1">
            <a:spLocks/>
          </p:cNvSpPr>
          <p:nvPr/>
        </p:nvSpPr>
        <p:spPr>
          <a:xfrm>
            <a:off x="10027220" y="7092999"/>
            <a:ext cx="504056" cy="421337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7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dobe Kaiti Std R" pitchFamily="18" charset="-128"/>
                <a:ea typeface="Adobe Kaiti Std R" pitchFamily="18" charset="-128"/>
              </a:rPr>
              <a:t>19</a:t>
            </a:r>
            <a:endParaRPr lang="ru-RU" sz="2400" b="1" dirty="0">
              <a:solidFill>
                <a:schemeClr val="accent2">
                  <a:lumMod val="60000"/>
                  <a:lumOff val="40000"/>
                </a:schemeClr>
              </a:solidFill>
              <a:latin typeface="Adobe Kaiti Std R" pitchFamily="18" charset="-128"/>
              <a:ea typeface="Adobe Kaiti Std R" pitchFamily="18" charset="-128"/>
            </a:endParaRPr>
          </a:p>
        </p:txBody>
      </p:sp>
      <p:pic>
        <p:nvPicPr>
          <p:cNvPr id="2050" name="Picture 2" descr="D:\Файлы\ВСЕ еще\Для участия в конкурсе код города\Без имени-1.tif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390"/>
          <a:stretch/>
        </p:blipFill>
        <p:spPr bwMode="auto">
          <a:xfrm>
            <a:off x="435249" y="684287"/>
            <a:ext cx="9442723" cy="4104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Прямоугольник 14"/>
          <p:cNvSpPr/>
          <p:nvPr/>
        </p:nvSpPr>
        <p:spPr>
          <a:xfrm>
            <a:off x="0" y="4788743"/>
            <a:ext cx="10693400" cy="2304256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1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48" name="Прямоугольник 47"/>
          <p:cNvSpPr/>
          <p:nvPr/>
        </p:nvSpPr>
        <p:spPr>
          <a:xfrm>
            <a:off x="10099228" y="684287"/>
            <a:ext cx="399659" cy="6408712"/>
          </a:xfrm>
          <a:prstGeom prst="rect">
            <a:avLst/>
          </a:prstGeom>
          <a:gradFill>
            <a:gsLst>
              <a:gs pos="0">
                <a:schemeClr val="accent2">
                  <a:lumMod val="75000"/>
                </a:schemeClr>
              </a:gs>
              <a:gs pos="53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ru-RU"/>
          </a:p>
        </p:txBody>
      </p:sp>
      <p:sp>
        <p:nvSpPr>
          <p:cNvPr id="49" name="Заголовок 1"/>
          <p:cNvSpPr txBox="1">
            <a:spLocks/>
          </p:cNvSpPr>
          <p:nvPr/>
        </p:nvSpPr>
        <p:spPr>
          <a:xfrm rot="16200000">
            <a:off x="7362924" y="3564607"/>
            <a:ext cx="5904656" cy="288032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7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000" dirty="0" smtClean="0">
                <a:solidFill>
                  <a:schemeClr val="bg1"/>
                </a:solidFill>
              </a:rPr>
              <a:t>ВСЕРОССИЙСКИЙ КОНКУРС ЛУЧШИХ ПРОЕКТОВ ТУРИСТИЧЕСКОГО КОДА ЦЕНТРА ГОРОДА 2022</a:t>
            </a:r>
            <a:endParaRPr lang="ru-RU" sz="1000" dirty="0">
              <a:solidFill>
                <a:schemeClr val="bg1"/>
              </a:solidFill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669" y="5148783"/>
            <a:ext cx="1728192" cy="1728192"/>
          </a:xfrm>
          <a:prstGeom prst="flowChartConnector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7743" y="5148783"/>
            <a:ext cx="1728192" cy="1728192"/>
          </a:xfrm>
          <a:prstGeom prst="flowChartConnector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794" y="5114378"/>
            <a:ext cx="1728192" cy="1728192"/>
          </a:xfrm>
          <a:prstGeom prst="flowChartConnector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6780" y="5114378"/>
            <a:ext cx="1728192" cy="1728192"/>
          </a:xfrm>
          <a:prstGeom prst="flowChartConnector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988" y="5148783"/>
            <a:ext cx="1728192" cy="1728192"/>
          </a:xfrm>
          <a:prstGeom prst="flowChartConnector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2" name="Прямоугольник 21"/>
          <p:cNvSpPr/>
          <p:nvPr/>
        </p:nvSpPr>
        <p:spPr>
          <a:xfrm>
            <a:off x="2250356" y="4799776"/>
            <a:ext cx="533305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dirty="0" smtClean="0"/>
              <a:t>предлагаемые  малые архитектурные формы для размещения на объекте</a:t>
            </a:r>
            <a:endParaRPr lang="ru-RU" sz="1200" dirty="0"/>
          </a:p>
        </p:txBody>
      </p:sp>
      <p:sp>
        <p:nvSpPr>
          <p:cNvPr id="23" name="Прямоугольник 22"/>
          <p:cNvSpPr/>
          <p:nvPr/>
        </p:nvSpPr>
        <p:spPr>
          <a:xfrm>
            <a:off x="7545711" y="2807359"/>
            <a:ext cx="231331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000" dirty="0" smtClean="0">
                <a:latin typeface="+mj-lt"/>
              </a:rPr>
              <a:t>Так же в эскизном решения предлагается установка новой уличной мебели (лавочки, скамьи, урны, арт-объекты и т.д.)</a:t>
            </a:r>
          </a:p>
          <a:p>
            <a:pPr algn="just"/>
            <a:r>
              <a:rPr lang="ru-RU" sz="1000" dirty="0" smtClean="0">
                <a:latin typeface="+mj-lt"/>
              </a:rPr>
              <a:t>В основных точках притяжения и видовых точках предлагаются к размещению уличные качели рассчитанные на массовое использование.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5121622" y="3115136"/>
            <a:ext cx="2313310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000" dirty="0" smtClean="0">
                <a:latin typeface="+mj-lt"/>
              </a:rPr>
              <a:t>Предложение по благоустройству набережной р. Волга заключается в обустройстве теневых навесов над лавочками, высадка крупномерных деревьев в бетонные вазон, для создания тенистости </a:t>
            </a:r>
            <a:r>
              <a:rPr lang="ru-RU" sz="1000" dirty="0" err="1" smtClean="0">
                <a:latin typeface="+mj-lt"/>
              </a:rPr>
              <a:t>променадной</a:t>
            </a:r>
            <a:r>
              <a:rPr lang="ru-RU" sz="1000" dirty="0" smtClean="0">
                <a:latin typeface="+mj-lt"/>
              </a:rPr>
              <a:t> зоны</a:t>
            </a:r>
            <a:endParaRPr lang="ru-RU" sz="10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990523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4" descr="C:\Users\1\Desktop\для презентации\АО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1036" y="180231"/>
            <a:ext cx="2122400" cy="404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Заголовок 1"/>
          <p:cNvSpPr txBox="1">
            <a:spLocks/>
          </p:cNvSpPr>
          <p:nvPr/>
        </p:nvSpPr>
        <p:spPr>
          <a:xfrm>
            <a:off x="2920826" y="180231"/>
            <a:ext cx="5522218" cy="421337"/>
          </a:xfrm>
          <a:prstGeom prst="rect">
            <a:avLst/>
          </a:prstGeom>
        </p:spPr>
        <p:txBody>
          <a:bodyPr>
            <a:normAutofit fontScale="67500" lnSpcReduction="2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7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600" dirty="0" smtClean="0"/>
              <a:t>ИНФРАСТРУКТУРНЫЕ ОБЪЕКТЫ: ОБЪЕКТЫ САНИТАРНО-ЭПИДЕМИОЛОГИЧЕСКОГО И ЭКОЛОГОИЧЕСКОГО БЛАГОПОЛУЧИЯ г. АСТРАХАНИ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46" name="Заголовок 1"/>
          <p:cNvSpPr txBox="1">
            <a:spLocks/>
          </p:cNvSpPr>
          <p:nvPr/>
        </p:nvSpPr>
        <p:spPr>
          <a:xfrm>
            <a:off x="225208" y="7167725"/>
            <a:ext cx="3753340" cy="285314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7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2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Предлагаемые решения для реализации проекта</a:t>
            </a:r>
          </a:p>
        </p:txBody>
      </p:sp>
      <p:sp>
        <p:nvSpPr>
          <p:cNvPr id="48" name="Прямоугольник 47"/>
          <p:cNvSpPr/>
          <p:nvPr/>
        </p:nvSpPr>
        <p:spPr>
          <a:xfrm>
            <a:off x="10099228" y="684287"/>
            <a:ext cx="399659" cy="6408712"/>
          </a:xfrm>
          <a:prstGeom prst="rect">
            <a:avLst/>
          </a:prstGeom>
          <a:gradFill>
            <a:gsLst>
              <a:gs pos="0">
                <a:schemeClr val="accent2">
                  <a:lumMod val="75000"/>
                </a:schemeClr>
              </a:gs>
              <a:gs pos="53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ru-RU"/>
          </a:p>
        </p:txBody>
      </p:sp>
      <p:sp>
        <p:nvSpPr>
          <p:cNvPr id="49" name="Заголовок 1"/>
          <p:cNvSpPr txBox="1">
            <a:spLocks/>
          </p:cNvSpPr>
          <p:nvPr/>
        </p:nvSpPr>
        <p:spPr>
          <a:xfrm rot="16200000">
            <a:off x="7362924" y="3564607"/>
            <a:ext cx="5904656" cy="288032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7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000" dirty="0" smtClean="0">
                <a:solidFill>
                  <a:schemeClr val="bg1"/>
                </a:solidFill>
              </a:rPr>
              <a:t>ВСЕРОССИЙСКИЙ КОНКУРС ЛУЧШИХ ПРОЕКТОВ ТУРИСТИЧЕСКОГО КОДА ЦЕНТРА ГОРОДА 2022</a:t>
            </a:r>
            <a:endParaRPr lang="ru-RU" sz="1000" dirty="0">
              <a:solidFill>
                <a:schemeClr val="bg1"/>
              </a:solidFill>
            </a:endParaRPr>
          </a:p>
        </p:txBody>
      </p:sp>
      <p:sp>
        <p:nvSpPr>
          <p:cNvPr id="50" name="Заголовок 1"/>
          <p:cNvSpPr txBox="1">
            <a:spLocks/>
          </p:cNvSpPr>
          <p:nvPr/>
        </p:nvSpPr>
        <p:spPr>
          <a:xfrm>
            <a:off x="9955212" y="7092999"/>
            <a:ext cx="648072" cy="421337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7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dobe Kaiti Std R" pitchFamily="18" charset="-128"/>
                <a:ea typeface="Adobe Kaiti Std R" pitchFamily="18" charset="-128"/>
              </a:rPr>
              <a:t>20</a:t>
            </a:r>
            <a:endParaRPr lang="ru-RU" sz="2400" b="1" dirty="0">
              <a:solidFill>
                <a:schemeClr val="accent2">
                  <a:lumMod val="60000"/>
                  <a:lumOff val="40000"/>
                </a:schemeClr>
              </a:solidFill>
              <a:latin typeface="Adobe Kaiti Std R" pitchFamily="18" charset="-128"/>
              <a:ea typeface="Adobe Kaiti Std R" pitchFamily="18" charset="-128"/>
            </a:endParaRPr>
          </a:p>
        </p:txBody>
      </p:sp>
      <p:sp>
        <p:nvSpPr>
          <p:cNvPr id="58" name="Прямоугольник 57"/>
          <p:cNvSpPr/>
          <p:nvPr/>
        </p:nvSpPr>
        <p:spPr>
          <a:xfrm>
            <a:off x="305884" y="685209"/>
            <a:ext cx="2448528" cy="640779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1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63" name="Прямоугольник 62"/>
          <p:cNvSpPr/>
          <p:nvPr/>
        </p:nvSpPr>
        <p:spPr>
          <a:xfrm>
            <a:off x="2970436" y="4428703"/>
            <a:ext cx="6949364" cy="266429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100" dirty="0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2050" name="Picture 2" descr="E:\Рабочий стол\ВСЕ еще\Для участия в конкурсе код города\Карта с маршрутавмвмвамваами копия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587"/>
          <a:stretch/>
        </p:blipFill>
        <p:spPr bwMode="auto">
          <a:xfrm>
            <a:off x="2991934" y="684286"/>
            <a:ext cx="6938399" cy="36103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4" name="Объект 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09" t="11342" r="34508" b="29732"/>
          <a:stretch/>
        </p:blipFill>
        <p:spPr>
          <a:xfrm>
            <a:off x="5706740" y="4512094"/>
            <a:ext cx="4102300" cy="2508897"/>
          </a:xfrm>
          <a:prstGeom prst="rect">
            <a:avLst/>
          </a:prstGeom>
        </p:spPr>
      </p:pic>
      <p:pic>
        <p:nvPicPr>
          <p:cNvPr id="2051" name="Picture 3" descr="E:\Рабочий стол\ВСЕ еще\Для участия в конкурсе код города\istockphoto-166247398-612x612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0436" y="4428703"/>
            <a:ext cx="902494" cy="932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E:\Рабочий стол\ВСЕ еще\Для участия в конкурсе код города\wc-banyo-sticker-789861526979289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700" y="684286"/>
            <a:ext cx="902494" cy="9024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E:\Рабочий стол\ВСЕ еще\Для участия в конкурсе код города\staging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701" y="4049464"/>
            <a:ext cx="902493" cy="9024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5" name="Picture 2" descr="\\dc1\Реклама\Заявка к конкурсу код центра города\Сцена\Сцена.jpg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691" b="14957"/>
          <a:stretch/>
        </p:blipFill>
        <p:spPr bwMode="auto">
          <a:xfrm>
            <a:off x="305884" y="5410385"/>
            <a:ext cx="2448528" cy="1673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14" t="13132" r="27841" b="27549"/>
          <a:stretch/>
        </p:blipFill>
        <p:spPr bwMode="auto">
          <a:xfrm>
            <a:off x="3474492" y="6021727"/>
            <a:ext cx="1434841" cy="966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6" name="Прямоугольник 65"/>
          <p:cNvSpPr/>
          <p:nvPr/>
        </p:nvSpPr>
        <p:spPr>
          <a:xfrm>
            <a:off x="3042444" y="5716429"/>
            <a:ext cx="2304256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100" b="1" dirty="0" smtClean="0"/>
              <a:t>СУЩЕСТВУЮЩЕЕ СОСТОЯНИЕ</a:t>
            </a:r>
            <a:endParaRPr lang="ru-RU" sz="1100" b="1" dirty="0"/>
          </a:p>
        </p:txBody>
      </p:sp>
      <p:sp>
        <p:nvSpPr>
          <p:cNvPr id="67" name="Прямоугольник 66"/>
          <p:cNvSpPr/>
          <p:nvPr/>
        </p:nvSpPr>
        <p:spPr>
          <a:xfrm>
            <a:off x="5227489" y="4500711"/>
            <a:ext cx="335235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000" b="1" dirty="0" smtClean="0"/>
              <a:t>П</a:t>
            </a:r>
          </a:p>
          <a:p>
            <a:pPr algn="ctr"/>
            <a:r>
              <a:rPr lang="ru-RU" sz="1000" b="1" dirty="0" smtClean="0"/>
              <a:t>Р</a:t>
            </a:r>
          </a:p>
          <a:p>
            <a:pPr algn="ctr"/>
            <a:r>
              <a:rPr lang="ru-RU" sz="1000" b="1" dirty="0" smtClean="0"/>
              <a:t>О</a:t>
            </a:r>
          </a:p>
          <a:p>
            <a:pPr algn="ctr"/>
            <a:r>
              <a:rPr lang="ru-RU" sz="1000" b="1" dirty="0" smtClean="0"/>
              <a:t>Е</a:t>
            </a:r>
          </a:p>
          <a:p>
            <a:pPr algn="ctr"/>
            <a:r>
              <a:rPr lang="ru-RU" sz="1000" b="1" dirty="0" smtClean="0"/>
              <a:t>К</a:t>
            </a:r>
          </a:p>
          <a:p>
            <a:pPr algn="ctr"/>
            <a:r>
              <a:rPr lang="ru-RU" sz="1000" b="1" dirty="0" smtClean="0"/>
              <a:t>Т</a:t>
            </a:r>
          </a:p>
          <a:p>
            <a:pPr algn="ctr"/>
            <a:r>
              <a:rPr lang="ru-RU" sz="1000" b="1" dirty="0" smtClean="0"/>
              <a:t>Н</a:t>
            </a:r>
          </a:p>
          <a:p>
            <a:pPr algn="ctr"/>
            <a:r>
              <a:rPr lang="ru-RU" sz="1000" b="1" dirty="0" smtClean="0"/>
              <a:t>О</a:t>
            </a:r>
          </a:p>
          <a:p>
            <a:pPr algn="ctr"/>
            <a:r>
              <a:rPr lang="ru-RU" sz="1000" b="1" dirty="0" smtClean="0"/>
              <a:t>Е </a:t>
            </a:r>
          </a:p>
        </p:txBody>
      </p:sp>
      <p:sp>
        <p:nvSpPr>
          <p:cNvPr id="70" name="Прямоугольник 69"/>
          <p:cNvSpPr/>
          <p:nvPr/>
        </p:nvSpPr>
        <p:spPr>
          <a:xfrm>
            <a:off x="5418708" y="5241916"/>
            <a:ext cx="335235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000" b="1" dirty="0"/>
              <a:t>П</a:t>
            </a:r>
          </a:p>
          <a:p>
            <a:pPr algn="ctr"/>
            <a:r>
              <a:rPr lang="ru-RU" sz="1000" b="1" dirty="0"/>
              <a:t>Р</a:t>
            </a:r>
          </a:p>
          <a:p>
            <a:pPr algn="ctr"/>
            <a:r>
              <a:rPr lang="ru-RU" sz="1000" b="1" dirty="0"/>
              <a:t>Е</a:t>
            </a:r>
          </a:p>
          <a:p>
            <a:pPr algn="ctr"/>
            <a:r>
              <a:rPr lang="ru-RU" sz="1000" b="1" dirty="0"/>
              <a:t>Д</a:t>
            </a:r>
          </a:p>
          <a:p>
            <a:pPr algn="ctr"/>
            <a:r>
              <a:rPr lang="ru-RU" sz="1000" b="1" dirty="0"/>
              <a:t>Л</a:t>
            </a:r>
          </a:p>
          <a:p>
            <a:pPr algn="ctr"/>
            <a:r>
              <a:rPr lang="ru-RU" sz="1000" b="1" dirty="0"/>
              <a:t>О</a:t>
            </a:r>
          </a:p>
          <a:p>
            <a:pPr algn="ctr"/>
            <a:r>
              <a:rPr lang="ru-RU" sz="1000" b="1" dirty="0"/>
              <a:t>Ж</a:t>
            </a:r>
          </a:p>
          <a:p>
            <a:pPr algn="ctr"/>
            <a:r>
              <a:rPr lang="ru-RU" sz="1000" b="1" dirty="0"/>
              <a:t>Е</a:t>
            </a:r>
          </a:p>
          <a:p>
            <a:pPr algn="ctr"/>
            <a:r>
              <a:rPr lang="ru-RU" sz="1000" b="1" dirty="0"/>
              <a:t>Н</a:t>
            </a:r>
          </a:p>
          <a:p>
            <a:pPr algn="ctr"/>
            <a:r>
              <a:rPr lang="ru-RU" sz="1000" b="1" dirty="0"/>
              <a:t>И</a:t>
            </a:r>
          </a:p>
          <a:p>
            <a:pPr algn="ctr"/>
            <a:r>
              <a:rPr lang="ru-RU" sz="1000" b="1" dirty="0"/>
              <a:t>Е</a:t>
            </a:r>
          </a:p>
        </p:txBody>
      </p:sp>
      <p:pic>
        <p:nvPicPr>
          <p:cNvPr id="2055" name="Picture 7" descr="E:\Рабочий стол\ВСЕ еще\Для участия в конкурсе код города\t1img1.jpg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20" r="3806"/>
          <a:stretch/>
        </p:blipFill>
        <p:spPr bwMode="auto">
          <a:xfrm>
            <a:off x="276385" y="2039130"/>
            <a:ext cx="2478028" cy="1525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" name="Прямоугольник 70"/>
          <p:cNvSpPr/>
          <p:nvPr/>
        </p:nvSpPr>
        <p:spPr>
          <a:xfrm>
            <a:off x="3906540" y="4770740"/>
            <a:ext cx="147419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914400">
              <a:spcBef>
                <a:spcPts val="600"/>
              </a:spcBef>
              <a:buClr>
                <a:srgbClr val="727CA3"/>
              </a:buClr>
              <a:buSzPct val="76000"/>
            </a:pPr>
            <a:r>
              <a:rPr lang="ru-RU" sz="700" dirty="0" smtClean="0">
                <a:latin typeface="Cambria" pitchFamily="18" charset="0"/>
              </a:rPr>
              <a:t>Контейнерная площадка имеет модульную планировку, в связи с чем может быть увеличена или уменьшена в зависимости от потребности. Так же наличие створок позволяет закрывать контейнеры по необходимости</a:t>
            </a:r>
            <a:endParaRPr lang="ru-RU" sz="700" dirty="0">
              <a:latin typeface="Cambria" pitchFamily="18" charset="0"/>
            </a:endParaRPr>
          </a:p>
        </p:txBody>
      </p:sp>
      <p:sp>
        <p:nvSpPr>
          <p:cNvPr id="72" name="Прямоугольник 71"/>
          <p:cNvSpPr/>
          <p:nvPr/>
        </p:nvSpPr>
        <p:spPr>
          <a:xfrm>
            <a:off x="1261311" y="846013"/>
            <a:ext cx="1474192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914400">
              <a:spcBef>
                <a:spcPts val="600"/>
              </a:spcBef>
              <a:buClr>
                <a:srgbClr val="727CA3"/>
              </a:buClr>
              <a:buSzPct val="76000"/>
            </a:pPr>
            <a:r>
              <a:rPr lang="ru-RU" sz="700" dirty="0" smtClean="0">
                <a:latin typeface="Cambria" pitchFamily="18" charset="0"/>
              </a:rPr>
              <a:t>Размещение туалетных модулей в центральной части города является одной из главных задач по созданию и стабилизации условий санитарного состояния общественных пространств</a:t>
            </a:r>
            <a:endParaRPr lang="ru-RU" sz="700" dirty="0">
              <a:latin typeface="Cambria" pitchFamily="18" charset="0"/>
            </a:endParaRPr>
          </a:p>
        </p:txBody>
      </p:sp>
      <p:sp>
        <p:nvSpPr>
          <p:cNvPr id="82" name="Прямоугольник 81"/>
          <p:cNvSpPr/>
          <p:nvPr/>
        </p:nvSpPr>
        <p:spPr>
          <a:xfrm>
            <a:off x="1261311" y="4265523"/>
            <a:ext cx="147419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914400">
              <a:spcBef>
                <a:spcPts val="600"/>
              </a:spcBef>
              <a:buClr>
                <a:srgbClr val="727CA3"/>
              </a:buClr>
              <a:buSzPct val="76000"/>
            </a:pPr>
            <a:r>
              <a:rPr lang="ru-RU" sz="700" dirty="0" smtClean="0">
                <a:latin typeface="Cambria" pitchFamily="18" charset="0"/>
              </a:rPr>
              <a:t>Сборно-разборная сцена  является неотъемлемой частью проведения любого массового мероприятия </a:t>
            </a:r>
            <a:endParaRPr lang="ru-RU" sz="700" dirty="0">
              <a:latin typeface="Cambria" pitchFamily="18" charset="0"/>
            </a:endParaRPr>
          </a:p>
        </p:txBody>
      </p:sp>
      <p:sp>
        <p:nvSpPr>
          <p:cNvPr id="83" name="Прямоугольник 82"/>
          <p:cNvSpPr/>
          <p:nvPr/>
        </p:nvSpPr>
        <p:spPr>
          <a:xfrm>
            <a:off x="1170236" y="638701"/>
            <a:ext cx="1687189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100" dirty="0" smtClean="0"/>
              <a:t>ТУАЛЕТНЫЕ МОДУЛИ</a:t>
            </a:r>
            <a:endParaRPr lang="ru-RU" sz="1100" dirty="0"/>
          </a:p>
        </p:txBody>
      </p:sp>
      <p:sp>
        <p:nvSpPr>
          <p:cNvPr id="86" name="Прямоугольник 85"/>
          <p:cNvSpPr/>
          <p:nvPr/>
        </p:nvSpPr>
        <p:spPr>
          <a:xfrm>
            <a:off x="1170236" y="4039126"/>
            <a:ext cx="1687189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100" dirty="0" smtClean="0"/>
              <a:t>СЦЕНА</a:t>
            </a:r>
            <a:endParaRPr lang="ru-RU" sz="1100" dirty="0"/>
          </a:p>
        </p:txBody>
      </p:sp>
      <p:sp>
        <p:nvSpPr>
          <p:cNvPr id="87" name="Прямоугольник 86"/>
          <p:cNvSpPr/>
          <p:nvPr/>
        </p:nvSpPr>
        <p:spPr>
          <a:xfrm>
            <a:off x="3827711" y="4391551"/>
            <a:ext cx="1687189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100" dirty="0" smtClean="0"/>
              <a:t>КОНТЕЙНЕРНЫЕ ПЛОЩАДКИ</a:t>
            </a:r>
            <a:endParaRPr lang="ru-RU" sz="1100" dirty="0"/>
          </a:p>
        </p:txBody>
      </p:sp>
    </p:spTree>
    <p:extLst>
      <p:ext uri="{BB962C8B-B14F-4D97-AF65-F5344CB8AC3E}">
        <p14:creationId xmlns:p14="http://schemas.microsoft.com/office/powerpoint/2010/main" val="1640985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4" descr="C:\Users\1\Desktop\для презентации\АО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1036" y="180231"/>
            <a:ext cx="2122400" cy="404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Заголовок 1"/>
          <p:cNvSpPr txBox="1">
            <a:spLocks/>
          </p:cNvSpPr>
          <p:nvPr/>
        </p:nvSpPr>
        <p:spPr>
          <a:xfrm>
            <a:off x="2920826" y="180231"/>
            <a:ext cx="5378202" cy="421337"/>
          </a:xfrm>
          <a:prstGeom prst="rect">
            <a:avLst/>
          </a:prstGeom>
        </p:spPr>
        <p:txBody>
          <a:bodyPr>
            <a:normAutofit fontScale="82500" lnSpcReduction="2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7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600" dirty="0" smtClean="0"/>
              <a:t>ИНФРАСТРУКТУРНЫЕ ОБЪЕКТЫ: НАВИГАЦИОННАЯ СТРУКТУРА </a:t>
            </a:r>
          </a:p>
          <a:p>
            <a:r>
              <a:rPr lang="ru-RU" sz="1600" dirty="0" smtClean="0"/>
              <a:t>г. АСТРАХАНИ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46" name="Заголовок 1"/>
          <p:cNvSpPr txBox="1">
            <a:spLocks/>
          </p:cNvSpPr>
          <p:nvPr/>
        </p:nvSpPr>
        <p:spPr>
          <a:xfrm>
            <a:off x="225208" y="7167725"/>
            <a:ext cx="3753340" cy="285314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7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2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Предлагаемые решения для реализации проекта</a:t>
            </a:r>
          </a:p>
        </p:txBody>
      </p:sp>
      <p:sp>
        <p:nvSpPr>
          <p:cNvPr id="48" name="Прямоугольник 47"/>
          <p:cNvSpPr/>
          <p:nvPr/>
        </p:nvSpPr>
        <p:spPr>
          <a:xfrm>
            <a:off x="10099228" y="684287"/>
            <a:ext cx="399659" cy="6408712"/>
          </a:xfrm>
          <a:prstGeom prst="rect">
            <a:avLst/>
          </a:prstGeom>
          <a:gradFill>
            <a:gsLst>
              <a:gs pos="0">
                <a:schemeClr val="accent2">
                  <a:lumMod val="75000"/>
                </a:schemeClr>
              </a:gs>
              <a:gs pos="53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ru-RU"/>
          </a:p>
        </p:txBody>
      </p:sp>
      <p:sp>
        <p:nvSpPr>
          <p:cNvPr id="49" name="Заголовок 1"/>
          <p:cNvSpPr txBox="1">
            <a:spLocks/>
          </p:cNvSpPr>
          <p:nvPr/>
        </p:nvSpPr>
        <p:spPr>
          <a:xfrm rot="16200000">
            <a:off x="7362924" y="3564607"/>
            <a:ext cx="5904656" cy="288032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7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000" dirty="0" smtClean="0">
                <a:solidFill>
                  <a:schemeClr val="bg1"/>
                </a:solidFill>
              </a:rPr>
              <a:t>ВСЕРОССИЙСКИЙ КОНКУРС ЛУЧШИХ ПРОЕКТОВ ТУРИСТИЧЕСКОГО КОДА ЦЕНТРА ГОРОДА 2022</a:t>
            </a:r>
            <a:endParaRPr lang="ru-RU" sz="1000" dirty="0">
              <a:solidFill>
                <a:schemeClr val="bg1"/>
              </a:solidFill>
            </a:endParaRPr>
          </a:p>
        </p:txBody>
      </p:sp>
      <p:sp>
        <p:nvSpPr>
          <p:cNvPr id="50" name="Заголовок 1"/>
          <p:cNvSpPr txBox="1">
            <a:spLocks/>
          </p:cNvSpPr>
          <p:nvPr/>
        </p:nvSpPr>
        <p:spPr>
          <a:xfrm>
            <a:off x="9955212" y="7092999"/>
            <a:ext cx="648072" cy="421337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7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dobe Kaiti Std R" pitchFamily="18" charset="-128"/>
                <a:ea typeface="Adobe Kaiti Std R" pitchFamily="18" charset="-128"/>
              </a:rPr>
              <a:t>21</a:t>
            </a:r>
            <a:endParaRPr lang="ru-RU" sz="2400" b="1" dirty="0">
              <a:solidFill>
                <a:schemeClr val="accent2">
                  <a:lumMod val="60000"/>
                  <a:lumOff val="40000"/>
                </a:schemeClr>
              </a:solidFill>
              <a:latin typeface="Adobe Kaiti Std R" pitchFamily="18" charset="-128"/>
              <a:ea typeface="Adobe Kaiti Std R" pitchFamily="18" charset="-128"/>
            </a:endParaRPr>
          </a:p>
        </p:txBody>
      </p:sp>
      <p:sp>
        <p:nvSpPr>
          <p:cNvPr id="58" name="Прямоугольник 57"/>
          <p:cNvSpPr/>
          <p:nvPr/>
        </p:nvSpPr>
        <p:spPr>
          <a:xfrm>
            <a:off x="305884" y="685209"/>
            <a:ext cx="2448528" cy="640779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1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63" name="Прямоугольник 62"/>
          <p:cNvSpPr/>
          <p:nvPr/>
        </p:nvSpPr>
        <p:spPr>
          <a:xfrm>
            <a:off x="2970436" y="3996655"/>
            <a:ext cx="6949364" cy="309634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1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2970436" y="684287"/>
            <a:ext cx="6949364" cy="295232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100" dirty="0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26" name="Picture 2" descr="\\dc1\Реклама\Для презентации по конкурсу\Храм С Владимира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156" y="1290056"/>
            <a:ext cx="792088" cy="3168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Прямоугольник 27"/>
          <p:cNvSpPr/>
          <p:nvPr/>
        </p:nvSpPr>
        <p:spPr>
          <a:xfrm>
            <a:off x="887203" y="684287"/>
            <a:ext cx="1867209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100" dirty="0" smtClean="0"/>
              <a:t>НАВИГАЦИОННЫЕ СТЕЛЫ</a:t>
            </a:r>
            <a:endParaRPr lang="ru-RU" sz="1100" dirty="0"/>
          </a:p>
        </p:txBody>
      </p:sp>
      <p:pic>
        <p:nvPicPr>
          <p:cNvPr id="29" name="Picture 4" descr="\\dc1\Реклама\Для презентации по конкурсу\Рисунок2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85" r="7244"/>
          <a:stretch/>
        </p:blipFill>
        <p:spPr bwMode="auto">
          <a:xfrm>
            <a:off x="305884" y="4931667"/>
            <a:ext cx="2448528" cy="2161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2" descr="C:\Users\anaezdnikova\Desktop\для презентации\указатель.tif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38" t="18294" r="10425"/>
          <a:stretch/>
        </p:blipFill>
        <p:spPr bwMode="auto">
          <a:xfrm>
            <a:off x="3978547" y="4257674"/>
            <a:ext cx="4938631" cy="2691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2" descr="C:\Users\anaezdnikova\Desktop\для презентации\афиша 2.tif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040" t="40608" r="4224" b="6424"/>
          <a:stretch/>
        </p:blipFill>
        <p:spPr bwMode="auto">
          <a:xfrm>
            <a:off x="6714852" y="769506"/>
            <a:ext cx="3096344" cy="2778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2" descr="C:\Users\anaezdnikova\Desktop\для презентации\афиша 1.tif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9" t="15103" r="60513" b="6431"/>
          <a:stretch/>
        </p:blipFill>
        <p:spPr bwMode="auto">
          <a:xfrm>
            <a:off x="3042444" y="779920"/>
            <a:ext cx="1872455" cy="27680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Прямоугольник 33"/>
          <p:cNvSpPr/>
          <p:nvPr/>
        </p:nvSpPr>
        <p:spPr>
          <a:xfrm>
            <a:off x="5239763" y="1633053"/>
            <a:ext cx="1205355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914400">
              <a:spcBef>
                <a:spcPts val="600"/>
              </a:spcBef>
              <a:buClr>
                <a:srgbClr val="727CA3"/>
              </a:buClr>
              <a:buSzPct val="76000"/>
            </a:pPr>
            <a:r>
              <a:rPr lang="ru-RU" sz="700" dirty="0" smtClean="0">
                <a:latin typeface="Cambria" pitchFamily="18" charset="0"/>
              </a:rPr>
              <a:t>Размещение афишных тумб на территории города решит вопрос размещения информационных и рекламных конструкций</a:t>
            </a:r>
            <a:endParaRPr lang="ru-RU" sz="700" dirty="0">
              <a:latin typeface="Cambria" pitchFamily="18" charset="0"/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2975436" y="3996064"/>
            <a:ext cx="1867209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100" dirty="0" smtClean="0"/>
              <a:t>УКАЗАТЕЛИ НАПРАВЛЕНИЯ</a:t>
            </a:r>
            <a:endParaRPr lang="ru-RU" sz="1100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4050556" y="4356695"/>
            <a:ext cx="1368152" cy="7200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угольник 36"/>
          <p:cNvSpPr/>
          <p:nvPr/>
        </p:nvSpPr>
        <p:spPr>
          <a:xfrm>
            <a:off x="7506940" y="6012333"/>
            <a:ext cx="2304256" cy="9366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Прямоугольник 37"/>
          <p:cNvSpPr/>
          <p:nvPr/>
        </p:nvSpPr>
        <p:spPr>
          <a:xfrm>
            <a:off x="8083004" y="6084887"/>
            <a:ext cx="1584176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914400">
              <a:spcBef>
                <a:spcPts val="600"/>
              </a:spcBef>
              <a:buClr>
                <a:srgbClr val="727CA3"/>
              </a:buClr>
              <a:buSzPct val="76000"/>
            </a:pPr>
            <a:r>
              <a:rPr lang="ru-RU" sz="700" dirty="0" smtClean="0">
                <a:latin typeface="Cambria" pitchFamily="18" charset="0"/>
              </a:rPr>
              <a:t>Вся система адресной городской навигации выстроена по строгим графическим принципам. Для всех носителей общими стали цветовой набор пиктограмм и шрифтов, расположение стрелок-указателей. </a:t>
            </a:r>
            <a:endParaRPr lang="ru-RU" sz="700" dirty="0">
              <a:latin typeface="Cambria" pitchFamily="18" charset="0"/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4919651" y="681364"/>
            <a:ext cx="1867209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100" dirty="0" smtClean="0"/>
              <a:t>АФИШНЫЕ ТУМБЫ</a:t>
            </a:r>
            <a:endParaRPr lang="ru-RU" sz="1100" dirty="0"/>
          </a:p>
        </p:txBody>
      </p:sp>
      <p:sp>
        <p:nvSpPr>
          <p:cNvPr id="42" name="Прямоугольник 41"/>
          <p:cNvSpPr/>
          <p:nvPr/>
        </p:nvSpPr>
        <p:spPr>
          <a:xfrm>
            <a:off x="1530148" y="1247571"/>
            <a:ext cx="1224263" cy="30008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914400">
              <a:spcBef>
                <a:spcPts val="600"/>
              </a:spcBef>
              <a:buClr>
                <a:srgbClr val="727CA3"/>
              </a:buClr>
              <a:buSzPct val="76000"/>
            </a:pPr>
            <a:r>
              <a:rPr lang="ru-RU" sz="700" dirty="0">
                <a:latin typeface="Cambria" pitchFamily="18" charset="0"/>
              </a:rPr>
              <a:t>Система </a:t>
            </a:r>
            <a:r>
              <a:rPr lang="ru-RU" sz="700" dirty="0" smtClean="0">
                <a:latin typeface="Cambria" pitchFamily="18" charset="0"/>
              </a:rPr>
              <a:t>навигации </a:t>
            </a:r>
            <a:r>
              <a:rPr lang="ru-RU" sz="700" dirty="0">
                <a:latin typeface="Cambria" pitchFamily="18" charset="0"/>
              </a:rPr>
              <a:t>— это комплекс указателей, табличек, интерактивных дисплеев и других элементов, облегчающих свободное </a:t>
            </a:r>
            <a:r>
              <a:rPr lang="ru-RU" sz="700" dirty="0" smtClean="0">
                <a:latin typeface="Cambria" pitchFamily="18" charset="0"/>
              </a:rPr>
              <a:t>ориентирование в структуре города. </a:t>
            </a:r>
            <a:r>
              <a:rPr lang="ru-RU" sz="700" dirty="0">
                <a:latin typeface="Cambria" pitchFamily="18" charset="0"/>
              </a:rPr>
              <a:t>Визуальная навигация– система визуально-графических знаков и решений, призванная решать задачи обеспечения ориентации, регулирования поведения человека в конкретных предметно-пространственных ситуациях. Грамотно спроектированная </a:t>
            </a:r>
            <a:r>
              <a:rPr lang="ru-RU" sz="700" dirty="0" smtClean="0">
                <a:latin typeface="Cambria" pitchFamily="18" charset="0"/>
              </a:rPr>
              <a:t>навигация </a:t>
            </a:r>
            <a:r>
              <a:rPr lang="ru-RU" sz="700" dirty="0">
                <a:latin typeface="Cambria" pitchFamily="18" charset="0"/>
              </a:rPr>
              <a:t>помещений структурирует пространство и позволяет человеку ощущать себя физически и психологически комфортно. 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6725890" y="4257674"/>
            <a:ext cx="2191288" cy="8244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Прямоугольник 26"/>
          <p:cNvSpPr/>
          <p:nvPr/>
        </p:nvSpPr>
        <p:spPr>
          <a:xfrm>
            <a:off x="3042444" y="4788743"/>
            <a:ext cx="2844316" cy="8640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Прямоугольник 31"/>
          <p:cNvSpPr/>
          <p:nvPr/>
        </p:nvSpPr>
        <p:spPr>
          <a:xfrm>
            <a:off x="3186583" y="4874333"/>
            <a:ext cx="1584176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914400">
              <a:spcBef>
                <a:spcPts val="600"/>
              </a:spcBef>
              <a:buClr>
                <a:srgbClr val="727CA3"/>
              </a:buClr>
              <a:buSzPct val="76000"/>
            </a:pPr>
            <a:r>
              <a:rPr lang="ru-RU" sz="700" dirty="0" smtClean="0">
                <a:latin typeface="Cambria" pitchFamily="18" charset="0"/>
              </a:rPr>
              <a:t>Стрелка-указатель всегда располагается по внешнему краю таблички</a:t>
            </a:r>
            <a:endParaRPr lang="ru-RU" sz="700" dirty="0"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3464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4" descr="C:\Users\1\Desktop\для презентации\АО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1036" y="180231"/>
            <a:ext cx="2122400" cy="404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Заголовок 1"/>
          <p:cNvSpPr txBox="1">
            <a:spLocks/>
          </p:cNvSpPr>
          <p:nvPr/>
        </p:nvSpPr>
        <p:spPr>
          <a:xfrm>
            <a:off x="2920826" y="180231"/>
            <a:ext cx="5522218" cy="421337"/>
          </a:xfrm>
          <a:prstGeom prst="rect">
            <a:avLst/>
          </a:prstGeom>
        </p:spPr>
        <p:txBody>
          <a:bodyPr>
            <a:normAutofit fontScale="67500" lnSpcReduction="2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7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600" dirty="0" smtClean="0"/>
              <a:t>ИНФРАСТРУКТУРНЫЕ ОБЪЕКТЫ: ОСНАЩЕНИЕ ПЛОЩАДОК ДЛЯ ПРОВЕДЕНИЯ ГОРОДСКИХ ЯРМОРОК И КУЛЬТУРНО-МАССОВЫХ МЕРОПРИЯТИЙ  В г. АСТРАХАНЬ 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46" name="Заголовок 1"/>
          <p:cNvSpPr txBox="1">
            <a:spLocks/>
          </p:cNvSpPr>
          <p:nvPr/>
        </p:nvSpPr>
        <p:spPr>
          <a:xfrm>
            <a:off x="225208" y="7167725"/>
            <a:ext cx="3753340" cy="285314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7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2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Предлагаемые решения для реализации проекта</a:t>
            </a:r>
          </a:p>
        </p:txBody>
      </p:sp>
      <p:sp>
        <p:nvSpPr>
          <p:cNvPr id="48" name="Прямоугольник 47"/>
          <p:cNvSpPr/>
          <p:nvPr/>
        </p:nvSpPr>
        <p:spPr>
          <a:xfrm>
            <a:off x="10099228" y="684287"/>
            <a:ext cx="399659" cy="6408712"/>
          </a:xfrm>
          <a:prstGeom prst="rect">
            <a:avLst/>
          </a:prstGeom>
          <a:gradFill>
            <a:gsLst>
              <a:gs pos="0">
                <a:schemeClr val="accent2">
                  <a:lumMod val="75000"/>
                </a:schemeClr>
              </a:gs>
              <a:gs pos="53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ru-RU"/>
          </a:p>
        </p:txBody>
      </p:sp>
      <p:sp>
        <p:nvSpPr>
          <p:cNvPr id="49" name="Заголовок 1"/>
          <p:cNvSpPr txBox="1">
            <a:spLocks/>
          </p:cNvSpPr>
          <p:nvPr/>
        </p:nvSpPr>
        <p:spPr>
          <a:xfrm rot="16200000">
            <a:off x="7362924" y="3564607"/>
            <a:ext cx="5904656" cy="288032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7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000" dirty="0" smtClean="0">
                <a:solidFill>
                  <a:schemeClr val="bg1"/>
                </a:solidFill>
              </a:rPr>
              <a:t>ВСЕРОССИЙСКИЙ КОНКУРС ЛУЧШИХ ПРОЕКТОВ ТУРИСТИЧЕСКОГО КОДА ЦЕНТРА ГОРОДА 2022</a:t>
            </a:r>
            <a:endParaRPr lang="ru-RU" sz="1000" dirty="0">
              <a:solidFill>
                <a:schemeClr val="bg1"/>
              </a:solidFill>
            </a:endParaRPr>
          </a:p>
        </p:txBody>
      </p:sp>
      <p:sp>
        <p:nvSpPr>
          <p:cNvPr id="50" name="Заголовок 1"/>
          <p:cNvSpPr txBox="1">
            <a:spLocks/>
          </p:cNvSpPr>
          <p:nvPr/>
        </p:nvSpPr>
        <p:spPr>
          <a:xfrm>
            <a:off x="9955212" y="7092999"/>
            <a:ext cx="648072" cy="421337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7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dobe Kaiti Std R" pitchFamily="18" charset="-128"/>
                <a:ea typeface="Adobe Kaiti Std R" pitchFamily="18" charset="-128"/>
              </a:rPr>
              <a:t>22</a:t>
            </a:r>
            <a:endParaRPr lang="ru-RU" sz="2400" b="1" dirty="0">
              <a:solidFill>
                <a:schemeClr val="accent2">
                  <a:lumMod val="60000"/>
                  <a:lumOff val="40000"/>
                </a:schemeClr>
              </a:solidFill>
              <a:latin typeface="Adobe Kaiti Std R" pitchFamily="18" charset="-128"/>
              <a:ea typeface="Adobe Kaiti Std R" pitchFamily="18" charset="-128"/>
            </a:endParaRPr>
          </a:p>
        </p:txBody>
      </p:sp>
      <p:sp>
        <p:nvSpPr>
          <p:cNvPr id="58" name="Прямоугольник 57"/>
          <p:cNvSpPr/>
          <p:nvPr/>
        </p:nvSpPr>
        <p:spPr>
          <a:xfrm>
            <a:off x="305884" y="685209"/>
            <a:ext cx="2448528" cy="352454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1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63" name="Прямоугольник 62"/>
          <p:cNvSpPr/>
          <p:nvPr/>
        </p:nvSpPr>
        <p:spPr>
          <a:xfrm>
            <a:off x="2970436" y="4428703"/>
            <a:ext cx="6949364" cy="266429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100" dirty="0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27" name="Picture 2" descr="C:\Users\anaezdnikova\Desktop\nebo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884" y="1116335"/>
            <a:ext cx="2448528" cy="1414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5" descr="C:\Users\anaezdnikova\Pictures\Screenshots\Снимок экрана (83).pn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50" t="24907" r="23438" b="21481"/>
          <a:stretch/>
        </p:blipFill>
        <p:spPr bwMode="auto">
          <a:xfrm>
            <a:off x="305884" y="2772603"/>
            <a:ext cx="2448527" cy="14371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dkuznetsov\Downloads\IMG-20220126-WA0005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8755" y="4428703"/>
            <a:ext cx="3600400" cy="2664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Прямоугольник 12"/>
          <p:cNvSpPr/>
          <p:nvPr/>
        </p:nvSpPr>
        <p:spPr>
          <a:xfrm>
            <a:off x="2970436" y="4423344"/>
            <a:ext cx="230425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914400">
              <a:spcBef>
                <a:spcPts val="600"/>
              </a:spcBef>
              <a:buClr>
                <a:srgbClr val="727CA3"/>
              </a:buClr>
              <a:buSzPct val="76000"/>
            </a:pPr>
            <a:r>
              <a:rPr lang="ru-RU" sz="1000" b="1" dirty="0"/>
              <a:t>Объемно-пространственная композиция «</a:t>
            </a:r>
            <a:r>
              <a:rPr lang="ru-RU" sz="1000" b="1" dirty="0" smtClean="0"/>
              <a:t>Рождественская»</a:t>
            </a:r>
            <a:endParaRPr lang="ru-RU" sz="1000" b="1" dirty="0">
              <a:latin typeface="Cambria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3042444" y="4881391"/>
            <a:ext cx="1584176" cy="20774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914400">
              <a:spcBef>
                <a:spcPts val="600"/>
              </a:spcBef>
              <a:buClr>
                <a:srgbClr val="727CA3"/>
              </a:buClr>
              <a:buSzPct val="76000"/>
            </a:pPr>
            <a:r>
              <a:rPr lang="ru-RU" sz="800" dirty="0"/>
              <a:t>«Объемно-пространственная композиция «Рождественская» предназначена для светового оформления Рождественской </a:t>
            </a:r>
            <a:r>
              <a:rPr lang="ru-RU" sz="800" dirty="0" smtClean="0"/>
              <a:t>ярмарки.</a:t>
            </a:r>
          </a:p>
          <a:p>
            <a:pPr algn="just" defTabSz="914400">
              <a:spcBef>
                <a:spcPts val="600"/>
              </a:spcBef>
              <a:buClr>
                <a:srgbClr val="727CA3"/>
              </a:buClr>
              <a:buSzPct val="76000"/>
            </a:pPr>
            <a:r>
              <a:rPr lang="ru-RU" sz="700" dirty="0">
                <a:latin typeface="Cambria" pitchFamily="18" charset="0"/>
              </a:rPr>
              <a:t>Арки представляют разборные металлоконструкции, выполненные из стальных и алюминиевых профилей расчетного сечения, обеспечивающие монтаж на них световых материалов (в случае световых арок) или функции промежуточных опор для светового декоративного материала световых полей (в случае </a:t>
            </a:r>
            <a:r>
              <a:rPr lang="ru-RU" sz="700" dirty="0" err="1">
                <a:latin typeface="Cambria" pitchFamily="18" charset="0"/>
              </a:rPr>
              <a:t>несветовых</a:t>
            </a:r>
            <a:r>
              <a:rPr lang="ru-RU" sz="700" dirty="0">
                <a:latin typeface="Cambria" pitchFamily="18" charset="0"/>
              </a:rPr>
              <a:t> арок).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4623594" y="4881391"/>
            <a:ext cx="1584176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914400">
              <a:spcBef>
                <a:spcPts val="600"/>
              </a:spcBef>
              <a:buClr>
                <a:srgbClr val="727CA3"/>
              </a:buClr>
              <a:buSzPct val="76000"/>
            </a:pPr>
            <a:r>
              <a:rPr lang="ru-RU" sz="800" dirty="0"/>
              <a:t>Для усиления зрительного восприятия на световых пролетах предусматривается размещение световых шаров из прозрачного пластика различных диаметров с заполнением внутренних полостей шаров светодиодными гирляндами «</a:t>
            </a:r>
            <a:r>
              <a:rPr lang="ru-RU" sz="800" dirty="0" err="1"/>
              <a:t>плей-лайт</a:t>
            </a:r>
            <a:r>
              <a:rPr lang="ru-RU" sz="800" dirty="0"/>
              <a:t>» теплого белого и теплого холодного цветов.</a:t>
            </a:r>
            <a:endParaRPr lang="ru-RU" sz="700" dirty="0">
              <a:latin typeface="Cambria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485552" y="680019"/>
            <a:ext cx="20528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914400">
              <a:spcBef>
                <a:spcPts val="600"/>
              </a:spcBef>
              <a:buClr>
                <a:srgbClr val="727CA3"/>
              </a:buClr>
              <a:buSzPct val="76000"/>
            </a:pPr>
            <a:r>
              <a:rPr lang="ru-RU" sz="1000" b="1" dirty="0"/>
              <a:t>Гирлянда навес «Звездное небо»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305884" y="4428703"/>
            <a:ext cx="2448527" cy="266429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100" dirty="0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22" name="Picture 2" descr="C:\Users\anaezdnikova\Desktop\для презентации\киоск нв 2.tif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58" t="7624" r="40915" b="33429"/>
          <a:stretch/>
        </p:blipFill>
        <p:spPr bwMode="auto">
          <a:xfrm>
            <a:off x="305885" y="5112443"/>
            <a:ext cx="2448526" cy="19805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Прямоугольник 22"/>
          <p:cNvSpPr/>
          <p:nvPr/>
        </p:nvSpPr>
        <p:spPr>
          <a:xfrm>
            <a:off x="319004" y="4428703"/>
            <a:ext cx="2435405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914400">
              <a:spcBef>
                <a:spcPts val="600"/>
              </a:spcBef>
              <a:buClr>
                <a:srgbClr val="727CA3"/>
              </a:buClr>
              <a:buSzPct val="76000"/>
            </a:pPr>
            <a:r>
              <a:rPr lang="ru-RU" sz="1000" b="1" dirty="0" smtClean="0"/>
              <a:t>Ярмарочный павильон «Новогодний»</a:t>
            </a:r>
            <a:endParaRPr lang="ru-RU" sz="1000" b="1" dirty="0"/>
          </a:p>
        </p:txBody>
      </p:sp>
      <p:pic>
        <p:nvPicPr>
          <p:cNvPr id="1027" name="Picture 3" descr="D:\Файлы\ВСЕ еще\Для участия в конкурсе код города\Карта с мявпивапаршрутами.tif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800"/>
          <a:stretch/>
        </p:blipFill>
        <p:spPr bwMode="auto">
          <a:xfrm>
            <a:off x="2970436" y="684287"/>
            <a:ext cx="6934208" cy="35254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Прямая соединительная линия 6"/>
          <p:cNvCxnSpPr/>
          <p:nvPr/>
        </p:nvCxnSpPr>
        <p:spPr>
          <a:xfrm flipH="1">
            <a:off x="2754410" y="1908423"/>
            <a:ext cx="2808314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Овал 24"/>
          <p:cNvSpPr/>
          <p:nvPr/>
        </p:nvSpPr>
        <p:spPr>
          <a:xfrm>
            <a:off x="2699199" y="1854417"/>
            <a:ext cx="110419" cy="108012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36" name="Прямая соединительная линия 35"/>
          <p:cNvCxnSpPr/>
          <p:nvPr/>
        </p:nvCxnSpPr>
        <p:spPr>
          <a:xfrm>
            <a:off x="7218908" y="3060551"/>
            <a:ext cx="0" cy="1368152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Овал 38"/>
          <p:cNvSpPr/>
          <p:nvPr/>
        </p:nvSpPr>
        <p:spPr>
          <a:xfrm>
            <a:off x="7163698" y="2976533"/>
            <a:ext cx="110419" cy="108012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Овал 39"/>
          <p:cNvSpPr/>
          <p:nvPr/>
        </p:nvSpPr>
        <p:spPr>
          <a:xfrm>
            <a:off x="7163698" y="4369338"/>
            <a:ext cx="110419" cy="108012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Овал 40"/>
          <p:cNvSpPr/>
          <p:nvPr/>
        </p:nvSpPr>
        <p:spPr>
          <a:xfrm>
            <a:off x="5480499" y="1854417"/>
            <a:ext cx="110419" cy="108012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0829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чальная">
  <a:themeElements>
    <a:clrScheme name="Начальная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Начальная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Начальная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6203</TotalTime>
  <Words>1540</Words>
  <Application>Microsoft Office PowerPoint</Application>
  <PresentationFormat>Произвольный</PresentationFormat>
  <Paragraphs>175</Paragraphs>
  <Slides>10</Slides>
  <Notes>10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Начальная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Наездникова Анастасия</dc:creator>
  <cp:lastModifiedBy>Дмитрий Кузнецов</cp:lastModifiedBy>
  <cp:revision>204</cp:revision>
  <cp:lastPrinted>2022-02-01T10:47:09Z</cp:lastPrinted>
  <dcterms:created xsi:type="dcterms:W3CDTF">2021-11-24T04:46:04Z</dcterms:created>
  <dcterms:modified xsi:type="dcterms:W3CDTF">2022-02-02T13:45:37Z</dcterms:modified>
</cp:coreProperties>
</file>