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6" r:id="rId3"/>
    <p:sldId id="287" r:id="rId4"/>
    <p:sldId id="288" r:id="rId5"/>
    <p:sldId id="285" r:id="rId6"/>
    <p:sldId id="257" r:id="rId7"/>
    <p:sldId id="258" r:id="rId8"/>
    <p:sldId id="259" r:id="rId9"/>
    <p:sldId id="279" r:id="rId10"/>
    <p:sldId id="281" r:id="rId11"/>
    <p:sldId id="282" r:id="rId12"/>
    <p:sldId id="283" r:id="rId13"/>
    <p:sldId id="284" r:id="rId14"/>
    <p:sldId id="289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41FE8-58B8-47D0-8769-4346EB33F7CE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D3914-F742-4E17-996E-143D43A07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39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67F71-C458-4985-8446-926CF1E31DBB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2D49A-D94F-44E1-BCF3-A180A6266FF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764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2D49A-D94F-44E1-BCF3-A180A6266FF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68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2D49A-D94F-44E1-BCF3-A180A6266FFE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696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813705-AC62-4360-AA8B-4857971F5B3C}" type="datetimeFigureOut">
              <a:rPr lang="ru-RU" smtClean="0"/>
              <a:t>06.08.2026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2FB9D5-FAA8-4ACE-8333-FFF8AE894C77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9553" y="3565219"/>
            <a:ext cx="6400800" cy="1752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Что такое семья;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Происхождение семьи.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Составление генеалогического дерева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24745"/>
            <a:ext cx="8235692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«Генеалогическое древо моей семьи»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617" y="170790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Bahnschrift SemiBold" panose="020B0502040204020203" pitchFamily="34" charset="0"/>
              </a:rPr>
              <a:t>Муниципальное бюджетное дошкольное образовательное учреждение «Детский сад № 112» г. Астрахань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44092" y="5317819"/>
            <a:ext cx="3584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ru-RU" dirty="0">
                <a:solidFill>
                  <a:prstClr val="black"/>
                </a:solidFill>
                <a:latin typeface="Bahnschrift SemiBold" panose="020B0502040204020203" pitchFamily="34" charset="0"/>
              </a:rPr>
              <a:t>Подготовила воспитатель: Бугаева Юлия Александровна</a:t>
            </a:r>
          </a:p>
        </p:txBody>
      </p:sp>
    </p:spTree>
    <p:extLst>
      <p:ext uri="{BB962C8B-B14F-4D97-AF65-F5344CB8AC3E}">
        <p14:creationId xmlns:p14="http://schemas.microsoft.com/office/powerpoint/2010/main" val="373634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1143000"/>
          </a:xfrm>
        </p:spPr>
        <p:txBody>
          <a:bodyPr/>
          <a:lstStyle/>
          <a:p>
            <a:pPr algn="ctr"/>
            <a:r>
              <a:rPr lang="ru-RU" sz="3600" dirty="0"/>
              <a:t>Создание генеалогического древа Рождественского Романа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556792"/>
            <a:ext cx="1728193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87714" y="1556792"/>
            <a:ext cx="1872208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56791"/>
            <a:ext cx="1905060" cy="2304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556791"/>
            <a:ext cx="1895359" cy="2347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98" y="4072910"/>
            <a:ext cx="2174463" cy="2599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086" y="4059620"/>
            <a:ext cx="1959672" cy="2612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360" y="3999871"/>
            <a:ext cx="2467744" cy="284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84976" cy="1143000"/>
          </a:xfrm>
        </p:spPr>
        <p:txBody>
          <a:bodyPr/>
          <a:lstStyle/>
          <a:p>
            <a:pPr algn="ctr"/>
            <a:r>
              <a:rPr lang="ru-RU" sz="4000" dirty="0"/>
              <a:t>Семья Рождественского Романа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35" y="1556792"/>
            <a:ext cx="7452320" cy="496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8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512"/>
            <a:ext cx="7982272" cy="1143000"/>
          </a:xfrm>
        </p:spPr>
        <p:txBody>
          <a:bodyPr/>
          <a:lstStyle/>
          <a:p>
            <a:pPr algn="ctr"/>
            <a:r>
              <a:rPr lang="ru-RU" sz="4000" dirty="0"/>
              <a:t>Создание генеалогического древа Ефременко Златы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5577">
            <a:off x="181653" y="1238865"/>
            <a:ext cx="1728192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2298">
            <a:off x="2381857" y="1457504"/>
            <a:ext cx="1800200" cy="24002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3752">
            <a:off x="4642471" y="1464968"/>
            <a:ext cx="1818202" cy="24242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0862">
            <a:off x="6834478" y="1516809"/>
            <a:ext cx="2071862" cy="27624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458" y="3798243"/>
            <a:ext cx="2108158" cy="28108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6059">
            <a:off x="155177" y="3903422"/>
            <a:ext cx="2039376" cy="27191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66" y="3561715"/>
            <a:ext cx="2483154" cy="331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7920880" cy="1143000"/>
          </a:xfrm>
        </p:spPr>
        <p:txBody>
          <a:bodyPr/>
          <a:lstStyle/>
          <a:p>
            <a:r>
              <a:rPr lang="ru-RU" dirty="0"/>
              <a:t>Семья Ефременко Златы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836712"/>
            <a:ext cx="4515966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9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7" cy="6408712"/>
          </a:xfrm>
        </p:spPr>
        <p:txBody>
          <a:bodyPr/>
          <a:lstStyle/>
          <a:p>
            <a:pPr algn="l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работы над проектом дети расширили представление о своей семье, о нравственном отношении к семейным традициям. Сформировали  начальные представление о мире семьи, как о людях живущих вместе и любящих друг друга. Познакомились с понятиями род, родственники, родословие, генеалогическое древо. Так же в ходе проекта развивались творческие и исследовательские способности детей. Дети приобрели навыки поиска и сбора информации, приобрели умения анализировать.  Все это способствовало развитию доброжелательности, понимания, взаимопомощи, а так же повышению интереса к истории происхождения своей семьи.</a:t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нашего проекта подтвердилась: знание своего генеалогического древа, помогло узнать детям историю создания своей семьи, свою родословную, сформировало у детей представление о семье и  семейных традициях.</a:t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3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069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640960" cy="536177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/>
              <a:t>В нашем детском саду № 112 «Сказка», был создан проект «Генеалогическое древо моей семьи». Дети и их родители приняли активное участие в реализации данного проекта.</a:t>
            </a:r>
          </a:p>
          <a:p>
            <a:pPr marL="45720" indent="0" algn="ctr">
              <a:buNone/>
            </a:pPr>
            <a:endParaRPr lang="ru-RU" sz="2800" dirty="0"/>
          </a:p>
          <a:p>
            <a:r>
              <a:rPr lang="ru-RU" sz="2000" b="1" u="sng" dirty="0"/>
              <a:t>Тип проекта: </a:t>
            </a:r>
          </a:p>
          <a:p>
            <a:pPr marL="45720" indent="0">
              <a:buNone/>
            </a:pPr>
            <a:r>
              <a:rPr lang="ru-RU" sz="2000" dirty="0" err="1"/>
              <a:t>исследовательско</a:t>
            </a:r>
            <a:r>
              <a:rPr lang="ru-RU" sz="2000" dirty="0"/>
              <a:t>-творческий </a:t>
            </a:r>
          </a:p>
          <a:p>
            <a:pPr marL="45720" indent="0">
              <a:buNone/>
            </a:pPr>
            <a:r>
              <a:rPr lang="ru-RU" sz="2000" dirty="0"/>
              <a:t>                                            </a:t>
            </a:r>
          </a:p>
          <a:p>
            <a:r>
              <a:rPr lang="ru-RU" sz="2000" b="1" u="sng" dirty="0"/>
              <a:t>Длительность: </a:t>
            </a:r>
            <a:r>
              <a:rPr lang="ru-RU" sz="2000" dirty="0"/>
              <a:t>проект краткосрочный, 2 недели.</a:t>
            </a:r>
          </a:p>
          <a:p>
            <a:endParaRPr lang="ru-RU" sz="2000" dirty="0"/>
          </a:p>
          <a:p>
            <a:r>
              <a:rPr lang="ru-RU" sz="2000" b="1" u="sng" dirty="0"/>
              <a:t>Участники проекта</a:t>
            </a:r>
            <a:r>
              <a:rPr lang="ru-RU" sz="2000" dirty="0"/>
              <a:t>: дети 1-й младшей группы (2-3 года), воспитатели, родители.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0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6264696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Систематизация знаний семьи о своей родословной.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Установить более тесную связь во взаимоотношениях взрослого и ребенка.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интерес к истории своей семьи, семейным традициям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Начать знакомить детей с родословной своей семьи.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Создание генеалогического древа семьи.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 Воспитывать любовь и уважение к членам своей семьи.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Дать представление о понятиях: </a:t>
            </a:r>
            <a:r>
              <a:rPr lang="ru-RU" sz="1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«род», «родители», «родословная», «семья», «родные», «близкие».</a:t>
            </a: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Начать развивать познавательные способности у детей, активно включать их в творческо-поисковую деятельность.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Расширять кругозор и обогащать словарный запас детей терминами родственных отношений, развивать связную речь.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Укреплять отношения между детьми и родителями.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9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7" cy="6264696"/>
          </a:xfrm>
        </p:spPr>
        <p:txBody>
          <a:bodyPr/>
          <a:lstStyle/>
          <a:p>
            <a:pPr algn="l"/>
            <a:r>
              <a:rPr lang="ru-RU" sz="20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этап: подготовительный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1.Определение цели и задач проекта.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2.Ознакомление детей и родителей с целью проекта.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3.Создание необходимых условий для реализации проекта.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4.Сбор информации о генеалогическом древе.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этап: основной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Консультации для родителей « Что такое генеалогическое древо?».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Проведение бесед по  данной теме «Моя семья».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Рассказы детей «Моя семья».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Рассказы родителей «Семейные традиции.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Беседы: «Выходной день в моей семье», «Как я помогаю дома», «Кем работают твои родители», «Как мы отдыхаем» помогли сформировать представление о  роде и  родословии, о происхождении фамилии.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Создание  «Генеалогическое древо моей семьи».</a:t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этап: заключительный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«Генеалогическое древо моей семьи»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материала по реализации проекта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заключительном этапе дети совместно с родителями сделали свои генеалогические древа и презентовали свою работу небольшим рассказом о своей семье.</a:t>
            </a:r>
            <a:br>
              <a:rPr lang="ru-RU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40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1143000"/>
          </a:xfrm>
        </p:spPr>
        <p:txBody>
          <a:bodyPr/>
          <a:lstStyle/>
          <a:p>
            <a:pPr algn="ctr"/>
            <a:r>
              <a:rPr lang="ru-RU" sz="3200" dirty="0"/>
              <a:t>Проект: «Создание генеалогического древа моей семьи»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916832"/>
            <a:ext cx="8496944" cy="439248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Актуальность проекта. </a:t>
            </a:r>
            <a:r>
              <a:rPr lang="ru-RU" dirty="0"/>
              <a:t>Содержание нравственного воспитания дошкольников включают в себя решение множества задач, в том числе и воспитание любви к Родине, семье, уважительного отношения к своим родителям. Для ребенка семья – это место его рождения и основная среда развития. Она определяет очень многое в жизни ребенка. В прошлом каждой семьи можно найти много интересного и полезного. Семейная история – это родословная. Родословная – слово о роде. Род – все родственники, которые имеют общего предка. Все родственники могут быть занесены в специальную таблицу, которая носит название «генеалогическая таблица», или «генеалогическое древо».</a:t>
            </a:r>
          </a:p>
          <a:p>
            <a:r>
              <a:rPr lang="ru-RU" dirty="0"/>
              <a:t>Генеалогия – наука о родословной человека. Знать свое генеалогическое дерево всегда считалось необходимым для развития, ведь человек без прошлого не имеет будущего.</a:t>
            </a:r>
          </a:p>
          <a:p>
            <a:r>
              <a:rPr lang="ru-RU" dirty="0"/>
              <a:t>Генеалогическое древо являлось и является одной из самых ценных реликвий в семье – ничто не может быть ценнее памяти о своем роде, о тех, от кого мы произошли.</a:t>
            </a:r>
          </a:p>
          <a:p>
            <a:r>
              <a:rPr lang="ru-RU" b="1" dirty="0"/>
              <a:t>Проблема</a:t>
            </a:r>
            <a:r>
              <a:rPr lang="ru-RU" dirty="0"/>
              <a:t>: не многие дети знают историю создания семьи, свою родословную. Малоразвито чувство гордости за свою семью.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51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88640"/>
            <a:ext cx="3024336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Bahnschrift SemiBold" panose="020B0502040204020203" pitchFamily="34" charset="0"/>
              </a:rPr>
              <a:t>Загадка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899" b="7899"/>
          <a:stretch/>
        </p:blipFill>
        <p:spPr>
          <a:xfrm>
            <a:off x="5523638" y="1340768"/>
            <a:ext cx="3411176" cy="5013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795" b="7795"/>
          <a:stretch/>
        </p:blipFill>
        <p:spPr>
          <a:xfrm>
            <a:off x="300169" y="332656"/>
            <a:ext cx="2699792" cy="3694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795" b="7795"/>
          <a:stretch/>
        </p:blipFill>
        <p:spPr>
          <a:xfrm>
            <a:off x="2999961" y="350881"/>
            <a:ext cx="2556081" cy="36947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4633755"/>
            <a:ext cx="33922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Bahnschrift SemiBold" panose="020B0502040204020203" pitchFamily="34" charset="0"/>
                <a:ea typeface="Times New Roman"/>
              </a:rPr>
              <a:t>Два дедушки,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Bahnschrift SemiBold" panose="020B0502040204020203" pitchFamily="34" charset="0"/>
                <a:ea typeface="Times New Roman"/>
              </a:rPr>
              <a:t>две бабушки,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Bahnschrift SemiBold" panose="020B0502040204020203" pitchFamily="34" charset="0"/>
                <a:ea typeface="Times New Roman"/>
              </a:rPr>
              <a:t>плюс папа, мама, я.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Bahnschrift SemiBold" panose="020B0502040204020203" pitchFamily="34" charset="0"/>
                <a:ea typeface="Times New Roman"/>
              </a:rPr>
              <a:t>Сложили? </a:t>
            </a: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Bahnschrift SemiBold" panose="020B0502040204020203" pitchFamily="34" charset="0"/>
                <a:ea typeface="Times New Roman"/>
              </a:rPr>
              <a:t>Что у вас получилось?</a:t>
            </a:r>
            <a:endParaRPr lang="ru-RU" sz="2400" dirty="0">
              <a:effectLst/>
              <a:latin typeface="Bahnschrift SemiBold" panose="020B0502040204020203" pitchFamily="34" charset="0"/>
              <a:ea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9820" y="5943182"/>
            <a:ext cx="1725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Семья</a:t>
            </a:r>
          </a:p>
        </p:txBody>
      </p:sp>
    </p:spTree>
    <p:extLst>
      <p:ext uri="{BB962C8B-B14F-4D97-AF65-F5344CB8AC3E}">
        <p14:creationId xmlns:p14="http://schemas.microsoft.com/office/powerpoint/2010/main" val="30587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1584176"/>
          </a:xfrm>
        </p:spPr>
        <p:txBody>
          <a:bodyPr/>
          <a:lstStyle/>
          <a:p>
            <a:pPr algn="ctr"/>
            <a:r>
              <a:rPr lang="ru-RU" dirty="0"/>
              <a:t>15 мая - Международный день семьи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30" y="1838642"/>
            <a:ext cx="9144000" cy="501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3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127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latin typeface="Bahnschrift SemiBold" panose="020B0502040204020203" pitchFamily="34" charset="0"/>
              </a:rPr>
              <a:t>Что такое семья?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4220" y="1772815"/>
            <a:ext cx="48062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Bahnschrift SemiBold" panose="020B0502040204020203" pitchFamily="34" charset="0"/>
              </a:rPr>
              <a:t>Семья - самое главное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в жизни для каждого из нас.</a:t>
            </a:r>
            <a:br>
              <a:rPr lang="ru-RU" sz="2000" dirty="0">
                <a:latin typeface="Bahnschrift SemiBold" panose="020B0502040204020203" pitchFamily="34" charset="0"/>
              </a:rPr>
            </a:br>
            <a:r>
              <a:rPr lang="ru-RU" sz="2000" dirty="0">
                <a:latin typeface="Bahnschrift SemiBold" panose="020B0502040204020203" pitchFamily="34" charset="0"/>
              </a:rPr>
              <a:t>Семья - это близкие и родные люди,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те, кого мы любим,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с кого берём пример, о ком заботимся,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кому желаем добра и счастья.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Именно в семье мы учимся любви,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ответственности, заботе и уважению.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Каждая отдельная семья –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это как маленькая страна,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где свои традиции,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свой порядок и ритм жизни, </a:t>
            </a:r>
          </a:p>
          <a:p>
            <a:r>
              <a:rPr lang="ru-RU" sz="2000" dirty="0">
                <a:latin typeface="Bahnschrift SemiBold" panose="020B0502040204020203" pitchFamily="34" charset="0"/>
              </a:rPr>
              <a:t>каждая семья по-своему уникальна 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5"/>
            <a:ext cx="3168352" cy="3744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839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00743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Bahnschrift SemiBold" panose="020B0502040204020203" pitchFamily="34" charset="0"/>
              </a:rPr>
              <a:t>Символы семьи – семейное </a:t>
            </a:r>
            <a:r>
              <a:rPr lang="ru-RU" dirty="0" err="1">
                <a:latin typeface="Bahnschrift SemiBold" panose="020B0502040204020203" pitchFamily="34" charset="0"/>
              </a:rPr>
              <a:t>генеологическое</a:t>
            </a:r>
            <a:r>
              <a:rPr lang="ru-RU" dirty="0">
                <a:latin typeface="Bahnschrift SemiBold" panose="020B0502040204020203" pitchFamily="34" charset="0"/>
              </a:rPr>
              <a:t>  древо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5024"/>
            <a:ext cx="4118776" cy="3089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220072" y="4437112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  <a:t>Любите! И цените счастье!</a:t>
            </a:r>
            <a:b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  <a:t>Оно рождается в семье,</a:t>
            </a:r>
            <a:b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  <a:t>Что может быть ее дороже,</a:t>
            </a:r>
            <a:b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Bahnschrift SemiBold" panose="020B0502040204020203" pitchFamily="34" charset="0"/>
              </a:rPr>
              <a:t>На этой сказочной земле!</a:t>
            </a:r>
          </a:p>
        </p:txBody>
      </p:sp>
    </p:spTree>
    <p:extLst>
      <p:ext uri="{BB962C8B-B14F-4D97-AF65-F5344CB8AC3E}">
        <p14:creationId xmlns:p14="http://schemas.microsoft.com/office/powerpoint/2010/main" val="340090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</TotalTime>
  <Words>163</Words>
  <Application>Microsoft Office PowerPoint</Application>
  <PresentationFormat>Экран (4:3)</PresentationFormat>
  <Paragraphs>51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Bahnschrift SemiBold</vt:lpstr>
      <vt:lpstr>Calibri</vt:lpstr>
      <vt:lpstr>Georgia</vt:lpstr>
      <vt:lpstr>Times New Roman</vt:lpstr>
      <vt:lpstr>Trebuchet MS</vt:lpstr>
      <vt:lpstr>Воздушный поток</vt:lpstr>
      <vt:lpstr>«Генеалогическое древо моей семьи»</vt:lpstr>
      <vt:lpstr>Презентация PowerPoint</vt:lpstr>
      <vt:lpstr>Цель: - Систематизация знаний семьи о своей родословной. - Установить более тесную связь во взаимоотношениях взрослого и ребенка. - Развивать интерес к истории своей семьи, семейным традициям. Задачи:  - Начать знакомить детей с родословной своей семьи.  - Создание генеалогического древа семьи.  -  Воспитывать любовь и уважение к членам своей семьи.  - Дать представление о понятиях: «род», «родители», «родословная», «семья», «родные», «близкие». - Начать развивать познавательные способности у детей, активно включать их в творческо-поисковую деятельность. - Расширять кругозор и обогащать словарный запас детей терминами родственных отношений, развивать связную речь. -  Укреплять отношения между детьми и родителями. </vt:lpstr>
      <vt:lpstr>1 этап: подготовительный 1.Определение цели и задач проекта. 2.Ознакомление детей и родителей с целью проекта. 3.Создание необходимых условий для реализации проекта. 4.Сбор информации о генеалогическом древе. 2 этап: основной * Консультации для родителей « Что такое генеалогическое древо?». * Проведение бесед по  данной теме «Моя семья». * Рассказы детей «Моя семья». * Рассказы родителей «Семейные традиции. * Беседы: «Выходной день в моей семье», «Как я помогаю дома», «Кем работают твои родители», «Как мы отдыхаем» помогли сформировать представление о  роде и  родословии, о происхождении фамилии. * Создание  «Генеалогическое древо моей семьи». 3 этап: заключительный Выставка «Генеалогическое древо моей семьи» Обобщение материала по реализации проекта На заключительном этапе дети совместно с родителями сделали свои генеалогические древа и презентовали свою работу небольшим рассказом о своей семье.  </vt:lpstr>
      <vt:lpstr>Проект: «Создание генеалогического древа моей семьи»</vt:lpstr>
      <vt:lpstr>Загадка</vt:lpstr>
      <vt:lpstr>15 мая - Международный день семьи</vt:lpstr>
      <vt:lpstr>Что такое семья?</vt:lpstr>
      <vt:lpstr>Символы семьи – семейное генеологическое  древо</vt:lpstr>
      <vt:lpstr>Создание генеалогического древа Рождественского Романа</vt:lpstr>
      <vt:lpstr>Семья Рождественского Романа</vt:lpstr>
      <vt:lpstr>Создание генеалогического древа Ефременко Златы</vt:lpstr>
      <vt:lpstr>Семья Ефременко Златы</vt:lpstr>
      <vt:lpstr>Выводы: В результате работы над проектом дети расширили представление о своей семье, о нравственном отношении к семейным традициям. Сформировали  начальные представление о мире семьи, как о людях живущих вместе и любящих друг друга. Познакомились с понятиями род, родственники, родословие, генеалогическое древо. Так же в ходе проекта развивались творческие и исследовательские способности детей. Дети приобрели навыки поиска и сбора информации, приобрели умения анализировать.  Все это способствовало развитию доброжелательности, понимания, взаимопомощи, а так же повышению интереса к истории происхождения своей семьи. Гипотеза нашего проекта подтвердилась: знание своего генеалогического древа, помогло узнать детям историю создания своей семьи, свою родословную, сформировало у детей представление о семье и  семейных традициях.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«Семья»</dc:title>
  <dc:creator>User</dc:creator>
  <cp:lastModifiedBy>Admin</cp:lastModifiedBy>
  <cp:revision>57</cp:revision>
  <dcterms:created xsi:type="dcterms:W3CDTF">2020-05-10T15:01:38Z</dcterms:created>
  <dcterms:modified xsi:type="dcterms:W3CDTF">2026-08-06T08:23:28Z</dcterms:modified>
</cp:coreProperties>
</file>