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8" r:id="rId2"/>
    <p:sldId id="488" r:id="rId3"/>
    <p:sldId id="489" r:id="rId4"/>
    <p:sldId id="409" r:id="rId5"/>
    <p:sldId id="411" r:id="rId6"/>
    <p:sldId id="410" r:id="rId7"/>
    <p:sldId id="548" r:id="rId8"/>
    <p:sldId id="430" r:id="rId9"/>
    <p:sldId id="542" r:id="rId10"/>
    <p:sldId id="543" r:id="rId11"/>
    <p:sldId id="565" r:id="rId12"/>
    <p:sldId id="544" r:id="rId13"/>
    <p:sldId id="545" r:id="rId14"/>
    <p:sldId id="546" r:id="rId15"/>
    <p:sldId id="552" r:id="rId16"/>
    <p:sldId id="547" r:id="rId17"/>
    <p:sldId id="549" r:id="rId18"/>
    <p:sldId id="550" r:id="rId19"/>
    <p:sldId id="553" r:id="rId20"/>
    <p:sldId id="554" r:id="rId21"/>
    <p:sldId id="555" r:id="rId22"/>
    <p:sldId id="556" r:id="rId23"/>
    <p:sldId id="566" r:id="rId24"/>
    <p:sldId id="557" r:id="rId25"/>
    <p:sldId id="558" r:id="rId26"/>
    <p:sldId id="559" r:id="rId27"/>
    <p:sldId id="560" r:id="rId28"/>
    <p:sldId id="529" r:id="rId29"/>
    <p:sldId id="538" r:id="rId30"/>
    <p:sldId id="539" r:id="rId31"/>
    <p:sldId id="530" r:id="rId32"/>
    <p:sldId id="540" r:id="rId33"/>
    <p:sldId id="541" r:id="rId34"/>
    <p:sldId id="564" r:id="rId35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412" autoAdjust="0"/>
    <p:restoredTop sz="98016" autoAdjust="0"/>
  </p:normalViewPr>
  <p:slideViewPr>
    <p:cSldViewPr snapToGrid="0">
      <p:cViewPr>
        <p:scale>
          <a:sx n="94" d="100"/>
          <a:sy n="94" d="100"/>
        </p:scale>
        <p:origin x="-1050" y="-1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7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80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9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1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314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30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62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891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2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2" Type="http://schemas.openxmlformats.org/officeDocument/2006/relationships/image" Target="../media/image17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>
              <a:alpha val="5882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>
              <a:blipFill>
                <a:blip r:embed="rId3"/>
                <a:tile tx="0" ty="0" sx="100000" sy="100000" flip="none" algn="tl"/>
              </a:blip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5742878"/>
            <a:ext cx="12192000" cy="11151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341" y="-1"/>
            <a:ext cx="2211659" cy="245051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813073" y="0"/>
            <a:ext cx="2378927" cy="250902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96613" y="0"/>
            <a:ext cx="706010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Обзор методических рекомендаций по вопросам представления сведений о доходах, расходах, об имуществе и обязательствах имущественного характера и заполнения соответствующей  формы справки в 2021 за отчетный 2020 год и основные новеллы в методических рекомендациях 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6819141" y="5888504"/>
            <a:ext cx="537285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муниципальной службы и кадров администрации муниципального образования «Город Астрахань»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7370" y="5886736"/>
            <a:ext cx="2920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2021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9" name="Содержимое 3" descr="decxjloy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9" y="220933"/>
            <a:ext cx="1755746" cy="214312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1" y="-1"/>
            <a:ext cx="2442118" cy="2787806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pic>
        <p:nvPicPr>
          <p:cNvPr id="2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1995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51" y="5349693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206" y="5349692"/>
            <a:ext cx="3155794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3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4636" y="1530919"/>
            <a:ext cx="113133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Требованиями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антикоррупционного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законодательства не предусматривается освобождение муниципального служащего от исполнения обязанности представлять сведения, в частности, в период нахождения его в отпуске (ежегодный оплачиваемый отпуск, отпуск без сохранения денежного содержания, отпуск по уходу за ребенком и другие предусмотренные законодательством отпуска), в период временной нетрудоспособности или иной период неисполнения должностных обязанностей.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3" name="Рисунок 22" descr="Портфель">
            <a:extLst>
              <a:ext uri="{FF2B5EF4-FFF2-40B4-BE49-F238E27FC236}">
                <a16:creationId xmlns:a16="http://schemas.microsoft.com/office/drawing/2014/main" xmlns="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0392" y="1307895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невозможности представить сведения лично служащему рекомендуется направить их в орган местного самоуправления, организацию посредством почтовой связи. Сведения, направленные через организацию почтовой связи, считаются представленными в срок, если были сданы в на почту до 24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часов последнего дня установленного срока, то есть не позднее 30 апреля.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последний день срока представления сведений приходится на нерабочий день, то сведения представляются в последний рабочий день.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5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8089" y="1429467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Муниципальный служащий должен представить сведения, если по состоянию на 31 декабря отчетного года замещаемая им должность (либо временно замещаемая должность) была включена в соответствующий перечень должностей, а сам служащий (работник) замещал указанную должность.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в случае, если замещаемая служащим должность включена в перечень должностей в период декларационной кампании, то обозначенная корректировка не приводит к возникновению у служащего (работника) обязанности представить сведения.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7043" y="1767269"/>
            <a:ext cx="11088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Служащий (работник) не представляет сведения, если он назначен на должность, включенную в соответствующий перечень должностей, или временно замещает указанную должность, после 31 декабря 2020 года.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Представление сведений после увольнения служащего в период с 1 января по 30 апреля 2021 г. не требуется.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  <p:pic>
        <p:nvPicPr>
          <p:cNvPr id="22" name="Рисунок 21" descr="Документ">
            <a:extLst>
              <a:ext uri="{FF2B5EF4-FFF2-40B4-BE49-F238E27FC236}">
                <a16:creationId xmlns:a16="http://schemas.microsoft.com/office/drawing/2014/main" xmlns="" id="{447C095D-A153-4EBB-877F-294F14E7C8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9742517" y="4592511"/>
            <a:ext cx="1955112" cy="1955112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935736" y="4605452"/>
            <a:ext cx="1483113" cy="194031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6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8194" y="1443884"/>
            <a:ext cx="1108891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случае замещения работником нескольких должностей в одной организации (внутреннее совместительство, т.е. работник заключил трудовой договор о выполнении в свободное от основной работы время другой регулярной оплачиваемой работы у того же работодателя), замещение которых влечет обязанность представлять сведения, то таким работником заполняется одна справка с указанием обеих должностей.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внешнем совместительстве (работником заключен трудовой договор о выполнении в свободное от основной работы время другой регулярной оплачиваемой работы у другого работодателя) работник, замещающий должности в разных организациях, замещение которых влечет обязанность представлять сведения, представляет в данные организации две справки (заполняются отдельно для каждой должности). Количество справок, представляемых в отношении членов семьи, не меняется.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21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5890" y="1365826"/>
            <a:ext cx="110889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Муниципальный служащий может представить уточненные сведения в течение одного месяца после окончания срока представления сведений, а именно в срок до 31 мая 2021года.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Представление уточненных сведений предусматривает повторное представление только справки о доходах, расходах, об имуществе и обязательствах имущественного характера, в которой не отражены или не полностью отражены какие-либо сведения либо имеются ошибки.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случае если лицо не представило сведения в период декларационной кампании, то основания для представления уточненных сведений у него отсутствуют.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344" y="1220861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невозможности по объективным причинам представить сведения о доходах, расходах, имуществе супруги (супруга) и несовершеннолетних детей, служащему до истечения срока, установленного для представления соответствующей справки (до 30 апреля), следует обратиться с заявлением в комиссию по соблюдению требований к служебному поведению муниципальных служащих и урегулированию конфликта интересов. Образец заявления представлен на официальном сайте администрации в разделе «Противодействие коррупции».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15101" y="1432733"/>
            <a:ext cx="110889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самих муниципальных служащих право направить заявление о невозможности представить сведения 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своих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доходах, расходах, об имуществе и обязательствах имущественного характера законодательством не предусмотрено.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Справку рекомендуется заполнять на основании правоустанавливающих и иных подтверждающих официальных документов. Не рекомендуется пользоваться информацией, полученной по телефону, в том числе в виде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смс-сообщения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9413" y="1019168"/>
            <a:ext cx="1108891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Обратите внимание, что по строке «Иные доходы» могут быть указаны, например:</a:t>
            </a:r>
          </a:p>
          <a:p>
            <a:pPr lvl="0"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государственная и негосударственная пенсии и доплаты к ним (при этом разные виды пенсий (по возрасту и пенсия военнослужащего) не следует суммировать);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все виды пособий (пособие по временной нетрудоспособности, по беременности и родам, единовременное пособие женщинам, вставшим на учет в медицинских учреждениях в ранние сроки беременности, единовременное пособие при рождении ребенка, ежемесячное пособие по уходу за ребенком, социальное пособие на погребение и др.), если данные выплаты не были включены в справку по форме 2-НДФЛ, выдаваемую по месту службы.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795919" cy="97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795919" cy="9715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" y="1706880"/>
            <a:ext cx="113385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Пособие по временной нетрудоспособности, по общему правилу, выплачивается застрахованным лицам за первые три дня временной нетрудоспособности за счет средств страхователя, а за остальной период начиная с 4-го дня временной нетрудоспособности за счет средств бюджета Фонда социального страхования Российской Федерации.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необходимую информацию можно получить посредством обращения в Фонд социального страхования Российской Федерации.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5891" y="733246"/>
            <a:ext cx="1108891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государственный сертификат на материнский (семейный) капитал (в случае если в отчетном периоде служащий (работник) или его супруга (супруг) распорядился средствами материнского (семейного) капитала в полном объеме либо частично);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суммы, причитающиеся ребенку в качестве алиментов;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стипендия;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единовременная субсидия на приобретение жилого помещения;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 доходы, полученные от сдачи в аренду или иного использования недвижимого имущества, транспортных средств, в том числе доходы, полученные от имущества, переданного в доверительное управление (траст); 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8. доходы от реализации недвижимого имущества, транспортных средств и иного имущества, в том числе в случае продажи указанного имущества членам семьи или иным родственникам;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692" y="0"/>
            <a:ext cx="729012" cy="88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2076" y="1098196"/>
            <a:ext cx="1108891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9. проценты по долговым обязательствам;</a:t>
            </a:r>
          </a:p>
          <a:p>
            <a:pPr lvl="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10. денежные средства, полученные в порядке дарения или наследования;</a:t>
            </a:r>
          </a:p>
          <a:p>
            <a:pPr lvl="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11. возмещение вреда, причиненного увечьем или иным повреждением здоровья; </a:t>
            </a:r>
          </a:p>
          <a:p>
            <a:pPr lvl="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12. выплаты, связанные с гибелью (смертью), выплаченные наследникам; </a:t>
            </a:r>
          </a:p>
          <a:p>
            <a:pPr lvl="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13. выплаты денежных сумм, осуществленные на основании договоров страхования;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14. вознаграждения по гражданско-правовым договорам;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15. доходы по трудовым договорам по совместительству.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851675" cy="103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8984" y="674450"/>
            <a:ext cx="1108891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16. суммы полной или частичной компенсации работникам и (или) членам их семей стоимости приобретаемых путевок, а также суммы полной или частичной компенсации путевок на детей, не достигших совершеннолетнего возраста, в случае выдачи наличных денежных средств вместо представляемых путевок без последующего представления отчета об их использовании и др.; 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17. выигрыши в лотереях, букмекерских конторах, тотализаторах, конкурсах и иных играх (при этом расходы, например ставка, не учитываются и не подлежат вычитанию из сумм выигрышей);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18. выплаты членам профсоюзных организаций, полученные от данных профсоюзных организаций;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19. средства, выплаченные за исполнение государственных или общественных обязанностей (например, присяжным заседателям, членам избирательных комиссий и др.);</a:t>
            </a:r>
          </a:p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20. денежные средства, полученные от родственников (за исключением супруги (супруга), несовершеннолетних детей) и третьих лиц на невозвратной основе  иные аналогичные выплаты.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39802" cy="78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7832" y="1499639"/>
            <a:ext cx="110889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Также подлежат отражению в строке "Иные доходы", например, следующие выплаты: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1) ежемесячная денежная выплата на ребенка в возрасте от трех до семи лет включительно в соответствии с Указом Президента Российской Федерации от 20 марта 2020 г. № 199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(50% от прожиточного минимума);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2) ежемесячная выплата (с апреля по июнь 2020) в целях обеспечения социальной поддержки семей, имеющих детей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 3 лет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 единовременная выплата на ребенка в возрасте от 3 до 16 лет в соответствии с Указом Президента Российской Федерации от 7 апреля 2020 г. № 249 ( 5 000 руб. и 10 000 руб. соответственно);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1356" y="1393903"/>
            <a:ext cx="115516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единовременная выплата гражданам являющимся родителями, усыновителями, опекунами, попечителями детей в возрасте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 16 лет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имеющих гражданство Российской Федерации, в соответствии с Указом Президента Российской Федерации от 23 июня 2020 г. № 412 (10 000 руб. на ребенка);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единовременная выплата гражданам являющимся родителями, детей в возрасте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 восьми лет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имеющих гражданство Российской Федерации, в соответствии с Указом Президента Российской Федерации от 17 декабря 2020 г. № 797 (5 000 руб. на ребенка).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Служащему (работнику) целесообразно заблаговременно осуществлять сбор и систематизацию документов, подтверждающих факт получения дохода либо его отсутствия.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2076" y="1254313"/>
            <a:ext cx="110889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 2 справки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Сведения о расходах»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заполняется только в случае, если в отчетном периоде служащим (работником), его супругой (супругом) и несовершеннолетними детьми осуществлены расходы по сделке (сделкам) по приобретению земельного участка, другого объекта недвижимости, транспортного средства, ценных бумаг, акций (долей участия, паев в уставных (складочных) капиталах организаций), и сумма расходов по такой сделке или общая сумма совершенных сделок превышает общий доход данного лица и его супруги (супруга) за три последних года, предшествующих отчетному периоду. При представлении сведений в 2021 году сообщаются сведения о расходах по сделкам, совершенным в 2020 году. Граждане, поступающие на службу (работу), раздел "Сведения о расходах" не заполняют.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447" y="187479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5531" y="1477338"/>
            <a:ext cx="110889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заполнении справки за отчетный период необходимо её сопоставление с данными предыдущей справки, чтобы не было «потерь».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Следуйте формальной логики: есть уведомление об иной оплачиваемой работе – требуется указать доход, если имеется вклад – указываем доход от размещения денежных средств и т.д.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Если имеется «уникальная ситуация» - приложите сразу подтверждающие документы.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345" y="1098197"/>
            <a:ext cx="1108891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связи с принятием Федерального закона от 31.07.2020 №259-ФЗ «О цифровых активах, цифровой валюте и о внесении изменений в отдельные законодательные акты РФ», в период декларационной кампании 2022 года в справке за отчетный период 2021 года муниципальным служащим, замещающим должности, включенные в Перечень должностей муниципальной службы, предусмотренный статьями 8 и 12 Федерального закона «О противодействии коррупции», необходимо будет представить сведения об имеющихся цифровых финансовых активах и цифровой валюте по состоянию на 31.12.2021.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76328"/>
            <a:ext cx="784768" cy="95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7043" y="1588850"/>
            <a:ext cx="110889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настоящее время в соответствии с Указом Президента РФ от 10.12.2020 № 778 «О мерах по реализации отдельных положений Федерального закона «О цифровых финансовых активах, цифровой валюте и о внесении изменений в отдельные законодательные акты Российской Федерации», администрацией МО «Город Астрахань» 03.03.2021 принято постановление № 67, в соответствии с которым с 1 января по 30 июня 2021 года включительно: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граждане, претендующие на замещение должностей муниципальной службы,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6682" y="1332372"/>
            <a:ext cx="110889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муниципальные служащие, замещающие должности, не предусмотренные Перечнем, которые претендуют на замещение должностей муниципальной службы, предусмотренных Перечнем,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граждане, претендующие на замещение должности руководителя муниципального учреждения, 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вместе со сведениями, представляемыми по форме Справки БК, представляют уведомление о принадлежащих им, их супругам и несовершеннолетним детям цифровых финансовых активах, цифровых правах, включающих одновременно цифровые финансовые активы и иные цифровые права, утилитарных цифровых правах и цифровой валюте (при их наличии).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3227" y="1376977"/>
            <a:ext cx="110889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 целью исключения возможных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недоразумений, Управлением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муниципальной службы и кадров разработан Журнал об отсутствия цифровых финансовых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активов, находящийся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отделе кадров управления муниципальной службы и кадров Администрации.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случае если граждане и муниципальные служащие на отчетную дату не имеют цифровые финансовые активы, цифровую валюту, они ставят роспись в указанном Журнале об их отсутствии. </a:t>
            </a: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Рисунок 10" descr="RR9AYko4L_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10" y="543560"/>
            <a:ext cx="4542790" cy="6314440"/>
          </a:xfrm>
          <a:prstGeom prst="rect">
            <a:avLst/>
          </a:prstGeom>
        </p:spPr>
      </p:pic>
      <p:pic>
        <p:nvPicPr>
          <p:cNvPr id="12" name="Рисунок 11" descr="swkaHXyiys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91250" y="61976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4379" y="1410430"/>
            <a:ext cx="110889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Цифровым активом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может быть все что угодно, что может быть сохранено в электронном виде и храниться на жестких дисках или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флеш-картах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других электронных носителях. Цифровой актив существует в бинарном виде (т.е. перевод с использованием электронных систем информации в  двоичный код), им может быть, например фотография, сканированный документ, музыка, фильмы, игры, программы, то есть все представляющее из себя материальную или интеллектуальную ценность.</a:t>
            </a:r>
            <a:endParaRPr lang="ru-RU" sz="32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0857" y="830567"/>
            <a:ext cx="110889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Согласно закону о цифровых активах: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Цифровыми финансовыми активами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признаются цифровые права, включающие денежные требования, возможность осуществления прав по эмиссионным ценным бумагам, права участия в капитале непубличного акционерного общества, право требовать передачи эмиссионных ценных бумаг, которые предусмотрены решением о выпуске цифровых финансовых активов в порядке, установленном указанным Федеральным законом, выпуск, учет и обращение которых возможны только путем внесения (изменения) записей в информационную систему на основе распределенного реестра, а также в иные информационные системы.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76328"/>
            <a:ext cx="673256" cy="8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6681" y="1354675"/>
            <a:ext cx="110889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Цифровой валютой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признается совокупность электронных данных (цифрового кода или обозначения), содержащихся в информационной системе, которые предлагаются и (или) могут быть приняты в качестве средства платежа, не являющегося денежной единицей Российской Федерации, денежной единицей иностранного государства и (или) международной денежной или расчетной единицей, и (или) в качестве инвестиций и в отношении которых отсутствует лицо, обязанное перед каждым обладателем таких электронных данных, за исключением оператора и (или) узлов информационной системы, обязанных только обеспечивать соответствие порядка выпуска этих электронных данных и осуществления в их отношении действий по внесению (изменению) записей в такую информационную систему ее правилам.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6682" y="487025"/>
            <a:ext cx="1108891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Криптовалюта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определяется как цифровой код, который используется как средство платежа и сбережений, а также как инвестиция.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Утилитарные цифровые права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электронные сертификаты (купоны, ваучеры) на получение конкретных товаров и услуг в будущем.   Они могут включать: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право требовать передачи вещи (вещей);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право требовать передачи исключительных прав на результаты интеллектуальной деятельности и (или) прав использования результатов интеллектуальной деятельности;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право требовать выполнения работ и (или) оказания услуг.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Инициаторы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бизнес-проектов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выпускают такие сертификаты для сбора денежных средств в качестве аванса. А широкий круг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интернет-инвесторов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 всей страны скупает их для извлечения прибыли или другой пользы.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Утилитарные цифровые права создаются и циркулируют исключительно на платформах, аккредитованных ЦБ. В законе предусмотрено три вида «сертификатов»: поставка товара, оказание услуг, нематериальная продукция.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  <a:ln>
            <a:solidFill>
              <a:srgbClr val="0070C0"/>
            </a:solidFill>
          </a:ln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tx1"/>
                </a:solidFill>
              </a:rPr>
              <a:pPr/>
              <a:t>28</a:t>
            </a:fld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9B22FB9D-5F64-4035-81E0-37E2AA2CEB23}"/>
              </a:ext>
            </a:extLst>
          </p:cNvPr>
          <p:cNvSpPr/>
          <p:nvPr/>
        </p:nvSpPr>
        <p:spPr>
          <a:xfrm>
            <a:off x="371929" y="6236835"/>
            <a:ext cx="11448141" cy="4536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tx1"/>
                </a:solidFill>
              </a:rPr>
              <a:t>В рамках декларационной кампании </a:t>
            </a:r>
            <a:r>
              <a:rPr lang="ru-RU" sz="1800" dirty="0" smtClean="0">
                <a:solidFill>
                  <a:schemeClr val="tx1"/>
                </a:solidFill>
              </a:rPr>
              <a:t>муниципальные служащие </a:t>
            </a:r>
            <a:r>
              <a:rPr lang="ru-RU" sz="1800" dirty="0">
                <a:solidFill>
                  <a:schemeClr val="tx1"/>
                </a:solidFill>
              </a:rPr>
              <a:t>уведомления не подают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DEF0DF8A-BDB4-438A-861F-716730737D2A}"/>
              </a:ext>
            </a:extLst>
          </p:cNvPr>
          <p:cNvSpPr/>
          <p:nvPr/>
        </p:nvSpPr>
        <p:spPr>
          <a:xfrm>
            <a:off x="371929" y="1660148"/>
            <a:ext cx="11448141" cy="78037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Уведомление подается </a:t>
            </a:r>
            <a:r>
              <a:rPr lang="ru-RU" u="sng" dirty="0">
                <a:solidFill>
                  <a:schemeClr val="tx1"/>
                </a:solidFill>
              </a:rPr>
              <a:t>при наличии</a:t>
            </a:r>
            <a:r>
              <a:rPr lang="ru-RU" dirty="0">
                <a:solidFill>
                  <a:schemeClr val="tx1"/>
                </a:solidFill>
              </a:rPr>
              <a:t> в отношении каждого члена семьи отдельно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(при отсутствии не </a:t>
            </a:r>
            <a:r>
              <a:rPr lang="ru-RU" dirty="0" smtClean="0">
                <a:solidFill>
                  <a:schemeClr val="tx1"/>
                </a:solidFill>
              </a:rPr>
              <a:t>подается)</a:t>
            </a:r>
            <a:endParaRPr lang="ru-RU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F4BAD4B-0502-4A33-A20A-52FC36FA5B27}"/>
              </a:ext>
            </a:extLst>
          </p:cNvPr>
          <p:cNvSpPr/>
          <p:nvPr/>
        </p:nvSpPr>
        <p:spPr>
          <a:xfrm>
            <a:off x="1320758" y="2669400"/>
            <a:ext cx="10499312" cy="3600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лицами, поступающими на федеральную государственную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службу</a:t>
            </a:r>
            <a:endParaRPr lang="ru-RU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4" name="Стрелка вправо 77">
            <a:extLst>
              <a:ext uri="{FF2B5EF4-FFF2-40B4-BE49-F238E27FC236}">
                <a16:creationId xmlns:a16="http://schemas.microsoft.com/office/drawing/2014/main" xmlns="" id="{62C35F15-61DE-4BD7-9E9D-7BFA2937D4B5}"/>
              </a:ext>
            </a:extLst>
          </p:cNvPr>
          <p:cNvSpPr/>
          <p:nvPr/>
        </p:nvSpPr>
        <p:spPr>
          <a:xfrm>
            <a:off x="579869" y="2723648"/>
            <a:ext cx="438150" cy="286921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D615347C-86D2-4743-A1B8-19DACFEE91F6}"/>
              </a:ext>
            </a:extLst>
          </p:cNvPr>
          <p:cNvSpPr/>
          <p:nvPr/>
        </p:nvSpPr>
        <p:spPr>
          <a:xfrm>
            <a:off x="1320758" y="3148175"/>
            <a:ext cx="10499312" cy="3600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лицами, которые переходят с </a:t>
            </a:r>
            <a:r>
              <a:rPr lang="ru-RU" dirty="0" err="1">
                <a:solidFill>
                  <a:schemeClr val="tx1"/>
                </a:solidFill>
                <a:cs typeface="Times New Roman" pitchFamily="18" charset="0"/>
              </a:rPr>
              <a:t>недекларируемой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должности на декларируемую</a:t>
            </a:r>
          </a:p>
        </p:txBody>
      </p:sp>
      <p:sp>
        <p:nvSpPr>
          <p:cNvPr id="36" name="Стрелка вправо 77">
            <a:extLst>
              <a:ext uri="{FF2B5EF4-FFF2-40B4-BE49-F238E27FC236}">
                <a16:creationId xmlns:a16="http://schemas.microsoft.com/office/drawing/2014/main" xmlns="" id="{EA72743B-7464-4F1D-B196-5992C6861C5F}"/>
              </a:ext>
            </a:extLst>
          </p:cNvPr>
          <p:cNvSpPr/>
          <p:nvPr/>
        </p:nvSpPr>
        <p:spPr>
          <a:xfrm>
            <a:off x="579869" y="3184714"/>
            <a:ext cx="438150" cy="286921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E7693524-54BF-4135-894C-463893BD59CA}"/>
              </a:ext>
            </a:extLst>
          </p:cNvPr>
          <p:cNvSpPr/>
          <p:nvPr/>
        </p:nvSpPr>
        <p:spPr>
          <a:xfrm>
            <a:off x="1320758" y="3634245"/>
            <a:ext cx="10499312" cy="5760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лицами, претендующими на замещение </a:t>
            </a: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государственной 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должности Российской Федерации, если не установлено иное</a:t>
            </a:r>
          </a:p>
        </p:txBody>
      </p:sp>
      <p:sp>
        <p:nvSpPr>
          <p:cNvPr id="38" name="Стрелка вправо 77">
            <a:extLst>
              <a:ext uri="{FF2B5EF4-FFF2-40B4-BE49-F238E27FC236}">
                <a16:creationId xmlns:a16="http://schemas.microsoft.com/office/drawing/2014/main" xmlns="" id="{D0DA9716-87C8-4AC5-982C-5EE8BB84465D}"/>
              </a:ext>
            </a:extLst>
          </p:cNvPr>
          <p:cNvSpPr/>
          <p:nvPr/>
        </p:nvSpPr>
        <p:spPr>
          <a:xfrm>
            <a:off x="579869" y="3778784"/>
            <a:ext cx="438150" cy="286921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412F0DDA-9547-4FC6-8664-F8F7BEF3695D}"/>
              </a:ext>
            </a:extLst>
          </p:cNvPr>
          <p:cNvSpPr/>
          <p:nvPr/>
        </p:nvSpPr>
        <p:spPr>
          <a:xfrm>
            <a:off x="1320758" y="4291004"/>
            <a:ext cx="10499312" cy="5760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chemeClr val="tx1"/>
                </a:solidFill>
                <a:cs typeface="Times New Roman" pitchFamily="18" charset="0"/>
              </a:rPr>
              <a:t>иными </a:t>
            </a:r>
            <a:r>
              <a:rPr lang="ru-RU" smtClean="0">
                <a:solidFill>
                  <a:schemeClr val="tx1"/>
                </a:solidFill>
                <a:cs typeface="Times New Roman" pitchFamily="18" charset="0"/>
              </a:rPr>
              <a:t>лицами 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в соответствии нормативными правовыми актами Российской Федерации, изданными в соответствии с пунктом 5 Указа Президента Российской Федерации № 778</a:t>
            </a:r>
          </a:p>
        </p:txBody>
      </p:sp>
      <p:sp>
        <p:nvSpPr>
          <p:cNvPr id="40" name="Стрелка вправо 77">
            <a:extLst>
              <a:ext uri="{FF2B5EF4-FFF2-40B4-BE49-F238E27FC236}">
                <a16:creationId xmlns:a16="http://schemas.microsoft.com/office/drawing/2014/main" xmlns="" id="{143F176D-A938-494A-9CE5-E0592E5912A0}"/>
              </a:ext>
            </a:extLst>
          </p:cNvPr>
          <p:cNvSpPr/>
          <p:nvPr/>
        </p:nvSpPr>
        <p:spPr>
          <a:xfrm>
            <a:off x="579869" y="4401594"/>
            <a:ext cx="438150" cy="286921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57B3FA2-8C1F-4E73-BD89-1DE06B0782CB}"/>
              </a:ext>
            </a:extLst>
          </p:cNvPr>
          <p:cNvSpPr/>
          <p:nvPr/>
        </p:nvSpPr>
        <p:spPr>
          <a:xfrm>
            <a:off x="2098742" y="4979753"/>
            <a:ext cx="4775242" cy="5760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гражданские служащие субъектов </a:t>
            </a:r>
          </a:p>
          <a:p>
            <a:pPr lvl="0">
              <a:lnSpc>
                <a:spcPct val="80000"/>
              </a:lnSpc>
            </a:pPr>
            <a:r>
              <a:rPr lang="ru-RU" sz="1800" dirty="0" smtClean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РФ, муниципальные служащие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73C50FA4-1A5E-438B-9C5F-0CB07F59BFF3}"/>
              </a:ext>
            </a:extLst>
          </p:cNvPr>
          <p:cNvSpPr/>
          <p:nvPr/>
        </p:nvSpPr>
        <p:spPr>
          <a:xfrm>
            <a:off x="7044828" y="4979753"/>
            <a:ext cx="4775242" cy="5760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работники отдельных категорий организаций и т.д.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D42B305E-256E-412D-AF05-8057C952AAC0}"/>
              </a:ext>
            </a:extLst>
          </p:cNvPr>
          <p:cNvSpPr/>
          <p:nvPr/>
        </p:nvSpPr>
        <p:spPr>
          <a:xfrm>
            <a:off x="371929" y="5684264"/>
            <a:ext cx="11448141" cy="4519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Уведомление подается по состоянию на первое число месяца, предшествующего месяцу подачи документов</a:t>
            </a:r>
            <a:endParaRPr lang="ru-RU" dirty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2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44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9B22FB9D-5F64-4035-81E0-37E2AA2CEB23}"/>
              </a:ext>
            </a:extLst>
          </p:cNvPr>
          <p:cNvSpPr/>
          <p:nvPr/>
        </p:nvSpPr>
        <p:spPr>
          <a:xfrm>
            <a:off x="371929" y="3797846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Цифровые финансовые активы, утилитарные цифровые права и цифровая валюта с неоднородными признаками отражаются отдельными позициями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DEF0DF8A-BDB4-438A-861F-716730737D2A}"/>
              </a:ext>
            </a:extLst>
          </p:cNvPr>
          <p:cNvSpPr/>
          <p:nvPr/>
        </p:nvSpPr>
        <p:spPr>
          <a:xfrm>
            <a:off x="371929" y="2612443"/>
            <a:ext cx="11448141" cy="1072922"/>
          </a:xfrm>
          <a:prstGeom prst="rect">
            <a:avLst/>
          </a:prstGeom>
          <a:noFill/>
          <a:ln w="19050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К цифровой валюте не относятся бонусные баллы, бонусы на накопительных дисконтных картах, начисленные банками и иными организациями за пользование их услугами, в том числе в виде денежных средств («</a:t>
            </a:r>
            <a:r>
              <a:rPr lang="ru-RU" dirty="0" err="1">
                <a:solidFill>
                  <a:schemeClr val="tx1"/>
                </a:solidFill>
              </a:rPr>
              <a:t>кешбэк</a:t>
            </a:r>
            <a:r>
              <a:rPr lang="ru-RU" dirty="0">
                <a:solidFill>
                  <a:schemeClr val="tx1"/>
                </a:solidFill>
              </a:rPr>
              <a:t> сервис»)</a:t>
            </a:r>
            <a:endParaRPr lang="ru-RU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854BBF10-56F9-4182-8AD3-B983CF9B813A}"/>
              </a:ext>
            </a:extLst>
          </p:cNvPr>
          <p:cNvSpPr/>
          <p:nvPr/>
        </p:nvSpPr>
        <p:spPr>
          <a:xfrm>
            <a:off x="371929" y="142704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Необходимо самостоятельно ознакомиться с Федеральным законом от 2 августа 2019 г. № 259-ФЗ и Федеральным законом от 31 июля 2020 г. № 259-ФЗ</a:t>
            </a:r>
            <a:endParaRPr lang="ru-RU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B81E59FD-58BA-4C6F-ADDC-9E61D8E6BE9E}"/>
              </a:ext>
            </a:extLst>
          </p:cNvPr>
          <p:cNvSpPr/>
          <p:nvPr/>
        </p:nvSpPr>
        <p:spPr>
          <a:xfrm>
            <a:off x="371929" y="4788587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Уведомления подаются в применимых ситуациях до 30 июня 2021 года включительно; </a:t>
            </a:r>
          </a:p>
          <a:p>
            <a:r>
              <a:rPr lang="ru-RU" dirty="0">
                <a:solidFill>
                  <a:schemeClr val="tx1"/>
                </a:solidFill>
              </a:rPr>
              <a:t>после вступят в силу изменения в форму справки и будет подготовлена обновленная версия </a:t>
            </a:r>
          </a:p>
          <a:p>
            <a:r>
              <a:rPr lang="ru-RU" dirty="0">
                <a:solidFill>
                  <a:schemeClr val="tx1"/>
                </a:solidFill>
              </a:rPr>
              <a:t>СПО «Справки БК»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3EB24C0F-B028-4A3B-9923-229C6737AD33}"/>
              </a:ext>
            </a:extLst>
          </p:cNvPr>
          <p:cNvSpPr/>
          <p:nvPr/>
        </p:nvSpPr>
        <p:spPr>
          <a:xfrm>
            <a:off x="371929" y="5779328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Вопросы заполнения раздела 2 справки будут отражены в Методических рекомендациях на 2022 год,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в настоящее время сведения о расходах на приобретение рассматриваемых активов не представляются</a:t>
            </a:r>
          </a:p>
        </p:txBody>
      </p:sp>
      <p:pic>
        <p:nvPicPr>
          <p:cNvPr id="16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0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854BBF10-56F9-4182-8AD3-B983CF9B813A}"/>
              </a:ext>
            </a:extLst>
          </p:cNvPr>
          <p:cNvSpPr/>
          <p:nvPr/>
        </p:nvSpPr>
        <p:spPr>
          <a:xfrm>
            <a:off x="371929" y="170136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Цифровые финансовые активы, выпущенные в информационных системах, организованных в соответствии с иностранным правом, и цифровая валюта (</a:t>
            </a:r>
            <a:r>
              <a:rPr lang="ru-RU" u="sng" dirty="0">
                <a:solidFill>
                  <a:schemeClr val="tx1"/>
                </a:solidFill>
                <a:cs typeface="Times New Roman" pitchFamily="18" charset="0"/>
              </a:rPr>
              <a:t>любая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) запрещены для лиц, указанных в Федеральном законе от 7 мая 2013 г. № 79-ФЗ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EEE71088-4231-45E3-B2FC-A80565C00991}"/>
              </a:ext>
            </a:extLst>
          </p:cNvPr>
          <p:cNvSpPr/>
          <p:nvPr/>
        </p:nvSpPr>
        <p:spPr>
          <a:xfrm>
            <a:off x="1097280" y="3003286"/>
            <a:ext cx="10688321" cy="190399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По общему правилу, для гражданских служащих запрет предусмотрен, если замещаемые ими должности предусмотрены соответствующим перечнем (не путать с перечнем должностей для целей декларирования) </a:t>
            </a: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  замещаемые должности предусматривают участие в подготовке решений, затрагивающих вопросы суверенитета и национальной безопасности Российской Федерации</a:t>
            </a:r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cs typeface="Times New Roman" pitchFamily="18" charset="0"/>
              </a:rPr>
              <a:t>(для </a:t>
            </a: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супруг (супругов) и несовершеннолетних детей запрет не предусмотрен в таком случае)</a:t>
            </a:r>
          </a:p>
          <a:p>
            <a:r>
              <a:rPr lang="ru-RU" b="1" dirty="0">
                <a:solidFill>
                  <a:schemeClr val="tx1"/>
                </a:solidFill>
                <a:cs typeface="Times New Roman" pitchFamily="18" charset="0"/>
              </a:rPr>
              <a:t>Есть исключения, см. Федеральный закон от 7 мая 2013 г. № 79-ФЗ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5649F24-A6A3-45DE-BEF2-3FB4D1446C9E}"/>
              </a:ext>
            </a:extLst>
          </p:cNvPr>
          <p:cNvSpPr txBox="1"/>
          <p:nvPr/>
        </p:nvSpPr>
        <p:spPr>
          <a:xfrm>
            <a:off x="371929" y="5105531"/>
            <a:ext cx="11448140" cy="96949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</a:rPr>
              <a:t>В течение трех месяцев </a:t>
            </a:r>
            <a:r>
              <a:rPr lang="ru-RU" b="0" i="0" dirty="0" smtClean="0">
                <a:effectLst/>
              </a:rPr>
              <a:t>(с </a:t>
            </a:r>
            <a:r>
              <a:rPr lang="ru-RU" b="0" i="0" dirty="0">
                <a:effectLst/>
              </a:rPr>
              <a:t>1 января 2021 </a:t>
            </a:r>
            <a:r>
              <a:rPr lang="ru-RU" b="0" i="0" dirty="0" smtClean="0">
                <a:effectLst/>
              </a:rPr>
              <a:t>года) </a:t>
            </a:r>
            <a:r>
              <a:rPr lang="ru-RU" dirty="0"/>
              <a:t>должно быть осуществлено отчуждение цифровых финансовых активов, выпущенных в информационных системах, организованных в соответствии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иностранным правом, и цифровой </a:t>
            </a:r>
            <a:r>
              <a:rPr lang="ru-RU" dirty="0" smtClean="0"/>
              <a:t>валюты </a:t>
            </a:r>
            <a:endParaRPr lang="ru-RU" dirty="0"/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75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/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xmlns="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375544"/>
              </p:ext>
            </p:extLst>
          </p:nvPr>
        </p:nvGraphicFramePr>
        <p:xfrm>
          <a:off x="451669" y="2711998"/>
          <a:ext cx="11088915" cy="29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:a16="http://schemas.microsoft.com/office/drawing/2014/main" xmlns="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:a16="http://schemas.microsoft.com/office/drawing/2014/main" xmlns="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:a16="http://schemas.microsoft.com/office/drawing/2014/main" xmlns="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xmlns="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:a16="http://schemas.microsoft.com/office/drawing/2014/main" xmlns="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цифрового финансового актива или цифрового 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приобретения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информационной системы, в которой осуществляется выпуск цифровых финансовых активов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81-с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11.11.2020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StartEngine Capital, LLC, США, </a:t>
                      </a:r>
                      <a:endParaRPr lang="ru-RU" dirty="0"/>
                    </a:p>
                    <a:p>
                      <a:r>
                        <a:rPr lang="it-IT" dirty="0"/>
                        <a:t>CIK 0001665160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Blockport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10.12.2020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Tokeny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sàrl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Люксембург,  </a:t>
                      </a:r>
                      <a:r>
                        <a:rPr lang="en-US" dirty="0"/>
                        <a:t>Registration number: B218805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396149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Цифровые финансовые активы, цифровые права, включающие одновременно цифровые финансовые активы и иные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85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/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xmlns="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240668"/>
              </p:ext>
            </p:extLst>
          </p:nvPr>
        </p:nvGraphicFramePr>
        <p:xfrm>
          <a:off x="451669" y="2711998"/>
          <a:ext cx="11088915" cy="3642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:a16="http://schemas.microsoft.com/office/drawing/2014/main" xmlns="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:a16="http://schemas.microsoft.com/office/drawing/2014/main" xmlns="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:a16="http://schemas.microsoft.com/office/drawing/2014/main" xmlns="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xmlns="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:a16="http://schemas.microsoft.com/office/drawing/2014/main" xmlns="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Уникальное условное обозначение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Объем инвестиций (руб.)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инвестиционной платформы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3041814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25.08.2020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Поток.Диджитал</a:t>
                      </a:r>
                      <a:r>
                        <a:rPr lang="ru-RU" dirty="0"/>
                        <a:t>», </a:t>
                      </a:r>
                    </a:p>
                    <a:p>
                      <a:r>
                        <a:rPr lang="ru-RU" dirty="0"/>
                        <a:t>ИНН 9701046627 </a:t>
                      </a:r>
                    </a:p>
                    <a:p>
                      <a:r>
                        <a:rPr lang="ru-RU" dirty="0"/>
                        <a:t>ОГРН 1167746721735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3044635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03.09.2020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Поток.Диджитал</a:t>
                      </a: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 9701046627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ОГРН 1167746721735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Утилитарные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00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/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/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xmlns="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65305"/>
              </p:ext>
            </p:extLst>
          </p:nvPr>
        </p:nvGraphicFramePr>
        <p:xfrm>
          <a:off x="451669" y="2711998"/>
          <a:ext cx="1108891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618">
                  <a:extLst>
                    <a:ext uri="{9D8B030D-6E8A-4147-A177-3AD203B41FA5}">
                      <a16:colId xmlns:a16="http://schemas.microsoft.com/office/drawing/2014/main" xmlns="" val="2952828115"/>
                    </a:ext>
                  </a:extLst>
                </a:gridCol>
                <a:gridCol w="3501163">
                  <a:extLst>
                    <a:ext uri="{9D8B030D-6E8A-4147-A177-3AD203B41FA5}">
                      <a16:colId xmlns:a16="http://schemas.microsoft.com/office/drawing/2014/main" xmlns="" val="151744867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xmlns="" val="1175330291"/>
                    </a:ext>
                  </a:extLst>
                </a:gridCol>
                <a:gridCol w="3511009">
                  <a:extLst>
                    <a:ext uri="{9D8B030D-6E8A-4147-A177-3AD203B41FA5}">
                      <a16:colId xmlns:a16="http://schemas.microsoft.com/office/drawing/2014/main" xmlns="" val="142523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цифровой валюты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Bitcoin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13.06.2020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0,01156018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Ethereum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30.03.2020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Цифровая валюта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Содержимое 3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" y="176328"/>
            <a:ext cx="1000125" cy="12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83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35302" y="2997238"/>
            <a:ext cx="6486756" cy="1066800"/>
          </a:xfrm>
          <a:prstGeom prst="rect">
            <a:avLst/>
          </a:prstGeom>
        </p:spPr>
        <p:txBody>
          <a:bodyPr lIns="0" rIns="0" anchor="b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800" dirty="0">
                <a:latin typeface="+mj-lt"/>
                <a:ea typeface="+mj-ea"/>
                <a:cs typeface="+mj-cs"/>
              </a:rPr>
              <a:t>     </a:t>
            </a:r>
            <a:r>
              <a:rPr lang="ru-RU" sz="3400" b="1" dirty="0">
                <a:latin typeface="+mj-lt"/>
                <a:ea typeface="+mj-ea"/>
                <a:cs typeface="+mj-cs"/>
              </a:rPr>
              <a:t>СПАСИБО ЗА ВНИМАНИЕ</a:t>
            </a:r>
            <a:r>
              <a:rPr lang="ru-RU" sz="3400" dirty="0"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49155" name="Прямоугольник 4"/>
          <p:cNvSpPr>
            <a:spLocks noChangeArrowheads="1"/>
          </p:cNvSpPr>
          <p:nvPr/>
        </p:nvSpPr>
        <p:spPr bwMode="auto">
          <a:xfrm>
            <a:off x="285751" y="5143501"/>
            <a:ext cx="6096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Euphemia" pitchFamily="34" charset="0"/>
              </a:rPr>
              <a:t>Отдел профилактики коррупционных правонарушений управления муниципальной службы и кадров администрации </a:t>
            </a:r>
          </a:p>
          <a:p>
            <a:r>
              <a:rPr lang="ru-RU">
                <a:latin typeface="Euphemia" pitchFamily="34" charset="0"/>
              </a:rPr>
              <a:t>МО «Город Астрахань»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6953251" y="5429251"/>
            <a:ext cx="4857749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Euphemia" pitchFamily="34" charset="0"/>
              </a:rPr>
              <a:t>24-10-86</a:t>
            </a:r>
          </a:p>
        </p:txBody>
      </p:sp>
      <p:pic>
        <p:nvPicPr>
          <p:cNvPr id="7" name="Picture 3" descr="D:\Дизайн ЦСА\ф.с. А.О\ОБЛАКО\4. Дополнительные элементы\2. Значки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2" y="687567"/>
            <a:ext cx="1543988" cy="225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512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341" y="3136611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473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8097</TotalTime>
  <Words>2597</Words>
  <Application>Microsoft Office PowerPoint</Application>
  <PresentationFormat>Произвольный</PresentationFormat>
  <Paragraphs>240</Paragraphs>
  <Slides>34</Slides>
  <Notes>33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Шулепа Алексей Павлович</cp:lastModifiedBy>
  <cp:revision>669</cp:revision>
  <cp:lastPrinted>2019-11-28T21:35:27Z</cp:lastPrinted>
  <dcterms:created xsi:type="dcterms:W3CDTF">2015-10-24T19:54:13Z</dcterms:created>
  <dcterms:modified xsi:type="dcterms:W3CDTF">2021-03-26T04:47:25Z</dcterms:modified>
</cp:coreProperties>
</file>