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8" r:id="rId2"/>
    <p:sldId id="589" r:id="rId3"/>
    <p:sldId id="590" r:id="rId4"/>
    <p:sldId id="591" r:id="rId5"/>
    <p:sldId id="592" r:id="rId6"/>
    <p:sldId id="593" r:id="rId7"/>
    <p:sldId id="594" r:id="rId8"/>
    <p:sldId id="595" r:id="rId9"/>
    <p:sldId id="596" r:id="rId10"/>
    <p:sldId id="597" r:id="rId11"/>
    <p:sldId id="598" r:id="rId12"/>
    <p:sldId id="599" r:id="rId13"/>
    <p:sldId id="600" r:id="rId14"/>
    <p:sldId id="601" r:id="rId15"/>
    <p:sldId id="602" r:id="rId16"/>
    <p:sldId id="603" r:id="rId17"/>
    <p:sldId id="604" r:id="rId18"/>
    <p:sldId id="605" r:id="rId19"/>
    <p:sldId id="614" r:id="rId20"/>
    <p:sldId id="615" r:id="rId21"/>
    <p:sldId id="616" r:id="rId22"/>
    <p:sldId id="617" r:id="rId23"/>
    <p:sldId id="618" r:id="rId24"/>
    <p:sldId id="619" r:id="rId25"/>
    <p:sldId id="620" r:id="rId26"/>
    <p:sldId id="621" r:id="rId27"/>
    <p:sldId id="622" r:id="rId28"/>
    <p:sldId id="623" r:id="rId29"/>
    <p:sldId id="624" r:id="rId30"/>
    <p:sldId id="632" r:id="rId31"/>
    <p:sldId id="631" r:id="rId32"/>
    <p:sldId id="630" r:id="rId33"/>
    <p:sldId id="629" r:id="rId34"/>
    <p:sldId id="628" r:id="rId35"/>
    <p:sldId id="627" r:id="rId36"/>
    <p:sldId id="626" r:id="rId37"/>
    <p:sldId id="625" r:id="rId38"/>
    <p:sldId id="564" r:id="rId39"/>
  </p:sldIdLst>
  <p:sldSz cx="12192000" cy="6858000"/>
  <p:notesSz cx="6805613" cy="9939338"/>
  <p:defaultTextStyle>
    <a:defPPr>
      <a:defRPr lang="ru-RU"/>
    </a:defPPr>
    <a:lvl1pPr marL="0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96B"/>
    <a:srgbClr val="FDCFD0"/>
    <a:srgbClr val="FFFFFF"/>
    <a:srgbClr val="EAEAE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9" autoAdjust="0"/>
    <p:restoredTop sz="98034" autoAdjust="0"/>
  </p:normalViewPr>
  <p:slideViewPr>
    <p:cSldViewPr snapToGrid="0">
      <p:cViewPr>
        <p:scale>
          <a:sx n="94" d="100"/>
          <a:sy n="94" d="100"/>
        </p:scale>
        <p:origin x="-648" y="21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991DAE-59F0-4EE8-B143-310E7B6E750C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66ABE879-7013-4CF6-BFE0-243F47E63B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64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1EBA740-8F53-4D2F-850E-9DA3C22D37EA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2AB91AC-F021-4BDD-B911-C95536680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4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571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34" indent="0" algn="ctr">
              <a:buNone/>
              <a:defRPr sz="2000"/>
            </a:lvl2pPr>
            <a:lvl3pPr marL="914268" indent="0" algn="ctr">
              <a:buNone/>
              <a:defRPr sz="1900"/>
            </a:lvl3pPr>
            <a:lvl4pPr marL="1371403" indent="0" algn="ctr">
              <a:buNone/>
              <a:defRPr sz="1600"/>
            </a:lvl4pPr>
            <a:lvl5pPr marL="1828534" indent="0" algn="ctr">
              <a:buNone/>
              <a:defRPr sz="1600"/>
            </a:lvl5pPr>
            <a:lvl6pPr marL="2285668" indent="0" algn="ctr">
              <a:buNone/>
              <a:defRPr sz="1600"/>
            </a:lvl6pPr>
            <a:lvl7pPr marL="2742802" indent="0" algn="ctr">
              <a:buNone/>
              <a:defRPr sz="1600"/>
            </a:lvl7pPr>
            <a:lvl8pPr marL="3199936" indent="0" algn="ctr">
              <a:buNone/>
              <a:defRPr sz="1600"/>
            </a:lvl8pPr>
            <a:lvl9pPr marL="365707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2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8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6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2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3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49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34" indent="0">
              <a:buNone/>
              <a:defRPr sz="2800"/>
            </a:lvl2pPr>
            <a:lvl3pPr marL="914268" indent="0">
              <a:buNone/>
              <a:defRPr sz="2400"/>
            </a:lvl3pPr>
            <a:lvl4pPr marL="1371403" indent="0">
              <a:buNone/>
              <a:defRPr sz="2000"/>
            </a:lvl4pPr>
            <a:lvl5pPr marL="1828534" indent="0">
              <a:buNone/>
              <a:defRPr sz="2000"/>
            </a:lvl5pPr>
            <a:lvl6pPr marL="2285668" indent="0">
              <a:buNone/>
              <a:defRPr sz="2000"/>
            </a:lvl6pPr>
            <a:lvl7pPr marL="2742802" indent="0">
              <a:buNone/>
              <a:defRPr sz="2000"/>
            </a:lvl7pPr>
            <a:lvl8pPr marL="3199936" indent="0">
              <a:buNone/>
              <a:defRPr sz="2000"/>
            </a:lvl8pPr>
            <a:lvl9pPr marL="365707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4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4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4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8" tIns="45712" rIns="91428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8" tIns="45712" rIns="91428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BA394-6E9B-4A08-A82A-2BF9BE6C8D89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4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2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3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2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6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4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3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2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1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kreml-sverhu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337826" y="356837"/>
            <a:ext cx="74378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Конфликт интересов на муниципальной службе и порядок его урегулирования 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15" name="Picture 3" descr="D:\Дизайн ЦСА\ф.с. А.О\ОБЛАКО\4. Дополнительные элементы\2. Значки\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3" y="364181"/>
            <a:ext cx="1543988" cy="225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5742878"/>
            <a:ext cx="12192000" cy="11151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55373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36341" y="1182029"/>
            <a:ext cx="1039293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Конфликт интересов на муниципальной службе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ситуация, при которой личная заинтересованность (прямая или косвенная) муниципального служащего влияет или может повлиять на надлежащее, объективное и беспристрастное исполнение им должностных (служебных) обязанностей (осуществление полномочий).</a:t>
            </a:r>
          </a:p>
          <a:p>
            <a:pPr algn="just"/>
            <a:endParaRPr lang="ru-RU" sz="1800" i="1" dirty="0" smtClean="0"/>
          </a:p>
          <a:p>
            <a:pPr algn="just"/>
            <a:endParaRPr lang="ru-RU" sz="1800" i="1" dirty="0" smtClean="0"/>
          </a:p>
          <a:p>
            <a:pPr algn="just"/>
            <a:r>
              <a:rPr lang="ru-RU" sz="1800" i="1" dirty="0" smtClean="0"/>
              <a:t>(часть 1 статьи 10 Федерального закона от 25 декабря 2008 года № 273-ФЗ «О противодействии Коррупции», часть 1 статьи 14.1 Федерального закона от 2 марта 2007 года № 25-ФЗ «О муниципальной службе в Российской Федерации») </a:t>
            </a:r>
            <a:endParaRPr lang="ru-RU" sz="1800" dirty="0" smtClean="0"/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46049" y="1115121"/>
            <a:ext cx="1139654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Личная заинтересованность муниципального служащего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которая влияет или может повлиять на надлежащее, объективное и беспристрастное исполнение им должностных (служебных) обязанностей (осуществление полномочий) - возможность получения доходов в виде денег, иного имущества, в том числе имущественных прав, услуг имущественного характера, результатов выполненных работ или каких-либо выгод (преимуществ) муниципальным служащим и (или) состоящими с ним в близком родстве или свойстве лицами (родителями, супругами, детьми, братьями, сестрами, а также братьями, сестрами, родителями, детьми супругов и супругами детей), гражданами или организациями, с которыми муниципальный служащий, и (или) лица, состоящие с ним в близком родстве или свойстве, связаны имущественными, корпоративными или иными близкими отношениями. </a:t>
            </a:r>
          </a:p>
          <a:p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(часть 2 статьи 10 Федерального закона от 25 декабря 2008 года № 273-ФЗ «О противодействии Коррупции»,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статьи 14.1 Федерального закона от 2 марта 2007 года № 25-ФЗ «О муниципальной службе в Российской Федерации»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12956" y="858644"/>
            <a:ext cx="1120697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Функции государственного, муниципального (административного) управления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организацией представляют собой полномочия муниципального служащего принимать обязательные для исполнения решения по кадровым, организационно-техническим, финансовым, материально-техническим или иным вопросам в отношении данной организации, в том числе решения, связанные с выдачей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разрешений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осуществление определенного вида деятельности и (или) отдельных действий данной организацией, либо готовить проекты таких решений. 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(часть 4 статья 1 Федерального закона от 25 декабря 2008 года № 273-ФЗ «О противодействии коррупции»)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13317" y="691376"/>
            <a:ext cx="1107316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Функции муниципального (административного) управления, при осуществлении которых может возникать конфликт интересов, могут включать: </a:t>
            </a:r>
            <a:endParaRPr lang="ru-RU" sz="2400" dirty="0" smtClean="0"/>
          </a:p>
          <a:p>
            <a:r>
              <a:rPr lang="ru-RU" sz="2400" dirty="0" smtClean="0"/>
              <a:t>- размещение заказов на поставку товаров, выполнение работ и оказание услуг для муниципальных нужд, в том числе участие в работе комиссии по размещению заказов; </a:t>
            </a:r>
          </a:p>
          <a:p>
            <a:r>
              <a:rPr lang="ru-RU" sz="2400" dirty="0" smtClean="0"/>
              <a:t>- осуществление муниципального надзора и контроля; </a:t>
            </a:r>
          </a:p>
          <a:p>
            <a:r>
              <a:rPr lang="ru-RU" sz="2400" dirty="0" smtClean="0"/>
              <a:t>- подготовку и принятие решений о распределении бюджетных ассигнований, субсидий, межбюджетных трансфертов, а также ограниченных ресурсов (квот, земельных участков и т.п.); </a:t>
            </a:r>
          </a:p>
          <a:p>
            <a:r>
              <a:rPr lang="ru-RU" sz="2400" dirty="0" smtClean="0"/>
              <a:t>- организацию продажи приватизируемого муниципального имущества, иного имущества, а также права на заключение договоров аренды земельных участков, находящихся в муниципальной собственности; </a:t>
            </a:r>
          </a:p>
          <a:p>
            <a:r>
              <a:rPr lang="ru-RU" sz="2400" dirty="0" smtClean="0"/>
              <a:t>- выдача разрешений на отдельные виды работ и иные действия; </a:t>
            </a:r>
          </a:p>
          <a:p>
            <a:r>
              <a:rPr lang="ru-RU" sz="2400" dirty="0" smtClean="0"/>
              <a:t>- возбуждение и рассмотрение дел об административных правонарушениях и другие функции.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35259" y="1193180"/>
            <a:ext cx="108389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 указанные определения конфликта интересов попадает множество конкретных ситуаций, в которых муниципальный служащий может оказаться в процессе исполнения должностных обязанностей. Тем не менее, можно выделить ряд ключевых «областей регулирования», в которых возникновение конфликта интересов является наиболее вероятным: </a:t>
            </a: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79141" y="892099"/>
            <a:ext cx="11106615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- выполнение отдельных функций муниципального (административного) управления в отношении родственников и/или иных лиц, с которыми связана личная заинтересованность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служащего;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выполнение иной оплачиваемой работы;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владение ценными бумагами, банковскими вкладами;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получение подарков и услуг;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имущественные обязательства и судебные разбирательства;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взаимодействие с бывшим работодателем и трудоустройство после увольнения с муниципальной службы;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явное нарушение установленных запретов (например, использование служебной информации, получение наград, почетных и специальных званий (за исключением научных) от иностранных государств и др.).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371601" y="2074127"/>
            <a:ext cx="101922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ОБЯЗАННОСТИ МУНИЦИПАЛЬНОГО СЛУЖАЩЕГО ПО УРЕГУЛИРОВАНИЮ КОНФЛИКТА ИНТЕРЕСОВ НА МУНИЦИПАЛЬНОЙ СЛУЖБЕ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46771" y="836341"/>
            <a:ext cx="1080553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соответствии с требованиями статьи 11 Федерального закона Российской Федерации от 25.12.2008 № 273-ФЗ «О противодействии коррупции, статьи 14.1 Федерального закона от 2 марта 2007 года № 25-ФЗ «О муниципальной службе в Российской Федерации»: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Муниципальный служащий обязан принимать меры по недопущению любой возможности возникновения конфликта интересов.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Муниципальный служащий обязан уведомить в порядке, определенном представителем нанимателя (работодателем) в соответствии с нормативными правовыми актами Российской Федерации, о возникшем конфликте интересов или о возможности его возникновения, как только ему станет об этом известно. 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727473" y="0"/>
            <a:ext cx="105812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25913" y="769435"/>
            <a:ext cx="1060481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В случае, если владение муниципальным служащим ценными бумагами (долями участия, паями в уставных (складочных) капиталах организаций) приводит или может привести к конфликту интересов, указанное лицо обязано передать принадлежащие ему ценные бумаги (доли участия, паи в уставных (складочных) капиталах организаций)в доверительное управление в соответствии с гражданским законодательством Российской Федерации.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Представитель нанимателя, если ему стало известно о возникновении у муниципального служащего личной заинтересованности, которая приводит или может привести к конфликту интересов, обязан принять меры по предотвращению или урегулированию конфликта интересов.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Предотвращение или урегулирование конфликта интересов может состоять в изменении должностного или служебного положения муниципального служащего, являющегося стороной конфликта интересов, вплоть до его отстранения от исполнения должностных (служебных) обязанностей в установленном порядке, и (или) в отказе его от выгоды, явившейся причиной возникновения конфликта интересов.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894741" y="0"/>
            <a:ext cx="890859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47493" y="1628079"/>
            <a:ext cx="110397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ОТВЕТСТВЕННОСТЬ МУНИЦИПАЛЬНОГО СЛУЖАЩЕГО и ПРЕДСТАВИТЕЛЯ НАНИМАТЕЛЯ ЗА НЕПРИНЯТИЕ МЕР ПО ПРЕДОТВРАЩЕНИЮ ИЛИ УРЕГУЛИРОВАНИЮ КОНФЛИКТА ИНТЕРЕСОВ НА МУНИЦИПАЛЬНОЙ СЛУЖБЕ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69434" y="1282390"/>
            <a:ext cx="10638264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Непринятие муниципальным служащим, являющимся стороной конфликта интересов, мер по предотвращению или урегулированию конфликта интересов является правонарушением,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влекущим увольнение муниципального служащего с муниципальной службы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соответствии с законодательством Российской Федерации.</a:t>
            </a: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(часть 6 статьи 11 Федерального закона от 25.12.2008 № 273-ФЗ «О противодействии коррупции», часть 2.3 статьи 14.1 Федерального закона от 02.03.2007 № 25-ФЗ «О муниципальной службе в Российской Федерации»).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79864" y="691376"/>
            <a:ext cx="10961649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Непринятие муниципальным служащим, являющимся представителем нанимателя, которому стало известно о возникновении у подчиненного ему муниципального служащего личной заинтересованности, которая приводит или может привести к конфликту интересов, мер по предотвращению или урегулированию конфликта интересов является правонарушением,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влекущим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увольнение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муниципального служащего, являющегося представителем нанимателя, с муниципальной службы. </a:t>
            </a:r>
          </a:p>
          <a:p>
            <a:pPr algn="just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 smtClean="0"/>
              <a:t>(часть 3.1 статьи 14.1 Федерального закона от 02.03.2007 № 25-ФЗ «О муниципальной службе в Российской Федерации»).</a:t>
            </a:r>
            <a:endParaRPr lang="ru-RU" sz="2000" dirty="0" smtClean="0"/>
          </a:p>
          <a:p>
            <a:pPr algn="just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8644" y="1115122"/>
            <a:ext cx="106717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ПОРЯДОК СООБЩЕНИЯ МУНИЦИПАЛЬНЫМИ СЛУЖАЩИМИ АДМИНИСТРАЦИИ МУНИЦИПАЛЬНОГО ОБРАЗОВАНИЯ «ГОРОД АСТРАХАНЬ» О ВОЗНИКНОВЕНИИ ЛИЧНОЙ ЗАИНТЕРЕСОВАННОСТИ, КОТОРАЯ ПРИВОДИТ ИЛИ МОЖЕТ ПРИВЕСТИ К КОНФЛИКТУ ИНТЕРЕСОВ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69434" y="1137424"/>
            <a:ext cx="1059365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муниципального образования «Город Астрахань» от 21 марта 2016 года № 1659 утверждено Положение о порядке уведомления муниципальными служащими администрации муниципального образования «Город Астрахань», отраслевых (функциональных) и территориальных органов администрации муниципального образования «Город Астрахань» о возникновении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(возможном возникновении) личной заинтересованности при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исполнении должностных обязанностей, которая приводит или может привести к конфликту интересов.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соответствии с указанным Постановлением муниципальные служащие обязаны уведомить нанимателя (работодателя) о возникновении личной заинтересованности при исполнении должностных обязанностей, которая приводит или может привести к конфликту интересов, а также принимать меры по предотвращению или урегулированию конфликта интересов.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46049" y="856357"/>
            <a:ext cx="113742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случае если личная заинтересованность возникла в служебной командировке, отпуске, вне пределов места прохождения службы по иным основаниям, муниципальный служащий обязан представить уведомление о возникновении личной заинтересованности в день прибытия к месту прохождения службы.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Уведомления, направленные на имя главы муниципального образования «Город Астрахань», передаются в отдел профилактики коррупционных правонарушений управления муниципальной службы и кадров администрации для предварительного рассмотрения и дачи заключения.</a:t>
            </a: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12956" y="1115122"/>
            <a:ext cx="1105085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Уведомления, направленные на имя руководителя отраслевого (функционального) или территориального органа администрации муниципального образования «Город Астрахань», имеющего статус юридического лица, в течение двух дней со дня поступления уведомления, направляются также предварительного рассмотрения в отдел профилактики коррупционных правонарушений управления муниципальной службы и кадров администрации муниципального образования «Город Астрахань».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01083" y="1115122"/>
            <a:ext cx="1147460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 результатам предварительного рассмотрения уведомлений подготавливается заключение о направлении уведомления и других материалов в комиссию по соблюдению требований к служебному поведению муниципальных служащих и урегулированию конфликта интересов администрации муниципального образования «Город Астрахань».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Комиссия в свою очередь, рассматривает уведомления и принимает решения в порядке, установленном Положением о Комиссии.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02166" y="1349298"/>
            <a:ext cx="1095049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ТИПОВЫЕ СИТУАЦИИ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КОНФЛИКТА ИНТЕРЕСОВ НА МУНИЦИПАЛЬНОЙ СЛУЖБЕ РОССИЙСКОЙ ФЕДЕРАЦИИ И ПОРЯДОК ИХ УРЕГУЛИРОВАНИЯ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24108" y="691376"/>
            <a:ext cx="1121812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Конфликт интересов, связанный с выполнением отдельных функций муниципального (административного) управления в отношении родственников и/или иных лиц, с которыми связана личная заинтересованность муниципального служащего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ОПИСАНИЕ СИТУАЦИИ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служащий участвует в осуществлении отдельных функций государственного, муниципального (административного) управления и/или в принятии кадровых решений в отношении родственников и/или иных лиц, с которыми связана личная заинтересованность муниципального служащего. 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Муниципальному служащему следует уведомить о наличии личной заинтересованности представителя нанимателя и непосредственного начальника в письменной форме.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67990" y="947854"/>
            <a:ext cx="1150805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ПРЕДСТАВИТЕЛЯ НАНИМАТЕЛЯ</a:t>
            </a: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Рекомендуется отстранить муниципального служащего от исполнения должностных обязанностей, предполагающих непосредственное взаимодействие (прямое подчинение) с родственниками и/или иными лицами, с которыми связана личная заинтересованность муниципального служащего. 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56478" y="1025912"/>
            <a:ext cx="1163072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Конфликт интересов, связанный с выполнением иной оплачиваемой работы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Ситуация № 1 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Муниципальный служащий, его родственники или иные лица, с которыми связана личная заинтересованность муниципального служащего, выполняют или собираются выполнять оплачиваемую работу на условиях трудового или гражданско-правового договора в организации, в отношении которой муниципальный служащий осуществляет отдельные функции государственного, муниципального (административного) управления. 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79142" y="743503"/>
            <a:ext cx="1140769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МО «Город Астрахань» от 17 декабря 2018 года № 671 утвержден порядок предварительного уведомления представителя нанимателя (работодателя) о выполнении муниципальными служащими администрации МО «Город Астрахань» иной оплачиваемой работы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соответствии с данным постановлением муниципальный служащий вправе с предварительным уведомлением представителя нанимателя выполнять иную оплачиваемую работу. При направлении уведомления муниципальный служащий гарантирует работодателю, что выполнение иной оплачиваемой работы будет производиться в свободное от основной работы время и не повлечет за собой конфликт интересов, что им будут соблюдаться ограничения и запреты, установленные Федеральным законом «О муниципальной службе в РФ», а также что выполнение иной работы не отразится на надлежащем исполнении возложенных на муниципального служащего должностных обязанностей и соблюдения правил внутреннего трудового распорядка, дисциплины труда.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56478" y="947854"/>
            <a:ext cx="1157496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Уведомительный порядок направления муниципальным служащим представителю нанимателя информации о намерении осуществлять иную оплачиваемую работу предполагает, что работодатель не вправе запретить муниципальному служащему выполнять иную оплачиваемую работу.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этом случае, вся ответственность за несоблюдение требований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антикоррупционного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законодательства в части недопущении возникновения конфликта интересов на муниципальной службе, ложится на самого муниципального служащего.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Следует иметь в виду, что непринятие муниципальным служащим мер по предотвращению или урегулированию конфликта интересов является правонарушением, влекущим увольнение муниципального служащего с муниципальной службы.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4966" y="713678"/>
            <a:ext cx="117645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В случае возникновения у муниципального служащего личной заинтересованности, которая приводит или может привести к конфликту интересов, муниципальный служащий обязан проинформировать об этом непосредственного начальника в письменной форме и работодателя путем подачи уведомления о </a:t>
            </a:r>
            <a:r>
              <a:rPr lang="ru-RU" sz="2400" dirty="0" smtClean="0"/>
              <a:t>возникновении (возможном возникновении) </a:t>
            </a:r>
            <a:r>
              <a:rPr lang="ru-RU" sz="2400" dirty="0" smtClean="0"/>
              <a:t>личной заинтересованности, в соответствии с Положением, утвержденным постановлением администрации МО «Город Астрахань» от 21 марта 2016 года № 1659.</a:t>
            </a:r>
          </a:p>
          <a:p>
            <a:pPr algn="just"/>
            <a:r>
              <a:rPr lang="ru-RU" sz="2400" dirty="0" smtClean="0"/>
              <a:t>При наличии конфликта интересов или возможности его возникновения муниципальному служащему рекомендуется отказаться от предложений о выполнении иной оплачиваемой работы в организации, в отношении которой муниципальный служащий осуществляет отдельные функции муниципального управления. 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79141" y="836341"/>
            <a:ext cx="1129618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Ситуация № 2 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служащий, его родственники или иные лица, с которыми связана личная заинтересованность муниципального служащего, выполняют оплачиваемую работу в организации, предоставляющей платные услуги другой организации. При этом муниципальный служащий осуществляет в отношении последней отдельные функции муниципального (административного) управления. 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направлении представителю нанимателя предварительного уведомления о выполнении иной оплачиваемой работы муниципальному служащему следует подробно изложить, в какой степени выполнение им этой работы связано с его должностными обязанностями. При этом рекомендуется отказаться от выполнения иной оплачиваемой работы в организации.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89932" y="568712"/>
            <a:ext cx="1149690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МЕРЫ ПРЕДОТВРАЩЕНИЯ И УРЕГУЛИРОВАНИЯ СО СТОРОНЫ ПРЕДСТАВИТЕЛЯ НАНИМАТЕЛЯ</a:t>
            </a:r>
            <a:endParaRPr lang="ru-RU" sz="2400" dirty="0" smtClean="0"/>
          </a:p>
          <a:p>
            <a:pPr algn="just"/>
            <a:r>
              <a:rPr lang="ru-RU" sz="2400" dirty="0" smtClean="0"/>
              <a:t>Представителю нанимателя рекомендуется подробно рассмотреть обстоятельства выполнения муниципальным служащим иной оплачиваемой работы. Особое внимание следует уделять фактам, указывающим на возможное использование муниципальным служащим своих полномочий для получения дополнительного дохода, например: </a:t>
            </a:r>
          </a:p>
          <a:p>
            <a:pPr algn="just"/>
            <a:r>
              <a:rPr lang="ru-RU" sz="2400" dirty="0" smtClean="0"/>
              <a:t>- муниципальный служащий непосредственно участвует в предоставлении услуг организации, получающей платные услуги; </a:t>
            </a:r>
          </a:p>
          <a:p>
            <a:pPr algn="just"/>
            <a:r>
              <a:rPr lang="ru-RU" sz="2400" dirty="0" smtClean="0"/>
              <a:t>- организация, оказывающая платные услуги, регулярно предоставляет услуги организациям, в отношении которых муниципальный служащий осуществляет отдельные функции государственного, муниципального (административного) управления и т.д. </a:t>
            </a:r>
          </a:p>
          <a:p>
            <a:pPr algn="just"/>
            <a:r>
              <a:rPr lang="ru-RU" sz="2400" dirty="0" smtClean="0"/>
              <a:t>При обнаружении подобных фактов представителю нанимателя рекомендуется принять решение о том, что выполнение иной оплачиваемой работы влечет конфликт интересов и отстранить муниципального служащего от исполнения должностных (служебных) обязанностей в отношении организации, получающей платные услуги. 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4966" y="713678"/>
            <a:ext cx="1180914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Конфликт интересов, связанный с владением ценными бумагами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ОПИСАНИЕ СИТУАЦИИ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Муниципальный служащий и/или его родственники владеют ценными бумагами организации, в отношении которой муниципальный служащий осуществляет отдельные функции муниципального (административного) управления.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этом случае муниципальный служащий обязан уведомить представителя нанимателя и непосредственного начальника о наличии личной заинтересованности в письменной форме, а также передать ценные бумаги в доверительное управление.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Необходимо отметить, что передача ценных бумаг в доверительное управление не обязательно исключит возникновение конфликта интересов. В этой связи муниципальным служащим может быть принято добровольное решение об отчуждении ценных бумаг.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случае если родственники муниципального служащего владеют ценными бумагами организации, в отношении которой он осуществляет отдельные функции муниципального (административного) управления, муниципальный служащий обязан уведомить представителя нанимателя и непосредственного начальника о наличии личной заинтересованности в письменной форме. При этом в целях урегулирования конфликта интересов муниципальному служащему необходимо рекомендовать родственникам передать ценные бумаги в доверительное управление либо рассмотреть вопрос об их отчуждении. 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24107" y="624468"/>
            <a:ext cx="1083898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Конфликт интересов, связанный с имущественными обязательствами и судебными разбирательствами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Ситуация №1 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ОПИСАНИЕ СИТУАЦИИ 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Муниципальный служащий участвует в осуществлении отдельных функций муниципального (административного) управления в отношении организации, перед которой сам муниципальный служащий и/или его родственники имеют имущественные обязательства, либо организация имеет имущественные обязательства перед муниципальным служащим, его родственниками, или иными лицами, с которыми связана личная заинтересованность муниципального служащего.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35259" y="624468"/>
            <a:ext cx="1101740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этом случае муниципальному служащему и его родственникам рекомендуется урегулировать имеющиеся имущественные обязательства (выплатить долг, расторгнуть договор аренды и т.д.). При невозможности сделать это, муниципальному служащему следует уведомить представителя нанимателя и непосредственного начальника о наличии личной заинтересованности в письменной форме.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ПРЕДСТАВИТЕЛЯ НАНИМАТЕЛЯ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Представителю нанимателя рекомендуется, по крайней мере, до урегулирования имущественного обязательства отстранить муниципального служащего от исполнения должностных (служебных) обязанностей в отношении организации, перед которой сам муниципальный служащий, его родственники или иные лица, с которыми связана личная заинтересованность муниципального служащего, имеют имущественные обязательства.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0" y="970156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Ситуация №2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Муниципальный служащий, его родственники или иные лица, с которыми связана личная заинтересованность муниципального служащего, участвуют в судебном разбирательстве с физическими лицами и организациями, в отношении которых муниципальный служащий осуществляет отдельные функции муниципального (административного) управления.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Муниципальному служащему следует уведомить представителя нанимателя и непосредственного начальника о наличии личной заинтересованности в письменной форме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ПРЕДСТАВИТЕЛЯ НАНИМАТЕЛЯ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Представителю нанимателя рекомендуется отстранить муниципального служащего от исполнения должностных (служебных) обязанностей в отношении физических лиц и организаций, которые находятся в стадии судебного разбирательства с муниципальным служащим, его родственниками или иными лицами, с которыми связана личная заинтересованность муниципального служащего.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34537" y="568711"/>
            <a:ext cx="1129618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Конфликт интересов, связанный с взаимодействием с бывшим работодателем и трудоустройство после увольнения с муниципальной службы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Ситуация № 1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служащий участвует в осуществлении отдельных функций муниципального (административного) управления в отношении организации, владельцем, руководителем или работником которой он являлся до поступления на муниципальную службу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Муниципальному служащему в случае поручения ему отдельных функций муниципального (административного) управления в отношении организации, владельцем, руководителем или работником которой он являлся до поступления на муниципальную службу, рекомендуется уведомить представителя нанимателя и непосредственного начальника в письменной форме о факте предыдущей работы в данной организации и о возможности возникновения конфликтной ситуации.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90293" y="1594625"/>
            <a:ext cx="113407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ПРЕДСТАВИТЕЛЯ НАНИМАТЕЛЯ</a:t>
            </a: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случае если существует большая вероятность возникновения конфликта интересов, представителю нанимателя рекомендуется отстранить муниципального служащего от исполнения должностных (служебных) обязанностей в отношении бывшего работодателя. </a:t>
            </a: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45326" y="635620"/>
            <a:ext cx="119466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Ситуация № 2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Муниципальный служащий ведет переговоры о трудоустройстве после увольнения с муниципальной службы на работу в организацию, в отношении которой он осуществляет отдельные функции муниципального (административного) управления.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Муниципальному служащему рекомендуется воздерживаться от ведения переговоров о последующем трудоустройстве с организациями, в отношении которых он осуществляет отдельные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функции муниципального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(административного) управления.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случае если указанные переговоры о последующем трудоустройстве начались, муниципальному служащему следует уведомить представителя нанимателя и непосредственного начальника в письменной форме о наличии личной заинтересованности.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ПРЕДСТАВИТЕЛЯ НАНИМАТЕЛЯ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Представителю нанимателя рекомендуется отстранить муниципального служащего от исполнения должностных (служебных) обязанностей в отношении организации, с которой он ведет переговоры о трудоустройстве после увольнения с муниципальной службы.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12234" y="869795"/>
            <a:ext cx="1118467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Ситуации, связанные с явным нарушением муниципальным служащим установленных запретов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Ситуация № 1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служащий получает награды, почетные и специальные звания (за исключением научных) от иностранных государств, международных организаций, а также политических партий, других общественных объединений и религиозных объединений.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соответствии с пунктом 10 части 1 статьи 14 Федерального закона N 25-ФЗ муниципальному служащему запрещается принимать без письменного разрешения главы муниципального образования награды, почетные и специальные звания за исключением научных) иностранных государств, международных организаций, а также политических партий, других общественных и религиозных объединений, если в его должностные обязанности входит взаимодействие с указанными организациями и объединениями.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34898" y="646771"/>
            <a:ext cx="11262731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Ситуация №2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Муниципальный служащий в ходе проведения контрольно-надзорных мероприятий обнаруживает нарушения законодательства. Муниципальный служащий рекомендует организации для устранения нарушений воспользоваться услугами конкретной компании, владельцами, руководителями или сотрудниками которой являются родственники муниципального служащего или иные лица, с которыми связана личная заинтересованность муниципального служащего.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Муниципальному служащему при выявлении в ходе контрольно-надзорных мероприятий нарушений законодательства рекомендуется воздержаться от дачи советов относительно того, какие организации могут быть привлечены для устранения этих нарушений.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ПРЕДСТАВИТЕЛЯ НАНИМАТЕЛЯ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случае если муниципальный служащий не просто информирует проверяемую организацию обо всех компаниях, предоставляющих услуги, необходимые для устранения выявленных нарушений, а выделяет какие-то конкретные организации, подобное поведение является нарушением и подлежит рассмотрению на заседании Комиссии. 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Рисунок 22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92992" y="5331061"/>
            <a:ext cx="1370822" cy="137082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0314877" y="5464098"/>
            <a:ext cx="1226635" cy="121548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23746" y="959005"/>
            <a:ext cx="1145230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Ситуация №3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Муниципальный служащий использует информацию, полученную в ходе исполнения служебных обязанностей и временно недоступную широкой общественности, для получения конкурентных преимуществ при совершении коммерческих операций.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ПРЕДОТВРАЩЕНИЯ И УРЕГУЛИРОВАНИЯ СО СТОРОНЫ МУНИЦИПАЛЬНОГО СЛУЖАЩЕГО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Муниципальному служащему запрещается разглашать или использовать в целях, не связанных с муниципальной службой, сведения, отнесенные в соответствии с федеральным законом к сведениям конфиденциального характера, или служебную информацию, ставшую ему известной в связи с исполнением должностных обязанностей. Указанный запрет распространяется, в том числе и на использование служебной информации, которая лишь временно недоступна широкой общественности. 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735302" y="2997238"/>
            <a:ext cx="6486756" cy="1066800"/>
          </a:xfrm>
          <a:prstGeom prst="rect">
            <a:avLst/>
          </a:prstGeom>
        </p:spPr>
        <p:txBody>
          <a:bodyPr lIns="0" rIns="0" anchor="b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800" dirty="0">
                <a:latin typeface="+mj-lt"/>
                <a:ea typeface="+mj-ea"/>
                <a:cs typeface="+mj-cs"/>
              </a:rPr>
              <a:t>     </a:t>
            </a:r>
            <a:r>
              <a:rPr lang="ru-RU" sz="3400" b="1" dirty="0">
                <a:latin typeface="+mj-lt"/>
                <a:ea typeface="+mj-ea"/>
                <a:cs typeface="+mj-cs"/>
              </a:rPr>
              <a:t>СПАСИБО ЗА ВНИМАНИЕ</a:t>
            </a:r>
            <a:r>
              <a:rPr lang="ru-RU" sz="3400" dirty="0"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49155" name="Прямоугольник 4"/>
          <p:cNvSpPr>
            <a:spLocks noChangeArrowheads="1"/>
          </p:cNvSpPr>
          <p:nvPr/>
        </p:nvSpPr>
        <p:spPr bwMode="auto">
          <a:xfrm>
            <a:off x="285751" y="5143501"/>
            <a:ext cx="6096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Euphemia" pitchFamily="34" charset="0"/>
              </a:rPr>
              <a:t>Отдел профилактики коррупционных правонарушений управления муниципальной службы и кадров администрации </a:t>
            </a:r>
          </a:p>
          <a:p>
            <a:r>
              <a:rPr lang="ru-RU">
                <a:latin typeface="Euphemia" pitchFamily="34" charset="0"/>
              </a:rPr>
              <a:t>МО «Город Астрахань»</a:t>
            </a: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6953251" y="5429251"/>
            <a:ext cx="4857749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Euphemia" pitchFamily="34" charset="0"/>
              </a:rPr>
              <a:t>24-10-86</a:t>
            </a:r>
          </a:p>
        </p:txBody>
      </p:sp>
      <p:pic>
        <p:nvPicPr>
          <p:cNvPr id="7" name="Picture 3" descr="D:\Дизайн ЦСА\ф.с. А.О\ОБЛАКО\4. Дополнительные элементы\2. Значки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92" y="687567"/>
            <a:ext cx="1543988" cy="225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512" y="313661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341" y="3136611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473" y="3136610"/>
            <a:ext cx="805417" cy="1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8571</TotalTime>
  <Words>3110</Words>
  <Application>Microsoft Office PowerPoint</Application>
  <PresentationFormat>Произвольный</PresentationFormat>
  <Paragraphs>232</Paragraphs>
  <Slides>38</Slides>
  <Notes>37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 как всегда очень интересная и крайне актуальная</dc:title>
  <dc:creator>Никита</dc:creator>
  <cp:lastModifiedBy>Шулепа Алексей Павлович</cp:lastModifiedBy>
  <cp:revision>703</cp:revision>
  <cp:lastPrinted>2019-11-28T21:35:27Z</cp:lastPrinted>
  <dcterms:created xsi:type="dcterms:W3CDTF">2015-10-24T19:54:13Z</dcterms:created>
  <dcterms:modified xsi:type="dcterms:W3CDTF">2021-03-24T15:36:47Z</dcterms:modified>
</cp:coreProperties>
</file>