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8" r:id="rId2"/>
    <p:sldId id="488" r:id="rId3"/>
    <p:sldId id="565" r:id="rId4"/>
    <p:sldId id="566" r:id="rId5"/>
    <p:sldId id="567" r:id="rId6"/>
    <p:sldId id="568" r:id="rId7"/>
    <p:sldId id="569" r:id="rId8"/>
    <p:sldId id="570" r:id="rId9"/>
    <p:sldId id="571" r:id="rId10"/>
    <p:sldId id="572" r:id="rId11"/>
    <p:sldId id="573" r:id="rId12"/>
    <p:sldId id="574" r:id="rId13"/>
    <p:sldId id="575" r:id="rId14"/>
    <p:sldId id="576" r:id="rId15"/>
    <p:sldId id="577" r:id="rId16"/>
    <p:sldId id="578" r:id="rId17"/>
    <p:sldId id="579" r:id="rId18"/>
    <p:sldId id="580" r:id="rId19"/>
    <p:sldId id="581" r:id="rId20"/>
    <p:sldId id="582" r:id="rId21"/>
    <p:sldId id="583" r:id="rId22"/>
    <p:sldId id="588" r:id="rId23"/>
    <p:sldId id="587" r:id="rId24"/>
    <p:sldId id="586" r:id="rId25"/>
    <p:sldId id="585" r:id="rId26"/>
    <p:sldId id="584" r:id="rId27"/>
    <p:sldId id="590" r:id="rId28"/>
    <p:sldId id="589" r:id="rId29"/>
    <p:sldId id="564" r:id="rId30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8016" autoAdjust="0"/>
  </p:normalViewPr>
  <p:slideViewPr>
    <p:cSldViewPr snapToGrid="0">
      <p:cViewPr>
        <p:scale>
          <a:sx n="94" d="100"/>
          <a:sy n="94" d="100"/>
        </p:scale>
        <p:origin x="-648" y="-3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7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1" Type="http://schemas.openxmlformats.org/officeDocument/2006/relationships/hyperlink" Target="consultantplus://offline/ref=D690E7638FDCEB3C3DFB8D09D055195047082E460419403B54517A91CE9EFBCF4C60344CFFA0B95A354ABD0EF606e6M" TargetMode="External"/><Relationship Id="rId2" Type="http://schemas.openxmlformats.org/officeDocument/2006/relationships/notesSlide" Target="../notesSlides/notesSlide2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08303" y="0"/>
            <a:ext cx="743786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оррупционные риски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в системе муниципальных закупок и обзор методических рекомендаций по проведению в федеральных государственных органах, органах государственной власти субъектов РФ, органах местного самоуправления, государственных внебюджетных фондах и иных организациях, осуществляющих закупки в соответствии с ФЗ от 05.04.2013 №44-ФЗ и ФЗ от 18.07.2011 №223-ФЗ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6819141" y="6027003"/>
            <a:ext cx="5372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муниципальной службы и кадров администрации муниципального образования «Город Астрахань»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672" y="6180892"/>
            <a:ext cx="2920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2021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1" name="Picture 3" descr="C:\Users\Danil\Desktop\юбка - город на волнах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>
            <a:off x="0" y="5796075"/>
            <a:ext cx="12191999" cy="106192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5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44" y="2644445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95" y="2633294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980" y="2677899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985" y="268905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D:\Дизайн ЦСА\ф.с. А.О\ОБЛАКО\4. Дополнительные элементы\2. Значки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129" y="286123"/>
            <a:ext cx="1543988" cy="225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D:\Дизайн ЦСА\ф.с. А.О\ОБЛАКО\4. Дополнительные элементы\2. Значки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23" y="475492"/>
            <a:ext cx="1880808" cy="210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3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35620" y="1315843"/>
            <a:ext cx="110174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размещении муниципальных заказов в большинстве случаев предполагается проведение какой-либо конкурентной процедуры, способствующей объективному выбору наилучшего предложения из нескольких поступивших. Однако в некоторых случаях ответственные сотрудники заказчиков име­ют возможность обеспечить победу конкретного участника раз­мещения заказа, пообещавшего наибольшие «комиссионные» со сделки (так называемый «откат»). Таким образом, можно констатировать наличие в систе­ме государственных и муниципальных закупок значительных коррупционных рисков.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12956" y="1672683"/>
            <a:ext cx="112627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Коррупционные риски возникают на всех этапах государствен­ных и муниципальных закупок. Рассматривая процедуру разме­щения заказа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укрупненно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можно выделить следующие основные этапы: формирование заказа, размещение заказа и исполнение контрактов. Остановимся на каждом из них и проанализируем их с точки зрения потенциальных возможностей для обеспечения победы «нужного» поставщика.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2595" y="1572322"/>
            <a:ext cx="113184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стадии формирования заказа коррупционные риски возни­кают: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приопределении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приоритетов заявок муниципальных заказчи­ков на закупку (это может быть, например, расстановка мнимых приоритетов по предмету, объемам, срокам удовлетворе­ния потребности; лоббирование инвестиций в «нужную» сферу бизнеса; определение объема необходимых средств.);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-  при исследовании рынка, а именно: необоснованное расширение (ограничение) круга возможных поставщиков, круга удовлетворяющей потребности продукции, необоснованное завышение (занижение) цены объекта закупок.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69795" y="1338147"/>
            <a:ext cx="1048214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этапе размещения заказа коррупционные риски возни­кают: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в ходе разработки документации это может быть: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заточенность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спецификации под конкретного поставщика; критерии отбора поставщика, условия контракта неприемлемы для большей час­ти поставщиков данного объекта закупки и др.;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при размещении извещения о закупке: размытость (неясность, неконкретность) предмета закупки и основных усло­вий контракта; извещение опубликовано, но недостаточно времени дано для подготовки предложений.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В период подготовки заявок участниками могут вестись переговоры с поставщиком, дискриминационные разъяснения или внесение изменения в документацию.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45688" y="733246"/>
            <a:ext cx="1129990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процедуре вскрытия конвертов с заявками: оглашение неполной или неверной информации о предложениях конкурентов; сокрытие информации о наличии или отсутствии необходимых документов, подлог, манипуляции с тендерной документацией, включая принятие опоздавших предложений, либо непри­нятие заявок на участие в конкурсе.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рассмотрении заявок возможны следующие нарушения: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необоснованная дискриминация в от­ношении поставщиков или наоборот необоснованные преференции по­ставщикам.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разное отношение к участни­кам размещения заказа (по одинаковым (схожим) условиям предложений постав­щиков: одни из них допускаются, другие — нет), отклонение легитимных предложений и не отклонение «подозрительных».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02526" y="501805"/>
            <a:ext cx="10872439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 заключении контракта возможно необоснованное изменение условий контракта, затягивание его заключения; запрос недопустимых или необъяв­ленных документов и сведений при заклю­чении контракта, а также необоснованный отказ от заключения контракта.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И, наконец, на этапе исполнения контракта коррупционные риски воз­никают: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при администрировании контракта: затягивание предоставления инфор­мации, необходимых материалов для ис­полнения заказа со стороны заказчика; обременение контракта дополнитель­ными необъявленными условиями;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при приемке объекта закупок: необоснованно жесткие (мягкие) или необъявленные условия приемки товаров, работ, услуг по контракту; необоснованное затягивание (ускоре­ние) приемки и оплаты по контракту.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- в гарантийный период, например, отсутствие контроля за исполнением гарантийных обязательств.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38146" y="733246"/>
            <a:ext cx="10515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Самые известные коррупционные схемы в государственных и муниципальных закупках это: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установление минимальных сроков для выполнения работ или поставки товара ( в таких случаях поставщик зачастую уже выполнил работу,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дибо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будет подготовлена фиктивная отчетность);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установление неконкурентной цены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искуственное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завышение или занижение);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увеличение цены контракта во время его исполнения;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установление незаконных условий оплаты;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требование предоставление документов, не предусмотренных законодательством;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объединение лотов с различными видами работ;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описание объекта закупки под определенного участника.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69073" y="1717288"/>
            <a:ext cx="110620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Предметом Методических рекомендаций является определение в соответствии с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Федеральным законом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от 25 декабря 2008 г. N 273-ФЗ "О противодействии коррупции" (далее - Федеральный закон N 273-ФЗ) порядка осуществления работы, направленной на выявление личной заинтересованности служащих (работников), которая приводит или может привести к конфликту интересов при осуществлении закупок в соответствии с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Федеральным законом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N 44-ФЗ и 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Федеральным законом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N 223-ФЗ.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91015" y="1595021"/>
            <a:ext cx="1101740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части 3 статьи 10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Федерального закона N 273-ФЗ обязанность принимать меры по предотвращению и урегулированию конфликта интересов возлагается: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на государственных и муниципальных служащих;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на работников, замещающих отдельные должности, включенные в перечни, установленные федеральными государственными органами, на основании трудового договора в организациях, создаваемых для выполнения задач, поставленных перед федеральными государственными органами;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на иные категории лиц в случаях, предусмотренных федеральными законами.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595197" cy="72651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68712" y="769434"/>
            <a:ext cx="1099510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Вместе с тем Федеральными законами № 44-ФЗ и N 223-ФЗ установлены общие принципы осуществления закупки и основные требования к закупке, такие как:</a:t>
            </a:r>
          </a:p>
          <a:p>
            <a:pPr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целевое и экономически эффективное расходование денежных средств на приобретение товаров, работ, услуг (с учетом при необходимости стоимости жизненного цикла закупаемой продукции) и реализация мер, направленных на сокращение издержек заказчика.</a:t>
            </a:r>
          </a:p>
          <a:p>
            <a:pPr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случае если эти принципы не соблюдаются, можно говорить о возможном возникновении личной заинтересованности между участниками закупки и, как следствие, о возможном конфликте интересов.</a:t>
            </a:r>
          </a:p>
          <a:p>
            <a:pPr algn="just">
              <a:buFontTx/>
              <a:buChar char="-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82752" y="1471960"/>
            <a:ext cx="97387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Организация работы по выявлению личной заинтересованности служащих (работников) при осуществлении закупок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80946" y="1315844"/>
            <a:ext cx="104263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осуществлении закупки принимает участие широкий круг лиц, начиная от исполнителя предусмотренных законодательством Российской Федерации о закупочной деятельности документов (план-график, техническое задание, определение поставщика, заключение контракта, закупка, приемка товаров, работ, услуг и пр.), заканчивая руководителем органа (организации) и (или) уполномоченным им лицом.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организации качественной работы, направленной на выявление личной заинтересованности служащих при осуществлении закупок, которая приводит или может привести к конфликту интересов, требуется участие в пределах компетенции лиц различных структурных подразделений органа.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69795" y="2754351"/>
            <a:ext cx="10426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Профилактические мероприятия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02526" y="401444"/>
            <a:ext cx="10593659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Подразделению по профилактике коррупционных правонарушений (лицам, ответственным за работу по профилактике коррупционных и иных правонарушений)рекомендуется, в первую очередь, определить перечень служащих (работников), участвующих в осуществлении закупки. К таким служащим (работникам) относятся следующие (если применимо):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1) руководитель заказчика;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2) члены коллегиального органа по осуществлению закупок (например, члены приемочной комиссии, члены комиссии по осуществлению закупок);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3) должностные лица контрактной службы или контрактный управляющий;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4) служащие (работники), заинтересованные в осуществлении закупки (например, служащие (работники), участвующие в описании объекта закупки);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5) иные лица, участвующие в осуществлении закупок.</a:t>
            </a:r>
          </a:p>
          <a:p>
            <a:pPr algn="just"/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5190" y="657922"/>
            <a:ext cx="1041523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Должности, замещаемые указанными категориями лиц, рекомендуется включить в перечень должностей, при замещении которых служащие (работники) обязаны представлять сведения о своих доходах, расходах, об имуществе и обязательствах имущественного характера, а также сведения о доходах, расходах, об имуществе и обязательствах имущественного характера своих супруги (супруга) и несовершеннолетних детей (если применимо).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Подразделению по профилактике коррупционных правонарушений (лицам, ответственным за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работупо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профилактике коррупционных и иных правонарушений) рекомендуется не реже одного раза в год проводить консультативно-методические совещания, направленные на информирование служащих (работников), участвующих в осуществлении закупок, о следующем: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14400" y="702527"/>
            <a:ext cx="1041523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понятия "конфликт интересов" и "личная заинтересованность";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обязанность принимать меры по предотвращению и урегулированию конфликта интересов;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положения Методических рекомендаций по вопросам привлечения к ответственности должностных лиц за непринятие мер по предотвращению и (или) урегулированию конфликта интересов, особое внимание при этом уделив обстоятельствам, характеризующим ситуации в качестве конфликта интересов;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4) порядок уведомления о возникновении личной заинтересованности при исполнении должностных (служебных) обязанностей, которая приводит или может привести к конфликту интересов;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5) ответственность за неисполнение указанной обязанности;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6) иная признанная целесообразной к сообщению информация.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293541" y="1338147"/>
            <a:ext cx="97461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Обзор практики применения законодательства Российской Федерации о противодействии коррупции по вопросам предотвращения и урегулирования конфликта интересов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3746" y="806400"/>
            <a:ext cx="1151921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 типовым ситуациям, содержащим факты наличия личной заинтересованности (возможного наличия личной заинтересованности), применимым непосредственно для целей закупок, могут относиться следующие: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в конкурентных процедурах по определению поставщика (подрядчика, исполнителя) участвует организация, в которой работает близкий родственник члена комиссии либо иного служащего (работника), заинтересованного в осуществлении закупки;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в конкурентных процедурах участвует организация, в которой у члена комиссии либо у иного служащего (работника), заинтересованного в осуществлении закупки, имеется доля участия в уставном капитале (такие лица являются учредителями (соучредителями));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4468" y="936702"/>
            <a:ext cx="1099510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в конкурентных процедурах участвует организация, в которой ранее работал член комиссии либо иной служащий (работник), заинтересованный в осуществлении закупки;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4) в закупке товаров, являющихся результатами интеллектуальной деятельности, участвуют служащие (работники), чьи родственники или иные лица, с которыми у него имеются корпоративные, имущественные или иные близкие отношения, владеют исключительными правами;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5) в конкурентных процедурах участвует организация, ценные бумаги которой имеются в собственности у члена комиссии либо у иного служащего (работника), заинтересованного в осуществлении закупки, в том числе иных лиц, с которыми у него имеются корпоративные, имущественные или иные близкие отношения.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35619" y="814038"/>
            <a:ext cx="10738624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Ситуация  осуществление государственных закупок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Бывшая супруга начальника отдела органа исполнительной власти субъекта Российской Федерации (далее – Отдел) является генеральным директором и учредителем организации (далее - Организация), осуществляющей выполнение работ по договорам субподряда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организациями-победителями соответствующих закупочных процедур рассматриваемого органа исполнительной власти.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ходе проведенной проверки было установлено, что несмотря на тот факт, что брак был расторгнут, бывшие супруги продолжают проживать вместе в одном жилом помещении, ведут совместное хозяйство, а также  совместно воспитывают несовершеннолетних детей, что свидетельствует о наличии между ними близких отношений.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Бывшая супруга начальника Отдела получает доход от Организации как учредитель, а также заработную плату как генеральный директор Организации.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4537" y="780585"/>
            <a:ext cx="1158611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Руководитель Отдела осуществляет рассмотрение документов, представляемых  Организацией, согласовывает акты сдачи-приемки выполненных работ и счетов-фактур, отражающих сведения об объемах выполненных работ, в целях обеспечения дальнейшей приемки работ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исполнителя соответствующего государственного контракта органом исполнительной власти.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этом документы Организации, представляемые на согласование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Отдел, содержат в том числе, информацию об организациях, осуществляющих выполнение работ в соответствии с государственным контрактом по договорам субподряда, а также о руководителях данных организаций, в связи с чем начальнику Отдела было заранее достоверно известно об участии Организации в выполнении рассматриваемых работ.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5257" y="764024"/>
            <a:ext cx="109728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Получение материальных выгод Организацией связано с возможностью осуществления заказчиком приемки у исполнителя работ, 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 соответствующих требованиям государственного контракта,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непредъявлением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штрафных санкций за несвоевременное и некачественное выполнение работ.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Таким образом, согласование начальником Отдела документов, 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 основании которых осуществляется приемка и оплата выполненных Организацией работ, напрямую влияет на получение дохода его бывшей супругой (в виде дивидендов и заработной платы, выплачиваемых Организацией), которая связана с ним близкими отношениями.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Возможность получения указанного дохода бывшей супругой должностного лица в результате осуществления этим должностным лицом своих должностных полномочий образует личную заинтересованность этого должностного лица.</a:t>
            </a:r>
          </a:p>
          <a:p>
            <a:pPr algn="just"/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4537" y="733246"/>
            <a:ext cx="1158611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Данная личная заинтересованность может повлиять на объективность и беспристрастность исполнения этим должностным лицом своих обязанностей при осуществлении им своих должностных полномочий, что в соответствии со статьей 10 Федерального закона № 273-ФЗ свидетельствует о возникновении у него конфликта интересов.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Уведомление о личной заинтересованности начальником Отдела направлено не было.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Дополнительно в ходе проведения проверки обоснованности решений, принятых начальником Отдела в отношении рассматриваемой организации,  было установлено, что контроль хода исполнения государственных контрактов в отношении Организации не осуществлялся. Экспертиза соответствия выполненных работ требованиям государственных контрактов не проводилась.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05160" y="713678"/>
            <a:ext cx="1178684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Комиссией приняты решения: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установить, что начальник Отдела не исполнил обязанность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направлению уведомления о возникновении личной заинтересованности и не принял иных мер по предотвращению и урегулированию конфликта интересов;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учетом выявленных фактов неисполнения требований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антикоррупционного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законодательства, а также наличия грубых нарушений порядка приема выполненных Организацией работ рекомендовать руководителю органа исполнительной власти субъекта Российской Федерации применить к начальнику Отдела меру ответственности в виде увольнения в связи с утратой доверия за совершение коррупционного правонарушения;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рекомендовать направить материалы проверки в правоохранительные органы.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Решение представителя нанимателя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начальник Отдела уволен в связи с утратой доверия за совершение коррупционного правонарушения;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материалы проверки направлены в правоохранительные органы.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3746" y="1282390"/>
            <a:ext cx="112515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Кроме того, целесообразно организовать ежегодную добровольную оценку знаний служащих по вопросам, связанным с соблюдением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служащимиограничений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запретов, требований о предотвращении или урегулировании конфликта интересов, исполнения ими обязанностей, установленных Федеральным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21"/>
              </a:rPr>
              <a:t>законом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N 273-ФЗ и другими федеральными законами, особое внимание при этом уделив вопросам, связанным с личной заинтересованностью, которая влияет или может повлиять на надлежащее, объективное и беспристрастное осуществление закупок.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91376" y="959005"/>
            <a:ext cx="107051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Указанная оценка знаний может проводиться в форме тестирования с перечнем открытых (требующих развернутого ответа) и закрытых (ответ «да» или «нет») вопросов.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Подразделению по профилактике коррупционных правонарушений(лицам, ответственным за работу по профилактике коррупционных и иных правонарушений) целесообразно в рамках оценки знаний также организовать рассмотрение типовых ситуаций, содержащих факты наличия личной заинтересованности (возможного наличия личной заинтересованности).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случае привлечения служащего (работника) к ответственности за коррупционное правонарушение, допущенное при осуществлении закупки, подразделению по профилактике коррупционных правонарушений рекомендуется обеспечить с соблюдением законодательства Российской Федерации ознакомление иных служащих (работников) с последствиями незаконных действий (бездействия).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35302" y="2997238"/>
            <a:ext cx="6486756" cy="1066800"/>
          </a:xfrm>
          <a:prstGeom prst="rect">
            <a:avLst/>
          </a:prstGeom>
        </p:spPr>
        <p:txBody>
          <a:bodyPr lIns="0" rIns="0" anchor="b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800" dirty="0">
                <a:latin typeface="+mj-lt"/>
                <a:ea typeface="+mj-ea"/>
                <a:cs typeface="+mj-cs"/>
              </a:rPr>
              <a:t>     </a:t>
            </a:r>
            <a:r>
              <a:rPr lang="ru-RU" sz="3400" b="1" dirty="0">
                <a:latin typeface="+mj-lt"/>
                <a:ea typeface="+mj-ea"/>
                <a:cs typeface="+mj-cs"/>
              </a:rPr>
              <a:t>СПАСИБО ЗА ВНИМАНИЕ</a:t>
            </a:r>
            <a:r>
              <a:rPr lang="ru-RU" sz="3400" dirty="0"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49155" name="Прямоугольник 4"/>
          <p:cNvSpPr>
            <a:spLocks noChangeArrowheads="1"/>
          </p:cNvSpPr>
          <p:nvPr/>
        </p:nvSpPr>
        <p:spPr bwMode="auto">
          <a:xfrm>
            <a:off x="285751" y="5143501"/>
            <a:ext cx="6096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Euphemia" pitchFamily="34" charset="0"/>
              </a:rPr>
              <a:t>Отдел профилактики коррупционных правонарушений управления муниципальной службы и кадров администрации </a:t>
            </a:r>
          </a:p>
          <a:p>
            <a:r>
              <a:rPr lang="ru-RU">
                <a:latin typeface="Euphemia" pitchFamily="34" charset="0"/>
              </a:rPr>
              <a:t>МО «Город Астрахань»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6953251" y="5429251"/>
            <a:ext cx="4857749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Euphemia" pitchFamily="34" charset="0"/>
              </a:rPr>
              <a:t>24-10-86</a:t>
            </a:r>
          </a:p>
        </p:txBody>
      </p:sp>
      <p:pic>
        <p:nvPicPr>
          <p:cNvPr id="7" name="Picture 3" descr="D:\Дизайн ЦСА\ф.с. А.О\ОБЛАКО\4. Дополнительные элементы\2. Значки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2" y="687567"/>
            <a:ext cx="1543988" cy="225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512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341" y="3136611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473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7989</TotalTime>
  <Words>1557</Words>
  <Application>Microsoft Office PowerPoint</Application>
  <PresentationFormat>Произвольный</PresentationFormat>
  <Paragraphs>149</Paragraphs>
  <Slides>29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Шулепа Алексей Павлович</cp:lastModifiedBy>
  <cp:revision>670</cp:revision>
  <cp:lastPrinted>2019-11-28T21:35:27Z</cp:lastPrinted>
  <dcterms:created xsi:type="dcterms:W3CDTF">2015-10-24T19:54:13Z</dcterms:created>
  <dcterms:modified xsi:type="dcterms:W3CDTF">2021-03-19T11:28:01Z</dcterms:modified>
</cp:coreProperties>
</file>