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4" r:id="rId18"/>
    <p:sldId id="273" r:id="rId19"/>
    <p:sldId id="272" r:id="rId20"/>
    <p:sldId id="278" r:id="rId21"/>
    <p:sldId id="280" r:id="rId22"/>
    <p:sldId id="279" r:id="rId23"/>
    <p:sldId id="271" r:id="rId24"/>
    <p:sldId id="277" r:id="rId25"/>
    <p:sldId id="276" r:id="rId26"/>
    <p:sldId id="290" r:id="rId27"/>
    <p:sldId id="291" r:id="rId28"/>
    <p:sldId id="281" r:id="rId29"/>
    <p:sldId id="282" r:id="rId30"/>
    <p:sldId id="302" r:id="rId31"/>
    <p:sldId id="283" r:id="rId32"/>
    <p:sldId id="287" r:id="rId33"/>
    <p:sldId id="284" r:id="rId34"/>
    <p:sldId id="286" r:id="rId35"/>
    <p:sldId id="292" r:id="rId36"/>
    <p:sldId id="285" r:id="rId37"/>
    <p:sldId id="288" r:id="rId38"/>
    <p:sldId id="296" r:id="rId39"/>
    <p:sldId id="289" r:id="rId40"/>
    <p:sldId id="293" r:id="rId41"/>
    <p:sldId id="294" r:id="rId42"/>
    <p:sldId id="295" r:id="rId43"/>
    <p:sldId id="298" r:id="rId44"/>
    <p:sldId id="297" r:id="rId45"/>
    <p:sldId id="301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600" b="1" dirty="0" smtClean="0"/>
              <a:t>Порядок заполнения справки о доходах, расходах, об имуществе и обязательствах имущественного характера в </a:t>
            </a:r>
            <a:br>
              <a:rPr lang="ru-RU" sz="3600" b="1" dirty="0" smtClean="0"/>
            </a:br>
            <a:r>
              <a:rPr lang="ru-RU" sz="3600" b="1" dirty="0" smtClean="0"/>
              <a:t>СПО «Справки БК»</a:t>
            </a:r>
            <a:br>
              <a:rPr lang="ru-RU" sz="3600" b="1" dirty="0" smtClean="0"/>
            </a:br>
            <a:r>
              <a:rPr lang="ru-RU" sz="3600" b="1" dirty="0" smtClean="0"/>
              <a:t>администрации </a:t>
            </a:r>
            <a:br>
              <a:rPr lang="ru-RU" sz="3600" b="1" dirty="0" smtClean="0"/>
            </a:br>
            <a:r>
              <a:rPr lang="ru-RU" sz="3600" b="1" dirty="0" smtClean="0"/>
              <a:t>муниципального образования</a:t>
            </a:r>
            <a:br>
              <a:rPr lang="ru-RU" sz="3600" b="1" dirty="0" smtClean="0"/>
            </a:br>
            <a:r>
              <a:rPr lang="ru-RU" sz="3600" b="1" dirty="0" smtClean="0"/>
              <a:t>«Город Астрахань»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3643314"/>
            <a:ext cx="1704975" cy="1752600"/>
          </a:xfrm>
          <a:prstGeom prst="flowChartDocumen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86808" cy="5072098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начала работы пользователю необходимо в браузере перейти на сайт президента Российской Федерации: </a:t>
            </a: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http://www.kremlin.ru/structure/additional/12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и скачать актуальную версию Специального программного обеспечения «Справки БК»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Безымянны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0"/>
            <a:ext cx="9124950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Безымянный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67" y="0"/>
            <a:ext cx="911303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Безымянный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75" y="0"/>
            <a:ext cx="911362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481171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При первом запуске программы необходимо выбрать на главном экране функцию «Создать новый пакет документов». Под пакетом документов подразумевается справка о доходах, расходах, об имуществе и обязательствах имущественного характера (далее –справка) на гражданского служащего и всех членов его семьи.</a:t>
            </a:r>
          </a:p>
          <a:p>
            <a:pPr algn="just"/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Все сведения справки заполняются на формах СПО, идентичным по названию разделам справки. 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715436" cy="5214950"/>
          </a:xfrm>
        </p:spPr>
        <p:txBody>
          <a:bodyPr>
            <a:normAutofit fontScale="77500" lnSpcReduction="20000"/>
          </a:bodyPr>
          <a:lstStyle/>
          <a:p>
            <a:endParaRPr lang="ru-RU" sz="4000" dirty="0" smtClean="0"/>
          </a:p>
          <a:p>
            <a:endParaRPr lang="ru-RU" sz="4000" dirty="0" smtClean="0"/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 формах заполняются поля в отношении служащего, а затем в отношении супруги (супруга) и несовершеннолетних детей. Для того чтобы получить доступ к справкам членов семей, а также ко всем разделам справки необходимо заполнить установочные данные служащего: фамилия, имя, отчество, дата рождения, пол, паспортные данные. Рекомендуемые и не обязательные к заполнению поля отмечены на каждой форме сносками: «*» и «**».</a:t>
            </a:r>
          </a:p>
          <a:p>
            <a:pPr algn="just"/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 поля форм СПО для удобства заполнения имеют подсказки.</a:t>
            </a: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 заполнении разделов справки необходимо руководствоваться Методическими рекомендациями 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2020 году (за отчетный период 2019 года), разработанными Министерством труда и социальной защиты Российской Федерации. </a:t>
            </a:r>
          </a:p>
          <a:p>
            <a:endParaRPr lang="ru-RU" sz="2800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5072098"/>
          </a:xfrm>
        </p:spPr>
        <p:txBody>
          <a:bodyPr>
            <a:normAutofit fontScale="70000" lnSpcReduction="20000"/>
          </a:bodyPr>
          <a:lstStyle/>
          <a:p>
            <a:endParaRPr lang="ru-RU" sz="3600" dirty="0" smtClean="0"/>
          </a:p>
          <a:p>
            <a:endParaRPr lang="ru-RU" sz="3600" dirty="0" smtClean="0"/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Для сохранения введенных данных на любом этапе могут быть использованы функции меню ФАЙЛ «Сохранить как» (пакет данных сохраняется по умолчанию на диск под именем «Фамилия Имя Отчество» или в заданное место с заданным именем файла) и далее в процессе редактирования функция «Сохранить» записывает отредактированный файл на диск либо в заданное место. Все справки на членов семьи сохраняются в одном файле (пакете).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311649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Этот файл после сохранения может быть загружен в систему для необходимого редактирования с помощью меню «Файл» -«Загрузить пакет данных».</a:t>
            </a:r>
          </a:p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Удалить справку из пакета можно, нажав правую кнопку мыши на соответствующей строке в списке справок пакета (панель «Структура пакета»). 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9144000" cy="6500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572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214974"/>
          </a:xfrm>
        </p:spPr>
        <p:txBody>
          <a:bodyPr>
            <a:normAutofit fontScale="77500" lnSpcReduction="20000"/>
          </a:bodyPr>
          <a:lstStyle/>
          <a:p>
            <a:pPr algn="just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Обращаем внимание, что в соответствии с частью 2 статьи 31 Жилищного кодекса Российской Федерации члены семьи собственника жилого помещения имеют право пользования данным жилым помещением наравне с его собственником, если иное не установлено соглашением между собственником и членами его семьи.</a:t>
            </a:r>
          </a:p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связи с этим, в разделе 6.1 справки одного из супругов необходимо указывать все объекты недвижимого имущества, находящиеся в собственности другого супруга 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 аналогии указывается имущество, находящееся в собственности несовершеннолетних детей.</a:t>
            </a:r>
          </a:p>
          <a:p>
            <a:pPr algn="just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Не требуется в справке одного из супругов (несовершеннолетних детей) указывать все объекты недвижимости, находящиеся в собственности другого супруга (родителя), если он (она) в действительности ими не пользуется. 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  - 0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429396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5929354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После заполнения и сохранения всех данных, все справки на служащего и членов его семьи необходимо распечатать. 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Можно распечатать каждую справку сразу после заполнения. 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Для печати справок должен использоваться лазерный принтер, обеспечивающий качественную печать.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Не допускаются дефекты печати в виде полос, пятен (при дефектах барабана или картриджа принтера) в целях обеспечения корректного считывания линейных и двумерных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штрих-кодов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при последующем сканировании справок.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9144000" cy="635798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3900" b="1" dirty="0" smtClean="0"/>
              <a:t>ОТВЕТСТВЕННОСТЬ</a:t>
            </a:r>
            <a:r>
              <a:rPr lang="ru-RU" b="1" dirty="0" smtClean="0"/>
              <a:t> за достоверность и полноту представленных сведений о своих доходах, расходах, об имуществе и обязательствах имущественного характера, а также о доходах, расходах, об имуществе и обязательствах имущественного характера своих супруги (супруга) и несовершеннолетних детей НЕСУТ лица, их представившие, то есть, </a:t>
            </a:r>
            <a:r>
              <a:rPr lang="ru-RU" sz="3900" b="1" dirty="0" smtClean="0"/>
              <a:t>СЛУЖАЩИЕ! </a:t>
            </a:r>
          </a:p>
          <a:p>
            <a:pPr algn="just"/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5786478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Если служащий обнаружил, что в представленных им сведениях не отражены или не полностью отражены какие-либо сведения, либо имеются ошибки, он вправе представить уточненные сведения в порядке, установленном действующим законодательством Российской Федерации (в течение декларационного периода (до 30 апреля), и в течение месяца по окончании декларационного периода (до 31 мая). 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 внесении изменений в любой раздел справки, распечатываются полностью все листы справки с новым указанием даты и времени печати. </a:t>
            </a:r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5911873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Типичные ошибки, допускаемые при заполнении справок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заполнении титульного листа: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разделе 1 «Сведения о доходах» в строке «иные доходы» необходимо обязательно отражать средства выплаченные Фондом социального страхования (ФСС), т.е. выплаты по больничному листу (при наличии);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разделах 3.1 или 6.1 справки отсутствует объект (объекты)  недвижимого имущества, находящиеся как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адресу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места регистрации, так и по адресу местожительства.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заполнении подраздела 3.1. «Недвижимое имущество» в графе «Основание приобретения и источники средств» отсутствуют наименования и реквизиты документов, являющиеся основанием для возникновения права собственности, а также наименование и реквизиты документа, являющегося основанием для возникновения права собственности (кроме того, не указывают даты выдачи свидетельств, их номера, серии);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ru-RU" dirty="0" smtClean="0"/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0006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3000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786454"/>
            <a:ext cx="9180512" cy="80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4348" y="142852"/>
            <a:ext cx="764386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заполнении подраздела 3.2. «Транспортные средства» в графе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Место регистрации» отсутствует информация о подразделении органа внутренних дел, осуществившего регистрационный учет транспортного средства, а также не указан год выпуска транспортного средства.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заполнении раздела 4. «Сведения о счетах в банках и иных кредитных организациях»: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графе «Вид и валюта счета» ошибочно указывают не виды счетов, а виды вкладов или названия пластиковых карт, например: «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Maestro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социальная», пенсионный плюс, сохраняй и т.д. Счет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зарплатной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карты, как правило, текущий, а счета, размещаемые в банках с целью получения доходов в виде процентов, начисляемых на сумму размещенных денежных средств – депозитные;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3357585"/>
          </a:xfrm>
        </p:spPr>
        <p:txBody>
          <a:bodyPr>
            <a:noAutofit/>
          </a:bodyPr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графе «Остаток на счете» указывается задолженность по кредитной карте, доступные средства по овердрафту (Например:   -55 000 руб., 100 000 руб., 150 000 руб.), однако, учитывая, что средства на кредитной карте отражают обязательства ее держателя перед кредитным учреждением, а не сумму на счете, в графе «Остаток на счете» указывается ноль «0». Денежные средства, размещенные держателем на кредитной карте и не «списанные» банком или кредитной организацией до 31 декабря или иной отчетной даты в счет имеющейся задолженности, в справке указываются как принадлежащие держателю денежные средства, т.е. положительный остаток;</a:t>
            </a:r>
          </a:p>
          <a:p>
            <a:endParaRPr lang="ru-RU" sz="2400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00066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7158" y="285728"/>
            <a:ext cx="850112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графе «Дата открытия счета» необходимо указывать полную дату открытия счета, а не дату выпуска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перевыпуска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пластиковой карты. Для получения достоверных сведений о дате открытия счета в банке (иной кредитной организации), виде такого счета следует обратиться в банк или соответствующую кредитную организацию. Указание даты выпуска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перевыпуска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пластиковой карты не допускается;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указание в соответствующем разделе 3.1 «Недвижимое имущество» или 6.1 «Объекты недвижимого имущества, находящегося в пользовании» земельного участка под жилым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домом,а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также земельного участка под гаражом.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отражение сведений об объектах недвижимого имущества находящихся либо в собственности, либо в пользовании,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недопустимо!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6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1472" y="214290"/>
            <a:ext cx="792961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Указание в графе «Иные доходы»  суммы материнского капитала, которая фактически не была реализована в отчетном периоде. Обращаем внимание, что лишь наличие нереализованного права на материнский капитал (его часть) не является доходом, а только лишь бюджетным обязательством государства на конкретную сумму. Доходом он будет являться только после его использования на какие-либо предусмотренные законом цели.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течение месяца после последнего дня сдачи сведений, Вы имеете право представить уточненные данные.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Также необходимо напомнить, что  лицо, принимающее справку несет ответственность за правильность ее оформления, а за достоверность представленных сведений несете ответственность Вы!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285992"/>
            <a:ext cx="8229600" cy="90010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5525912"/>
            <a:ext cx="9180512" cy="10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2910" y="3571876"/>
            <a:ext cx="6000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Отдел профилактики коррупционных правонарушений управления муниципальной службы и кадров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админмтрации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 «Город Астрахань»</a:t>
            </a:r>
          </a:p>
          <a:p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Тел.24-10-86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109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1128</Words>
  <PresentationFormat>Экран (4:3)</PresentationFormat>
  <Paragraphs>67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   Порядок заполнения справки о доходах, расходах, об имуществе и обязательствах имущественного характера в  СПО «Справки БК» администрации  муниципального образования «Город Астрахань»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Порядок заполнения справки о доходах, расходах, об имуществе и обязательствах имущественного характера </dc:title>
  <dc:creator>ГОЛОДНЕВ Михаил Геннадьевич</dc:creator>
  <cp:lastModifiedBy>golodnev_mg</cp:lastModifiedBy>
  <cp:revision>35</cp:revision>
  <dcterms:created xsi:type="dcterms:W3CDTF">2019-01-09T06:00:26Z</dcterms:created>
  <dcterms:modified xsi:type="dcterms:W3CDTF">2020-01-28T08:06:28Z</dcterms:modified>
</cp:coreProperties>
</file>