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3" r:id="rId3"/>
    <p:sldId id="304" r:id="rId4"/>
    <p:sldId id="307" r:id="rId5"/>
    <p:sldId id="306" r:id="rId6"/>
    <p:sldId id="305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5" r:id="rId22"/>
    <p:sldId id="274" r:id="rId23"/>
    <p:sldId id="273" r:id="rId24"/>
    <p:sldId id="272" r:id="rId25"/>
    <p:sldId id="278" r:id="rId26"/>
    <p:sldId id="280" r:id="rId27"/>
    <p:sldId id="279" r:id="rId28"/>
    <p:sldId id="271" r:id="rId29"/>
    <p:sldId id="277" r:id="rId30"/>
    <p:sldId id="276" r:id="rId31"/>
    <p:sldId id="290" r:id="rId32"/>
    <p:sldId id="291" r:id="rId33"/>
    <p:sldId id="281" r:id="rId34"/>
    <p:sldId id="282" r:id="rId35"/>
    <p:sldId id="283" r:id="rId36"/>
    <p:sldId id="287" r:id="rId37"/>
    <p:sldId id="284" r:id="rId38"/>
    <p:sldId id="286" r:id="rId39"/>
    <p:sldId id="292" r:id="rId40"/>
    <p:sldId id="285" r:id="rId41"/>
    <p:sldId id="288" r:id="rId42"/>
    <p:sldId id="296" r:id="rId43"/>
    <p:sldId id="289" r:id="rId44"/>
    <p:sldId id="293" r:id="rId45"/>
    <p:sldId id="302" r:id="rId46"/>
    <p:sldId id="294" r:id="rId47"/>
    <p:sldId id="295" r:id="rId48"/>
    <p:sldId id="298" r:id="rId49"/>
    <p:sldId id="297" r:id="rId50"/>
    <p:sldId id="299" r:id="rId51"/>
    <p:sldId id="300" r:id="rId52"/>
    <p:sldId id="308" r:id="rId53"/>
    <p:sldId id="309" r:id="rId54"/>
    <p:sldId id="314" r:id="rId55"/>
    <p:sldId id="313" r:id="rId56"/>
    <p:sldId id="312" r:id="rId57"/>
    <p:sldId id="311" r:id="rId58"/>
    <p:sldId id="310" r:id="rId59"/>
    <p:sldId id="320" r:id="rId60"/>
    <p:sldId id="319" r:id="rId61"/>
    <p:sldId id="318" r:id="rId62"/>
    <p:sldId id="317" r:id="rId63"/>
    <p:sldId id="316" r:id="rId64"/>
    <p:sldId id="315" r:id="rId65"/>
    <p:sldId id="323" r:id="rId66"/>
    <p:sldId id="322" r:id="rId67"/>
    <p:sldId id="321" r:id="rId68"/>
    <p:sldId id="324" r:id="rId69"/>
    <p:sldId id="325" r:id="rId70"/>
    <p:sldId id="301" r:id="rId7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45.png"/><Relationship Id="rId7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000" b="1" dirty="0" smtClean="0"/>
              <a:t>Порядок заполнения справки о доходах, расходах, об имуществе и обязательствах имущественного характера с использованием </a:t>
            </a:r>
            <a:br>
              <a:rPr lang="ru-RU" sz="4000" b="1" dirty="0" smtClean="0"/>
            </a:br>
            <a:r>
              <a:rPr lang="ru-RU" sz="4000" b="1" dirty="0" smtClean="0"/>
              <a:t>СПО «Справки БК»</a:t>
            </a:r>
            <a:br>
              <a:rPr lang="ru-RU" sz="4000" b="1" dirty="0" smtClean="0"/>
            </a:b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5852" cy="156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 algn="just">
              <a:buFontTx/>
              <a:buNone/>
            </a:pPr>
            <a:r>
              <a:rPr lang="ru-RU" sz="3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Указ Президента Российской Федерации от 23.06.2014  № 460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«Об утверждении формы справки о доходах, расходах, об имуществе и обязательствах имущественного характера и внесении изменений в некоторые акты Президента Российской Федерации».</a:t>
            </a:r>
          </a:p>
          <a:p>
            <a:pPr algn="just">
              <a:buFontTx/>
              <a:buNone/>
            </a:pPr>
            <a:endParaRPr lang="ru-RU" dirty="0" smtClean="0">
              <a:ea typeface="Calibri" pitchFamily="34" charset="0"/>
              <a:cs typeface="Times New Roman" pitchFamily="18" charset="0"/>
            </a:endParaRP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29.03.2017 №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1872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76202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ымянны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016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ымянный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ымянный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52"/>
            <a:ext cx="9144000" cy="62865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ымянный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52"/>
            <a:ext cx="9144000" cy="65722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86808" cy="5072098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0" indent="0"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начала работы пользователю необходимо в браузере перейти на сайт Президента Российской Федерации: </a:t>
            </a:r>
          </a:p>
          <a:p>
            <a:r>
              <a:rPr lang="en-US" sz="3900" b="1" dirty="0" smtClean="0">
                <a:latin typeface="Times New Roman" pitchFamily="18" charset="0"/>
                <a:cs typeface="Times New Roman" pitchFamily="18" charset="0"/>
              </a:rPr>
              <a:t>http://www.kremlin.ru/structure/additional/12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официальном сайте федеральной государственной информационной системы «Единая информационная система управления кадровым составом государственной гражданской службы Российской Федерации» по ссылке: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https://gossluzhba. gov.ru/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page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index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spravki_bk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и скачать актуальную версию Специального программного обеспечения «Справки БК»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Безымянны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0"/>
            <a:ext cx="9124950" cy="67151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Безымянный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67" y="0"/>
            <a:ext cx="9113033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Безымянный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75" y="0"/>
            <a:ext cx="9113625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481171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	При первом запуске программы необходимо выбрать на главном экране функцию «Создать новый пакет документов». Под пакетом документов подразумевается справка о доходах, расходах, об имуществе и обязательствах имущественного характера (далее –справка) на муниципального служащего, его супруги (супруга) и несовершеннолетних детей.</a:t>
            </a:r>
          </a:p>
          <a:p>
            <a:pPr marL="0" indent="0" algn="just">
              <a:buNone/>
            </a:pPr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	Все сведения справки заполняются на формах СПО, идентичным по названию разделам справки. 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0"/>
            <a:ext cx="8715436" cy="5214950"/>
          </a:xfrm>
        </p:spPr>
        <p:txBody>
          <a:bodyPr>
            <a:normAutofit fontScale="55000" lnSpcReduction="20000"/>
          </a:bodyPr>
          <a:lstStyle/>
          <a:p>
            <a:endParaRPr lang="ru-RU" sz="4000" dirty="0" smtClean="0"/>
          </a:p>
          <a:p>
            <a:endParaRPr lang="ru-RU" sz="4000" dirty="0" smtClean="0"/>
          </a:p>
          <a:p>
            <a:pPr marL="0" indent="0"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5300" b="1" dirty="0" smtClean="0">
                <a:latin typeface="Times New Roman" pitchFamily="18" charset="0"/>
                <a:cs typeface="Times New Roman" pitchFamily="18" charset="0"/>
              </a:rPr>
              <a:t>На формах заполняются поля в отношении служащего, а затем в отношении супруги (супруга) и несовершеннолетних детей. Для того чтобы получить доступ к справкам членов семей, а также ко всем разделам справки необходимо заполнить установочные данные муниципального служащего: фамилия, имя, отчество, дата рождения, пол, паспортные данные.</a:t>
            </a:r>
          </a:p>
          <a:p>
            <a:pPr marL="0" indent="0" algn="just">
              <a:buNone/>
            </a:pPr>
            <a:r>
              <a:rPr lang="ru-RU" sz="53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5300" b="1" dirty="0" smtClean="0">
                <a:latin typeface="Times New Roman" pitchFamily="18" charset="0"/>
                <a:cs typeface="Times New Roman" pitchFamily="18" charset="0"/>
              </a:rPr>
              <a:t>Рекомендуемые и не обязательные к заполнению поля отмечены на каждой форме сносками: «*» и «**».</a:t>
            </a:r>
          </a:p>
          <a:p>
            <a:pPr algn="just"/>
            <a:endParaRPr lang="ru-RU" sz="53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Все поля форм СПО для удобства заполнения имеют подсказки.</a:t>
            </a:r>
          </a:p>
          <a:p>
            <a:pPr marL="0" indent="0" algn="just"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	При заполнении разделов справки необходимо руководствоваться Методическими рекомендациями по вопросам представления сведений о доходах, расходах, об имуществе и обязательствах имущественного характера и заполнения соответствующей формы справки в 2019 году (за отчетный период 2018 года), разработанными Министерством труда и социальной защиты Российской Федерации. </a:t>
            </a:r>
          </a:p>
          <a:p>
            <a:endParaRPr lang="ru-RU" sz="2800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857892"/>
            <a:ext cx="9144001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229600" cy="5072098"/>
          </a:xfrm>
        </p:spPr>
        <p:txBody>
          <a:bodyPr>
            <a:normAutofit fontScale="70000" lnSpcReduction="20000"/>
          </a:bodyPr>
          <a:lstStyle/>
          <a:p>
            <a:endParaRPr lang="ru-RU" sz="3600" dirty="0" smtClean="0"/>
          </a:p>
          <a:p>
            <a:endParaRPr lang="ru-RU" sz="3600" dirty="0" smtClean="0"/>
          </a:p>
          <a:p>
            <a:pPr marL="0" indent="0"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Для сохранения введенных данных на любом этапе могут быть использованы функции меню ФАЙЛ «Сохранить как» (пакет данных сохраняется по умолчанию на диск под именем «Фамилия Имя Отчество» или в заданное место с заданным именем файла) и далее в процессе редактирования функция «Сохранить» записывает отредактированный файл на диск либо в заданное место. Все справки на членов семьи сохраняются в одном файле (пакете).</a:t>
            </a:r>
          </a:p>
          <a:p>
            <a:endParaRPr lang="ru-RU" sz="4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786454"/>
            <a:ext cx="9144001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311649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0" indent="0" algn="just"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Этот файл после сохранения может быть загружен в систему для необходимого редактирования с помощью меню «Файл» -«Загрузить пакет данных».</a:t>
            </a:r>
          </a:p>
          <a:p>
            <a:pPr marL="0" indent="0" algn="just"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	Удалить справку из пакета можно, нажав правую кнопку мыши на соответствующей строке в списке справок пакета (панель «Структура пакета»). </a:t>
            </a:r>
          </a:p>
          <a:p>
            <a:endParaRPr lang="ru-RU" sz="3500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85789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2852"/>
            <a:ext cx="9144000" cy="585791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9144000" cy="57864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7166"/>
            <a:ext cx="9144000" cy="564358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8604"/>
            <a:ext cx="9144000" cy="557214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214974"/>
          </a:xfrm>
        </p:spPr>
        <p:txBody>
          <a:bodyPr>
            <a:normAutofit fontScale="77500" lnSpcReduction="20000"/>
          </a:bodyPr>
          <a:lstStyle/>
          <a:p>
            <a:pPr algn="just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	Обращаем внимание, что в соответствии с частью 2 статьи 31 Жилищного кодекса Российской Федерации члены семьи собственника жилого помещения имеют право пользования данным жилым помещением наравне с его собственником, если иное не установлено соглашением между собственником и членами его семьи.</a:t>
            </a:r>
          </a:p>
          <a:p>
            <a:pPr marL="0" indent="0" algn="just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	В связи с этим, в разделе 6.1 справки одного из супругов необходимо указывать все объекты недвижимого имущества, находящиеся в собственности другого супруга 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4525963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0" indent="0" algn="just"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	По аналогии указывается имущество, находящееся в собственности несовершеннолетних детей.</a:t>
            </a:r>
          </a:p>
          <a:p>
            <a:pPr marL="0" indent="0" algn="just"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	Не требуется в справке одного из супругов (несовершеннолетних детей) указывать все объекты недвижимости, находящиеся в собственности другого супруга (родителя), если он (она) в действительности ими не пользуется. 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  - 00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857232"/>
            <a:ext cx="8046156" cy="4525963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0"/>
            <a:ext cx="8229600" cy="5929354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0" indent="0"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	После заполнения и сохранения всех данных, все справки на служащего и членов его семьи необходимо распечатать. </a:t>
            </a:r>
          </a:p>
          <a:p>
            <a:pPr marL="0" indent="0"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	Можно распечатать каждую справку сразу после заполнения. </a:t>
            </a:r>
          </a:p>
          <a:p>
            <a:pPr marL="0" indent="0"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	Для печати справок должен использоваться лазерный принтер, обеспечивающий качественную печать.</a:t>
            </a:r>
          </a:p>
          <a:p>
            <a:pPr marL="0" indent="0"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	Не допускаются дефекты печати в виде полос, пятен (при дефектах барабана или картриджа принтера) в целях обеспечения корректного считывания линейных и двумерных штрих-кодов при последующем сканировании справок.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715016"/>
            <a:ext cx="9144001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  - 0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4525963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0" indent="0" algn="just">
              <a:buNone/>
            </a:pPr>
            <a:r>
              <a:rPr lang="ru-RU" sz="3900" b="1" dirty="0" smtClean="0"/>
              <a:t>	ОТВЕТСТВЕННОСТЬ</a:t>
            </a:r>
            <a:r>
              <a:rPr lang="ru-RU" b="1" dirty="0" smtClean="0"/>
              <a:t> за достоверность и полноту представленных сведений о своих доходах, расходах, об имуществе и обязательствах имущественного характера, а также о доходах, расходах, об имуществе и обязательствах имущественного характера своих супруги (супруга) и несовершеннолетних детей НЕСУТ лица, их представившие, то есть, МУНИЦИПАЛЬНЫЕ </a:t>
            </a:r>
            <a:r>
              <a:rPr lang="ru-RU" sz="3900" b="1" dirty="0" smtClean="0"/>
              <a:t>СЛУЖАЩИЕ! </a:t>
            </a:r>
          </a:p>
          <a:p>
            <a:pPr algn="just"/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5786478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0" indent="0"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	Если служащий обнаружил, что в представленных им сведениях не отражены или не полностью отражены какие-либо сведения, либо имеются ошибки, он вправе представить уточненные сведения в порядке, установленном действующим законодательством Российской Федерации (в течение декларационного периода (до 30 апреля), и в течение месяца по окончании декларационного периода (до 31 мая). </a:t>
            </a:r>
          </a:p>
          <a:p>
            <a:pPr marL="0" indent="0"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	При внесении изменений в любой раздел справки, распечатываются полностью все листы справки с новым указанием даты и времени печати. 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6000768"/>
            <a:ext cx="9144001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0"/>
            <a:ext cx="8229600" cy="5911873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pPr marL="0" indent="0" algn="ctr"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Типичные ошибки, допускаемые</a:t>
            </a:r>
          </a:p>
          <a:p>
            <a:pPr marL="0" indent="0" algn="ctr"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при заполнении справок</a:t>
            </a:r>
          </a:p>
          <a:p>
            <a:pPr marL="0" indent="0" algn="ctr">
              <a:buNone/>
            </a:pPr>
            <a:endParaRPr lang="ru-RU" sz="51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В представленных сведениях не отражаются либо недостоверно указываются:</a:t>
            </a:r>
          </a:p>
          <a:p>
            <a:pPr lvl="1" algn="just"/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1. Доходы:</a:t>
            </a:r>
          </a:p>
          <a:p>
            <a:pPr lvl="1" algn="just"/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от трудовой деятельности как по основному, так и по предыдущему месту работы;</a:t>
            </a:r>
          </a:p>
          <a:p>
            <a:pPr lvl="1" algn="just"/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от осуществления иной оплачиваемой деятельности;</a:t>
            </a:r>
          </a:p>
          <a:p>
            <a:pPr lvl="1" algn="just"/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от подарков, полученных от государственных органов, органов местного самоуправления, учреждений, организаций;</a:t>
            </a:r>
          </a:p>
          <a:p>
            <a:pPr lvl="2"/>
            <a:endParaRPr lang="ru-RU" sz="5100" dirty="0" smtClean="0"/>
          </a:p>
          <a:p>
            <a:endParaRPr lang="ru-RU" sz="5100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6000768"/>
            <a:ext cx="9144001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lvl="1" algn="just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от продажи имущества в отчетном периоде, в том числе указывается заниженная величина полученного дохода.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2. Счета в банках (кредитных организациях):</a:t>
            </a:r>
          </a:p>
          <a:p>
            <a:pPr marL="457200" lvl="1" indent="0" algn="just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	- даты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их открытия и остаток на них денежных средств на конец отчетного периода;</a:t>
            </a:r>
          </a:p>
          <a:p>
            <a:pPr marL="914400" lvl="2" indent="0" algn="just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счета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 нулевым остатком;</a:t>
            </a:r>
          </a:p>
          <a:p>
            <a:pPr marL="914400" lvl="2" indent="0" algn="just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виды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счетов.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5612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5591544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Указываются не все счета, открытые в банках (кредитных организациях), поскольку:</a:t>
            </a:r>
          </a:p>
          <a:p>
            <a:pPr algn="just">
              <a:buNone/>
            </a:pPr>
            <a:endParaRPr lang="ru-RU" sz="4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при замене банковской пластиковой карты (</a:t>
            </a:r>
            <a:r>
              <a:rPr lang="ru-RU" sz="4100" b="1" dirty="0" err="1" smtClean="0">
                <a:latin typeface="Times New Roman" pitchFamily="18" charset="0"/>
                <a:cs typeface="Times New Roman" pitchFamily="18" charset="0"/>
              </a:rPr>
              <a:t>зарплатной</a:t>
            </a:r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, социальной) банком (кредитной организацией) открывается новый счет, при этом прежний счет не закрывается, а остается с нулевым остатком; </a:t>
            </a:r>
          </a:p>
          <a:p>
            <a:pPr algn="just"/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об открытии нового счета клиенту не сообщается, в связи с этим, служащему и его супруге (супругу) не известно о наличии незакрытого счета по </a:t>
            </a:r>
            <a:r>
              <a:rPr lang="ru-RU" sz="4100" b="1" dirty="0" err="1" smtClean="0">
                <a:latin typeface="Times New Roman" pitchFamily="18" charset="0"/>
                <a:cs typeface="Times New Roman" pitchFamily="18" charset="0"/>
              </a:rPr>
              <a:t>перевыпущенной</a:t>
            </a:r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 банковской (</a:t>
            </a:r>
            <a:r>
              <a:rPr lang="ru-RU" sz="4100" b="1" dirty="0" err="1" smtClean="0">
                <a:latin typeface="Times New Roman" pitchFamily="18" charset="0"/>
                <a:cs typeface="Times New Roman" pitchFamily="18" charset="0"/>
              </a:rPr>
              <a:t>зарплатной</a:t>
            </a:r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, социальной) карте;</a:t>
            </a:r>
          </a:p>
          <a:p>
            <a:endParaRPr lang="ru-RU" sz="4100" dirty="0"/>
          </a:p>
        </p:txBody>
      </p:sp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6000768"/>
            <a:ext cx="9144001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48680"/>
            <a:ext cx="8229600" cy="488058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при полной оплате кредита в банках (кредитных организациях), счет, открытый для его оплаты, банком (кредитной организацией) самостоятельно не закрывается.</a:t>
            </a:r>
          </a:p>
          <a:p>
            <a:pPr algn="just"/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	Для закрытия любого счета клиенту банка (кредитной организации) необходимо подать соответствующее заявление. 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232074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0" indent="0" algn="just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700" b="1" dirty="0" smtClean="0">
                <a:latin typeface="Times New Roman" pitchFamily="18" charset="0"/>
                <a:cs typeface="Times New Roman" pitchFamily="18" charset="0"/>
              </a:rPr>
              <a:t>Не всегда указываются в пользовании одного из супругов и детей объекты недвижимого имущества (земельные участки, жилые дома, квартиры, иные объекты недвижимости), принадлежащие на праве индивидуальной собственности другому супругу и детям;</a:t>
            </a:r>
          </a:p>
          <a:p>
            <a:pPr marL="0" indent="0" algn="just">
              <a:buNone/>
            </a:pPr>
            <a:r>
              <a:rPr lang="ru-RU" sz="3700" b="1" dirty="0" smtClean="0">
                <a:latin typeface="Times New Roman" pitchFamily="18" charset="0"/>
                <a:cs typeface="Times New Roman" pitchFamily="18" charset="0"/>
              </a:rPr>
              <a:t>	Неверно указывается площадь объектов недвижимого имущества – при наличии в собственности доли объекта недвижимого имущества следует указывать общую площадь объекта недвижимого имущества;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5303512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0" indent="0" algn="just"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Неверно указываются виды разрешенного использования земельных участков –следует указывать в соответствии с видом, отраженным в правоустанавливающих документах;</a:t>
            </a:r>
          </a:p>
          <a:p>
            <a:pPr marL="0" indent="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Не всегда указывается в пользовании земельный участок под объектом недвижимости, находящимся в собственности. 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501719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Неверно указываются марки транспортных средств, часто не указывается год их выпуска.</a:t>
            </a:r>
          </a:p>
          <a:p>
            <a:pPr algn="just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Не указывается участие в коммерческих организациях (учредительство, иное участие), наличие в собственности акций и других ценных бумаг. 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52"/>
            <a:ext cx="8229600" cy="5286412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Не указываются расходы служащих, их супруг (супругов) по причине: неверного расчета суммы совершенных сделок в отчетном периоде и общего дохода супругов. Зачастую служащими сумма общего дохода исчисляется из дохода, полученного супругами в отчетном периоде и за два предыдущих года. Вместе с тем, совокупный доход супругов необходимо считать за ТРИ ПОСЛЕДНИХ ГОДА, ПРЕДШЕСТВУЮЩИХ ОТЧЕТНОМУ ПЕРИОДУ (например, при подаче сведений за 2016 год общий доход считается за 2015, 2014, 2013 годы) </a:t>
            </a:r>
          </a:p>
          <a:p>
            <a:endParaRPr lang="ru-RU" dirty="0"/>
          </a:p>
        </p:txBody>
      </p:sp>
      <p:pic>
        <p:nvPicPr>
          <p:cNvPr id="4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25717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 использовании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информационно-коммуникационных технологий при проверке справок о доходах,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расходах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 имуществе и обязательствах имущественного характера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1428736"/>
            <a:ext cx="10562773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572000" y="285728"/>
            <a:ext cx="4212500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Автономное приложение</a:t>
            </a:r>
            <a:endParaRPr lang="ru-RU" alt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642918"/>
            <a:ext cx="4000528" cy="42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/>
          </a:blip>
          <a:srcRect/>
          <a:stretch/>
        </p:blipFill>
        <p:spPr bwMode="auto">
          <a:xfrm>
            <a:off x="2000232" y="0"/>
            <a:ext cx="4829417" cy="6572705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RelaxedModerately"/>
            <a:lightRig rig="threePt" dir="t"/>
          </a:scene3d>
          <a:extLst/>
        </p:spPr>
      </p:pic>
      <p:pic>
        <p:nvPicPr>
          <p:cNvPr id="5" name="Рисунок 4" descr="ms5145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04955">
            <a:off x="3056043" y="3173451"/>
            <a:ext cx="3390900" cy="314007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786314" y="214290"/>
            <a:ext cx="3968587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Сканирование справок</a:t>
            </a:r>
            <a:endParaRPr lang="ru-RU" alt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2" descr="decxjloy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5" descr="21a323131f34fd1c85fb8b2d627f312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5643570" y="1643050"/>
            <a:ext cx="1500198" cy="35719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7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" t="6138" r="1985" b="3594"/>
          <a:stretch/>
        </p:blipFill>
        <p:spPr bwMode="auto">
          <a:xfrm>
            <a:off x="571472" y="1000108"/>
            <a:ext cx="6727604" cy="345638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0100" y="3429000"/>
            <a:ext cx="7857503" cy="2628138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  <a:outerShdw blurRad="76200" dir="13500000" algn="tl" rotWithShape="0">
              <a:prstClr val="black">
                <a:alpha val="20000"/>
              </a:prst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357686" y="142852"/>
            <a:ext cx="4572000" cy="8168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Контроль </a:t>
            </a:r>
            <a:b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заполнения данных</a:t>
            </a:r>
            <a:endParaRPr lang="ru-RU" alt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 flipV="1">
            <a:off x="5786446" y="1571612"/>
            <a:ext cx="1471612" cy="3159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 flipV="1">
            <a:off x="1571604" y="2428868"/>
            <a:ext cx="3000396" cy="3159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 flipV="1">
            <a:off x="4714876" y="2428868"/>
            <a:ext cx="2500330" cy="3159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 flipV="1">
            <a:off x="5715008" y="5143512"/>
            <a:ext cx="428628" cy="2444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 flipV="1">
            <a:off x="7215206" y="5072074"/>
            <a:ext cx="428628" cy="2444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Рисунок 2" descr="decxjloy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5" descr="21a323131f34fd1c85fb8b2d627f312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0164" y="857232"/>
            <a:ext cx="9571038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572132" y="214290"/>
            <a:ext cx="3071834" cy="469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Справка</a:t>
            </a:r>
            <a:endParaRPr lang="ru-RU" alt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000108"/>
            <a:ext cx="8172028" cy="5137342"/>
          </a:xfrm>
          <a:prstGeom prst="rect">
            <a:avLst/>
          </a:prstGeom>
          <a:ln>
            <a:gradFill>
              <a:gsLst>
                <a:gs pos="17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5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071546"/>
            <a:ext cx="8176791" cy="5165466"/>
          </a:xfrm>
          <a:prstGeom prst="rect">
            <a:avLst/>
          </a:prstGeom>
          <a:effectLst>
            <a:glow rad="101600">
              <a:schemeClr val="tx1">
                <a:alpha val="59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5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844" y="1428736"/>
            <a:ext cx="8808026" cy="453650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357686" y="285728"/>
            <a:ext cx="4566251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Отборы по списку справок</a:t>
            </a:r>
            <a:endParaRPr lang="ru-RU" alt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>
            <a:extLst/>
          </a:blip>
          <a:srcRect l="-278"/>
          <a:stretch/>
        </p:blipFill>
        <p:spPr>
          <a:xfrm>
            <a:off x="285720" y="1214422"/>
            <a:ext cx="8496944" cy="1181344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5" name="Picture 3" descr="image001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107504" y="2384504"/>
            <a:ext cx="5909122" cy="1816547"/>
          </a:xfrm>
          <a:prstGeom prst="rect">
            <a:avLst/>
          </a:prstGeom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6" name="Picture 4" descr="image001"/>
          <p:cNvPicPr>
            <a:picLocks noChangeAspect="1" noChangeArrowheads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 bwMode="auto">
          <a:xfrm>
            <a:off x="973944" y="3121009"/>
            <a:ext cx="5654427" cy="1798443"/>
          </a:xfrm>
          <a:prstGeom prst="rect">
            <a:avLst/>
          </a:prstGeom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97552" y="4103975"/>
            <a:ext cx="6088634" cy="1798443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5" descr="image001"/>
          <p:cNvPicPr>
            <a:picLocks noChangeAspect="1" noChangeArrowheads="1"/>
          </p:cNvPicPr>
          <p:nvPr/>
        </p:nvPicPr>
        <p:blipFill>
          <a:blip r:embed="rId6">
            <a:extLst/>
          </a:blip>
          <a:srcRect/>
          <a:stretch>
            <a:fillRect/>
          </a:stretch>
        </p:blipFill>
        <p:spPr bwMode="auto">
          <a:xfrm>
            <a:off x="2938030" y="5273827"/>
            <a:ext cx="6157192" cy="1611557"/>
          </a:xfrm>
          <a:prstGeom prst="rect">
            <a:avLst/>
          </a:prstGeom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sp>
        <p:nvSpPr>
          <p:cNvPr id="9" name="Прямоугольник 8"/>
          <p:cNvSpPr/>
          <p:nvPr/>
        </p:nvSpPr>
        <p:spPr>
          <a:xfrm>
            <a:off x="4143372" y="214290"/>
            <a:ext cx="4714945" cy="4578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Отчеты по декларантам</a:t>
            </a:r>
            <a:endParaRPr lang="ru-RU" alt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2" descr="decxjloyr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5" descr="21a323131f34fd1c85fb8b2d627f3126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6674465" cy="5199311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59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86248" y="142852"/>
            <a:ext cx="4572000" cy="81047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Публикация </a:t>
            </a:r>
            <a:b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сведений на портале</a:t>
            </a:r>
            <a:endParaRPr lang="ru-RU" alt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282" y="1428736"/>
            <a:ext cx="5537954" cy="4075272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716212"/>
            <a:ext cx="6624638" cy="414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4357686" y="4357694"/>
            <a:ext cx="2087562" cy="142875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14810" y="5929330"/>
            <a:ext cx="2087562" cy="142875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14290"/>
            <a:ext cx="4572000" cy="81047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Анализ сведений </a:t>
            </a:r>
            <a:b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о доходах и расходах</a:t>
            </a:r>
            <a:endParaRPr lang="ru-RU" alt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2" descr="decxjloy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5" descr="21a323131f34fd1c85fb8b2d627f312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1604" y="1126635"/>
            <a:ext cx="6048672" cy="5731365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5" name="Овал 4"/>
          <p:cNvSpPr/>
          <p:nvPr/>
        </p:nvSpPr>
        <p:spPr>
          <a:xfrm>
            <a:off x="5072066" y="5786454"/>
            <a:ext cx="719138" cy="2619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000628" y="4786322"/>
            <a:ext cx="719138" cy="2619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000628" y="4143380"/>
            <a:ext cx="719138" cy="2619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214810" y="142852"/>
            <a:ext cx="4572000" cy="8168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Сравнение </a:t>
            </a:r>
            <a:b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сведений о доходах</a:t>
            </a:r>
            <a:endParaRPr lang="ru-RU" alt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" t="1839" r="900" b="2513"/>
          <a:stretch/>
        </p:blipFill>
        <p:spPr bwMode="auto">
          <a:xfrm>
            <a:off x="611560" y="1700809"/>
            <a:ext cx="7488832" cy="3744416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59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72066" y="142852"/>
            <a:ext cx="3830764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Постановка задания исполнителю</a:t>
            </a:r>
            <a:endParaRPr lang="ru-RU" alt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2"/>
          <a:stretch/>
        </p:blipFill>
        <p:spPr bwMode="auto">
          <a:xfrm>
            <a:off x="327736" y="1268760"/>
            <a:ext cx="8528272" cy="4392488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59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4" t="37655" r="2203" b="36619"/>
          <a:stretch/>
        </p:blipFill>
        <p:spPr bwMode="auto">
          <a:xfrm>
            <a:off x="1870697" y="3465004"/>
            <a:ext cx="5707693" cy="277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59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2987675" y="3141663"/>
            <a:ext cx="3168650" cy="431800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572000" y="214290"/>
            <a:ext cx="4071966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Задания, поставленные исполнителю</a:t>
            </a:r>
            <a:endParaRPr lang="ru-RU" alt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7" t="5079" r="2724" b="17884"/>
          <a:stretch/>
        </p:blipFill>
        <p:spPr bwMode="auto">
          <a:xfrm>
            <a:off x="1142976" y="1142984"/>
            <a:ext cx="6048672" cy="54604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88900">
              <a:schemeClr val="tx1">
                <a:lumMod val="95000"/>
                <a:lumOff val="5000"/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143504" y="285728"/>
            <a:ext cx="3831562" cy="4578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Карточка проверки</a:t>
            </a:r>
            <a:endParaRPr lang="ru-RU" alt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19872" y="3695735"/>
            <a:ext cx="5688632" cy="2685593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Рисунок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6182422" cy="3265715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50800" dist="50800" dir="54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43504" y="285728"/>
            <a:ext cx="3795308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Запросы в организации</a:t>
            </a:r>
            <a:endParaRPr lang="ru-RU" alt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2" descr="decxjloy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5" descr="21a323131f34fd1c85fb8b2d627f312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6" t="29357" r="6552" b="10462"/>
          <a:stretch/>
        </p:blipFill>
        <p:spPr bwMode="auto">
          <a:xfrm>
            <a:off x="179512" y="1340768"/>
            <a:ext cx="8781463" cy="3744416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1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00694" y="285728"/>
            <a:ext cx="3009863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Список проверок</a:t>
            </a:r>
            <a:endParaRPr lang="ru-RU" alt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35837" r="9166"/>
          <a:stretch/>
        </p:blipFill>
        <p:spPr bwMode="auto">
          <a:xfrm>
            <a:off x="323528" y="1484784"/>
            <a:ext cx="8580087" cy="309634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72000" y="285728"/>
            <a:ext cx="4427128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Список карточек проверок</a:t>
            </a:r>
            <a:endParaRPr lang="ru-RU" alt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2" descr="decxjloy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62" cy="113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5" descr="21a323131f34fd1c85fb8b2d627f31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0"/>
            <a:ext cx="18196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285992"/>
            <a:ext cx="8229600" cy="90010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 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429264"/>
            <a:ext cx="9144001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431</Words>
  <Application>Microsoft Office PowerPoint</Application>
  <PresentationFormat>Экран (4:3)</PresentationFormat>
  <Paragraphs>101</Paragraphs>
  <Slides>70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71" baseType="lpstr">
      <vt:lpstr>Тема Office</vt:lpstr>
      <vt:lpstr>   Порядок заполнения справки о доходах, расходах, об имуществе и обязательствах имущественного характера с использованием  СПО «Справки БК»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 использовании информационно-коммуникационных технологий при проверке справок о доходах, расходах, об имуществе и обязательствах имущественного характера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Порядок заполнения справки о доходах, расходах, об имуществе и обязательствах имущественного характера </dc:title>
  <dc:creator>ГОЛОДНЕВ Михаил Геннадьевич</dc:creator>
  <cp:lastModifiedBy>БЛИНКОВ Владимир Вячеславович</cp:lastModifiedBy>
  <cp:revision>32</cp:revision>
  <dcterms:created xsi:type="dcterms:W3CDTF">2019-01-09T06:00:26Z</dcterms:created>
  <dcterms:modified xsi:type="dcterms:W3CDTF">2019-01-25T04:24:26Z</dcterms:modified>
</cp:coreProperties>
</file>