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59" r:id="rId2"/>
    <p:sldId id="373" r:id="rId3"/>
    <p:sldId id="370" r:id="rId4"/>
    <p:sldId id="372" r:id="rId5"/>
    <p:sldId id="365" r:id="rId6"/>
    <p:sldId id="364" r:id="rId7"/>
    <p:sldId id="363" r:id="rId8"/>
    <p:sldId id="360" r:id="rId9"/>
  </p:sldIdLst>
  <p:sldSz cx="9144000" cy="5143500" type="screen16x9"/>
  <p:notesSz cx="9875838" cy="6799263"/>
  <p:defaultTextStyle>
    <a:defPPr>
      <a:defRPr lang="ru-RU"/>
    </a:defPPr>
    <a:lvl1pPr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07988" indent="49213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815975" indent="98425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223963" indent="147638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631950" indent="196850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orient="horz" pos="2968">
          <p15:clr>
            <a:srgbClr val="A4A3A4"/>
          </p15:clr>
        </p15:guide>
        <p15:guide id="3" orient="horz" pos="352">
          <p15:clr>
            <a:srgbClr val="A4A3A4"/>
          </p15:clr>
        </p15:guide>
        <p15:guide id="4" orient="horz" pos="948">
          <p15:clr>
            <a:srgbClr val="A4A3A4"/>
          </p15:clr>
        </p15:guide>
        <p15:guide id="5" pos="2880">
          <p15:clr>
            <a:srgbClr val="A4A3A4"/>
          </p15:clr>
        </p15:guide>
        <p15:guide id="6" pos="385">
          <p15:clr>
            <a:srgbClr val="A4A3A4"/>
          </p15:clr>
        </p15:guide>
        <p15:guide id="7" pos="1565">
          <p15:clr>
            <a:srgbClr val="A4A3A4"/>
          </p15:clr>
        </p15:guide>
        <p15:guide id="8" pos="5193">
          <p15:clr>
            <a:srgbClr val="A4A3A4"/>
          </p15:clr>
        </p15:guide>
        <p15:guide id="9" pos="40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E8282"/>
    <a:srgbClr val="005AA9"/>
    <a:srgbClr val="F6A598"/>
    <a:srgbClr val="EB4F5E"/>
    <a:srgbClr val="FFCC99"/>
    <a:srgbClr val="FFDA8F"/>
    <a:srgbClr val="FFDBB7"/>
    <a:srgbClr val="FF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76" autoAdjust="0"/>
    <p:restoredTop sz="90652" autoAdjust="0"/>
  </p:normalViewPr>
  <p:slideViewPr>
    <p:cSldViewPr>
      <p:cViewPr varScale="1">
        <p:scale>
          <a:sx n="108" d="100"/>
          <a:sy n="108" d="100"/>
        </p:scale>
        <p:origin x="-720" y="-90"/>
      </p:cViewPr>
      <p:guideLst>
        <p:guide orient="horz" pos="1620"/>
        <p:guide orient="horz" pos="2968"/>
        <p:guide orient="horz" pos="352"/>
        <p:guide orient="horz" pos="948"/>
        <p:guide pos="2880"/>
        <p:guide pos="385"/>
        <p:guide pos="1565"/>
        <p:guide pos="5193"/>
        <p:guide pos="4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C7B752-36F8-41E8-B28C-3A0F8C659F8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139832-E992-4634-A790-76EB4BB975FB}">
      <dgm:prSet custT="1"/>
      <dgm:spPr/>
      <dgm:t>
        <a:bodyPr/>
        <a:lstStyle/>
        <a:p>
          <a:pPr rtl="0"/>
          <a:r>
            <a:rPr lang="ru-RU" sz="2400" b="1" i="0" baseline="0" dirty="0" smtClean="0"/>
            <a:t>!</a:t>
          </a:r>
          <a:endParaRPr lang="ru-RU" sz="2400" dirty="0"/>
        </a:p>
      </dgm:t>
    </dgm:pt>
    <dgm:pt modelId="{E843CC18-36EF-4250-AE11-D4B3371C6A38}" type="parTrans" cxnId="{ACC2E2AF-B385-4866-AE4B-A2084A1DC53E}">
      <dgm:prSet/>
      <dgm:spPr/>
      <dgm:t>
        <a:bodyPr/>
        <a:lstStyle/>
        <a:p>
          <a:endParaRPr lang="ru-RU"/>
        </a:p>
      </dgm:t>
    </dgm:pt>
    <dgm:pt modelId="{C4B37F40-C97E-4F97-8F08-3BE0328C1E68}" type="sibTrans" cxnId="{ACC2E2AF-B385-4866-AE4B-A2084A1DC53E}">
      <dgm:prSet/>
      <dgm:spPr/>
      <dgm:t>
        <a:bodyPr/>
        <a:lstStyle/>
        <a:p>
          <a:endParaRPr lang="ru-RU"/>
        </a:p>
      </dgm:t>
    </dgm:pt>
    <dgm:pt modelId="{FE0B59E6-5383-4220-B1FB-09F59A52F1F0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УНП не нужна, если у налогоплательщика есть  усиленная квалифицированная подпись</a:t>
          </a:r>
          <a:endParaRPr lang="ru-RU" sz="1400" dirty="0">
            <a:solidFill>
              <a:srgbClr val="002060"/>
            </a:solidFill>
          </a:endParaRPr>
        </a:p>
      </dgm:t>
    </dgm:pt>
    <dgm:pt modelId="{A09889DB-4058-498B-A413-FC059245A531}" type="parTrans" cxnId="{BA48D452-F8AD-4869-94BB-0E7E3A182044}">
      <dgm:prSet/>
      <dgm:spPr/>
      <dgm:t>
        <a:bodyPr/>
        <a:lstStyle/>
        <a:p>
          <a:endParaRPr lang="ru-RU"/>
        </a:p>
      </dgm:t>
    </dgm:pt>
    <dgm:pt modelId="{435A9993-C629-4EBE-AEAD-DAC9DD742EB1}" type="sibTrans" cxnId="{BA48D452-F8AD-4869-94BB-0E7E3A182044}">
      <dgm:prSet/>
      <dgm:spPr/>
      <dgm:t>
        <a:bodyPr/>
        <a:lstStyle/>
        <a:p>
          <a:endParaRPr lang="ru-RU"/>
        </a:p>
      </dgm:t>
    </dgm:pt>
    <dgm:pt modelId="{7AEC8D2A-B0EC-43F4-A1B8-F08203F80DAE}">
      <dgm:prSet custT="1"/>
      <dgm:spPr/>
      <dgm:t>
        <a:bodyPr/>
        <a:lstStyle/>
        <a:p>
          <a:pPr rtl="0"/>
          <a:r>
            <a:rPr lang="ru-RU" sz="2400" b="1" dirty="0" smtClean="0"/>
            <a:t>!</a:t>
          </a:r>
          <a:endParaRPr lang="ru-RU" sz="2400" b="1" dirty="0"/>
        </a:p>
      </dgm:t>
    </dgm:pt>
    <dgm:pt modelId="{234BA383-304B-488A-A521-F86DF2736422}" type="parTrans" cxnId="{F5331779-5BB6-41D9-B92D-3A2F2BE95132}">
      <dgm:prSet/>
      <dgm:spPr/>
      <dgm:t>
        <a:bodyPr/>
        <a:lstStyle/>
        <a:p>
          <a:endParaRPr lang="ru-RU"/>
        </a:p>
      </dgm:t>
    </dgm:pt>
    <dgm:pt modelId="{F632641B-7A71-4844-A89E-F1D289756D42}" type="sibTrans" cxnId="{F5331779-5BB6-41D9-B92D-3A2F2BE95132}">
      <dgm:prSet/>
      <dgm:spPr/>
      <dgm:t>
        <a:bodyPr/>
        <a:lstStyle/>
        <a:p>
          <a:endParaRPr lang="ru-RU"/>
        </a:p>
      </dgm:t>
    </dgm:pt>
    <dgm:pt modelId="{9AEC36B9-768B-4B59-8A14-390CC62F4186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УНП  можно использовать только в Личном кабинете налогоплательщика физического лица</a:t>
          </a:r>
          <a:endParaRPr lang="ru-RU" sz="1400" dirty="0">
            <a:solidFill>
              <a:srgbClr val="002060"/>
            </a:solidFill>
          </a:endParaRPr>
        </a:p>
      </dgm:t>
    </dgm:pt>
    <dgm:pt modelId="{F3E6BFA6-F69E-4134-8786-6CE54851625E}" type="parTrans" cxnId="{6DE31977-1331-4FAD-8223-3ADEC27975E9}">
      <dgm:prSet/>
      <dgm:spPr/>
      <dgm:t>
        <a:bodyPr/>
        <a:lstStyle/>
        <a:p>
          <a:endParaRPr lang="ru-RU"/>
        </a:p>
      </dgm:t>
    </dgm:pt>
    <dgm:pt modelId="{BE75FC7F-8F0F-497D-A389-5D8B9B95412A}" type="sibTrans" cxnId="{6DE31977-1331-4FAD-8223-3ADEC27975E9}">
      <dgm:prSet/>
      <dgm:spPr/>
      <dgm:t>
        <a:bodyPr/>
        <a:lstStyle/>
        <a:p>
          <a:endParaRPr lang="ru-RU"/>
        </a:p>
      </dgm:t>
    </dgm:pt>
    <dgm:pt modelId="{83025564-4938-480F-8AEB-BAF739925944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УНП выдается бесплатно</a:t>
          </a:r>
          <a:endParaRPr lang="ru-RU" sz="1400" dirty="0">
            <a:solidFill>
              <a:srgbClr val="002060"/>
            </a:solidFill>
          </a:endParaRPr>
        </a:p>
      </dgm:t>
    </dgm:pt>
    <dgm:pt modelId="{4C07A156-536C-44A2-8DE9-FD42D0A3A097}" type="parTrans" cxnId="{F66977B4-05A6-41B3-BCB8-28BAE9BD22CF}">
      <dgm:prSet/>
      <dgm:spPr/>
      <dgm:t>
        <a:bodyPr/>
        <a:lstStyle/>
        <a:p>
          <a:endParaRPr lang="ru-RU"/>
        </a:p>
      </dgm:t>
    </dgm:pt>
    <dgm:pt modelId="{6A9DC9C6-B010-40FD-87E2-CC5EAAC8535F}" type="sibTrans" cxnId="{F66977B4-05A6-41B3-BCB8-28BAE9BD22CF}">
      <dgm:prSet/>
      <dgm:spPr/>
      <dgm:t>
        <a:bodyPr/>
        <a:lstStyle/>
        <a:p>
          <a:endParaRPr lang="ru-RU"/>
        </a:p>
      </dgm:t>
    </dgm:pt>
    <dgm:pt modelId="{7F75E0CA-F8E8-462C-8E28-A8AEA7C1C92E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УНП – только для физических лиц!</a:t>
          </a:r>
          <a:endParaRPr lang="ru-RU" sz="1400" dirty="0">
            <a:solidFill>
              <a:srgbClr val="002060"/>
            </a:solidFill>
          </a:endParaRPr>
        </a:p>
      </dgm:t>
    </dgm:pt>
    <dgm:pt modelId="{A7675343-778F-457A-BB34-8868CE1423E1}" type="parTrans" cxnId="{E2EE788B-DBB4-46E0-B2AB-BA93955F5CDB}">
      <dgm:prSet/>
      <dgm:spPr/>
      <dgm:t>
        <a:bodyPr/>
        <a:lstStyle/>
        <a:p>
          <a:endParaRPr lang="ru-RU"/>
        </a:p>
      </dgm:t>
    </dgm:pt>
    <dgm:pt modelId="{179BAF21-D847-4857-8030-187D78A0D53E}" type="sibTrans" cxnId="{E2EE788B-DBB4-46E0-B2AB-BA93955F5CDB}">
      <dgm:prSet/>
      <dgm:spPr/>
      <dgm:t>
        <a:bodyPr/>
        <a:lstStyle/>
        <a:p>
          <a:endParaRPr lang="ru-RU"/>
        </a:p>
      </dgm:t>
    </dgm:pt>
    <dgm:pt modelId="{872A9096-3C76-49BC-B48D-ECC02ECDA4A3}">
      <dgm:prSet custT="1"/>
      <dgm:spPr/>
      <dgm:t>
        <a:bodyPr/>
        <a:lstStyle/>
        <a:p>
          <a:pPr rtl="0"/>
          <a:r>
            <a:rPr lang="ru-RU" sz="2400" b="1" dirty="0" smtClean="0"/>
            <a:t>!</a:t>
          </a:r>
          <a:endParaRPr lang="ru-RU" sz="2400" b="1" dirty="0"/>
        </a:p>
      </dgm:t>
    </dgm:pt>
    <dgm:pt modelId="{6F0C06AB-3635-4DE0-8D85-16DA77A17878}" type="parTrans" cxnId="{5CED4FE0-7FA2-444E-B532-DDCA92983D57}">
      <dgm:prSet/>
      <dgm:spPr/>
      <dgm:t>
        <a:bodyPr/>
        <a:lstStyle/>
        <a:p>
          <a:endParaRPr lang="ru-RU"/>
        </a:p>
      </dgm:t>
    </dgm:pt>
    <dgm:pt modelId="{DF71B222-7CA3-4580-9855-4D194F93790A}" type="sibTrans" cxnId="{5CED4FE0-7FA2-444E-B532-DDCA92983D57}">
      <dgm:prSet/>
      <dgm:spPr/>
      <dgm:t>
        <a:bodyPr/>
        <a:lstStyle/>
        <a:p>
          <a:endParaRPr lang="ru-RU"/>
        </a:p>
      </dgm:t>
    </dgm:pt>
    <dgm:pt modelId="{F4A78C80-70A3-44ED-86F6-E694720A9F86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УНП нельзя использовать в других сервисах, например на портале </a:t>
          </a:r>
          <a:r>
            <a:rPr lang="ru-RU" sz="1400" dirty="0" err="1" smtClean="0">
              <a:solidFill>
                <a:srgbClr val="002060"/>
              </a:solidFill>
            </a:rPr>
            <a:t>Госуслуг</a:t>
          </a:r>
          <a:endParaRPr lang="ru-RU" sz="1400" dirty="0">
            <a:solidFill>
              <a:srgbClr val="002060"/>
            </a:solidFill>
          </a:endParaRPr>
        </a:p>
      </dgm:t>
    </dgm:pt>
    <dgm:pt modelId="{0A16D4CB-B2CC-4D50-9AC4-2029102C6675}" type="parTrans" cxnId="{5154C090-F3EC-4287-8124-6CE6B98FC716}">
      <dgm:prSet/>
      <dgm:spPr/>
      <dgm:t>
        <a:bodyPr/>
        <a:lstStyle/>
        <a:p>
          <a:endParaRPr lang="ru-RU"/>
        </a:p>
      </dgm:t>
    </dgm:pt>
    <dgm:pt modelId="{7EDC7267-2272-48A5-B6E8-A32D74EC7E7F}" type="sibTrans" cxnId="{5154C090-F3EC-4287-8124-6CE6B98FC716}">
      <dgm:prSet/>
      <dgm:spPr/>
      <dgm:t>
        <a:bodyPr/>
        <a:lstStyle/>
        <a:p>
          <a:endParaRPr lang="ru-RU"/>
        </a:p>
      </dgm:t>
    </dgm:pt>
    <dgm:pt modelId="{E7BC3F7B-642A-4117-B48E-5605BC09A056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УПН нельзя использовать для подписания документов и направления их по ТКС</a:t>
          </a:r>
          <a:endParaRPr lang="ru-RU" sz="1400" dirty="0">
            <a:solidFill>
              <a:srgbClr val="002060"/>
            </a:solidFill>
          </a:endParaRPr>
        </a:p>
      </dgm:t>
    </dgm:pt>
    <dgm:pt modelId="{58A23207-CBA7-4DF9-9D2A-C8E1150716DE}" type="parTrans" cxnId="{529BD95C-EDE4-4010-98A6-253214580130}">
      <dgm:prSet/>
      <dgm:spPr/>
      <dgm:t>
        <a:bodyPr/>
        <a:lstStyle/>
        <a:p>
          <a:endParaRPr lang="ru-RU"/>
        </a:p>
      </dgm:t>
    </dgm:pt>
    <dgm:pt modelId="{BC11B693-66C9-4F8B-B937-81B3EA16873A}" type="sibTrans" cxnId="{529BD95C-EDE4-4010-98A6-253214580130}">
      <dgm:prSet/>
      <dgm:spPr/>
      <dgm:t>
        <a:bodyPr/>
        <a:lstStyle/>
        <a:p>
          <a:endParaRPr lang="ru-RU"/>
        </a:p>
      </dgm:t>
    </dgm:pt>
    <dgm:pt modelId="{FC7E73C0-49E7-4997-90B3-439A5498BEA7}">
      <dgm:prSet custT="1"/>
      <dgm:spPr/>
      <dgm:t>
        <a:bodyPr/>
        <a:lstStyle/>
        <a:p>
          <a:pPr rtl="0"/>
          <a:r>
            <a:rPr lang="ru-RU" sz="2400" b="1" dirty="0" smtClean="0"/>
            <a:t>!</a:t>
          </a:r>
          <a:endParaRPr lang="ru-RU" sz="2400" b="1" dirty="0"/>
        </a:p>
      </dgm:t>
    </dgm:pt>
    <dgm:pt modelId="{DC19A621-2A50-4826-AACA-1D72E1BC00AC}" type="parTrans" cxnId="{19167B4D-5E4E-4214-86FD-E83815B47F43}">
      <dgm:prSet/>
      <dgm:spPr/>
      <dgm:t>
        <a:bodyPr/>
        <a:lstStyle/>
        <a:p>
          <a:endParaRPr lang="ru-RU"/>
        </a:p>
      </dgm:t>
    </dgm:pt>
    <dgm:pt modelId="{3FF9CD3F-5280-4082-9F13-64DE88C2E1BD}" type="sibTrans" cxnId="{19167B4D-5E4E-4214-86FD-E83815B47F43}">
      <dgm:prSet/>
      <dgm:spPr/>
      <dgm:t>
        <a:bodyPr/>
        <a:lstStyle/>
        <a:p>
          <a:endParaRPr lang="ru-RU"/>
        </a:p>
      </dgm:t>
    </dgm:pt>
    <dgm:pt modelId="{F3BEEBB0-0638-4C61-92BF-BDC7DAB1742D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Есть два вида УНП в Личном кабинете:</a:t>
          </a:r>
          <a:endParaRPr lang="ru-RU" sz="1400" dirty="0">
            <a:solidFill>
              <a:srgbClr val="002060"/>
            </a:solidFill>
          </a:endParaRPr>
        </a:p>
      </dgm:t>
    </dgm:pt>
    <dgm:pt modelId="{8FF8CB36-7DA7-4130-8ED4-86CDCB1F2DA2}" type="parTrans" cxnId="{9F26B489-83EB-42EB-B662-C1EF0B6F7E13}">
      <dgm:prSet/>
      <dgm:spPr/>
      <dgm:t>
        <a:bodyPr/>
        <a:lstStyle/>
        <a:p>
          <a:endParaRPr lang="ru-RU"/>
        </a:p>
      </dgm:t>
    </dgm:pt>
    <dgm:pt modelId="{810325DF-2394-47C1-A733-765A24041527}" type="sibTrans" cxnId="{9F26B489-83EB-42EB-B662-C1EF0B6F7E13}">
      <dgm:prSet/>
      <dgm:spPr/>
      <dgm:t>
        <a:bodyPr/>
        <a:lstStyle/>
        <a:p>
          <a:endParaRPr lang="ru-RU"/>
        </a:p>
      </dgm:t>
    </dgm:pt>
    <dgm:pt modelId="{FB668FB8-B167-4783-BD21-00E06136822C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 пользователя может быть две УНП (по одной каждого вида)</a:t>
          </a:r>
          <a:endParaRPr lang="ru-RU" sz="1400" dirty="0">
            <a:solidFill>
              <a:srgbClr val="002060"/>
            </a:solidFill>
          </a:endParaRPr>
        </a:p>
      </dgm:t>
    </dgm:pt>
    <dgm:pt modelId="{131BE287-BDF9-458A-AD49-D88DBC0080FA}" type="parTrans" cxnId="{B925C0BB-7776-4CCC-8BCA-DF46D55AA4A5}">
      <dgm:prSet/>
      <dgm:spPr/>
      <dgm:t>
        <a:bodyPr/>
        <a:lstStyle/>
        <a:p>
          <a:endParaRPr lang="ru-RU"/>
        </a:p>
      </dgm:t>
    </dgm:pt>
    <dgm:pt modelId="{39ABBF35-85F4-4DAB-A17E-8A51373E93C8}" type="sibTrans" cxnId="{B925C0BB-7776-4CCC-8BCA-DF46D55AA4A5}">
      <dgm:prSet/>
      <dgm:spPr/>
      <dgm:t>
        <a:bodyPr/>
        <a:lstStyle/>
        <a:p>
          <a:endParaRPr lang="ru-RU"/>
        </a:p>
      </dgm:t>
    </dgm:pt>
    <dgm:pt modelId="{A170671B-F6DB-49AC-95F6-95E1B2FFA397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Хранится на компьютере пользователя – выдается только один сертификат</a:t>
          </a:r>
          <a:endParaRPr lang="ru-RU" sz="1400" dirty="0">
            <a:solidFill>
              <a:srgbClr val="002060"/>
            </a:solidFill>
          </a:endParaRPr>
        </a:p>
      </dgm:t>
    </dgm:pt>
    <dgm:pt modelId="{8E32050D-C71B-46F7-BB80-4DBC065FB464}" type="parTrans" cxnId="{7082BDC4-CC47-4C2B-AFD4-C0627D8F5298}">
      <dgm:prSet/>
      <dgm:spPr/>
      <dgm:t>
        <a:bodyPr/>
        <a:lstStyle/>
        <a:p>
          <a:endParaRPr lang="ru-RU"/>
        </a:p>
      </dgm:t>
    </dgm:pt>
    <dgm:pt modelId="{0D8E2034-AB3C-448A-9BEA-101BC96DD565}" type="sibTrans" cxnId="{7082BDC4-CC47-4C2B-AFD4-C0627D8F5298}">
      <dgm:prSet/>
      <dgm:spPr/>
      <dgm:t>
        <a:bodyPr/>
        <a:lstStyle/>
        <a:p>
          <a:endParaRPr lang="ru-RU"/>
        </a:p>
      </dgm:t>
    </dgm:pt>
    <dgm:pt modelId="{339E7E8A-B7BB-4B4A-938F-4E1A8C70DE73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Хранится в защищенном хранилище  </a:t>
          </a:r>
          <a:r>
            <a:rPr lang="ru-RU" sz="1400" dirty="0" err="1" smtClean="0">
              <a:solidFill>
                <a:srgbClr val="002060"/>
              </a:solidFill>
            </a:rPr>
            <a:t>ЦОДа</a:t>
          </a:r>
          <a:r>
            <a:rPr lang="ru-RU" sz="1400" dirty="0" smtClean="0">
              <a:solidFill>
                <a:srgbClr val="002060"/>
              </a:solidFill>
            </a:rPr>
            <a:t> ФНС – выдается только один сертификат </a:t>
          </a:r>
          <a:endParaRPr lang="ru-RU" sz="1400" dirty="0">
            <a:solidFill>
              <a:srgbClr val="002060"/>
            </a:solidFill>
          </a:endParaRPr>
        </a:p>
      </dgm:t>
    </dgm:pt>
    <dgm:pt modelId="{28E47F36-C6D8-4939-B45E-568E8045A85E}" type="parTrans" cxnId="{D2D8EDB8-A418-4618-9E66-2E6C578A0417}">
      <dgm:prSet/>
      <dgm:spPr/>
      <dgm:t>
        <a:bodyPr/>
        <a:lstStyle/>
        <a:p>
          <a:endParaRPr lang="ru-RU"/>
        </a:p>
      </dgm:t>
    </dgm:pt>
    <dgm:pt modelId="{032AACAF-C6A2-4966-A873-DEA3332C5DA8}" type="sibTrans" cxnId="{D2D8EDB8-A418-4618-9E66-2E6C578A0417}">
      <dgm:prSet/>
      <dgm:spPr/>
      <dgm:t>
        <a:bodyPr/>
        <a:lstStyle/>
        <a:p>
          <a:endParaRPr lang="ru-RU"/>
        </a:p>
      </dgm:t>
    </dgm:pt>
    <dgm:pt modelId="{359C3EAF-B982-46C4-9CAB-026993C7AE34}">
      <dgm:prSet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Срок действия сертификата – 1 год! После чего пользователь должен сформировать новый сертификат!</a:t>
          </a:r>
          <a:endParaRPr lang="ru-RU" sz="1400" dirty="0">
            <a:solidFill>
              <a:srgbClr val="002060"/>
            </a:solidFill>
          </a:endParaRPr>
        </a:p>
      </dgm:t>
    </dgm:pt>
    <dgm:pt modelId="{88577FF0-E9EE-4727-80D5-102913BB72A9}" type="parTrans" cxnId="{B188C7C3-FFFD-49FC-92C7-F7AE3F71FE93}">
      <dgm:prSet/>
      <dgm:spPr/>
      <dgm:t>
        <a:bodyPr/>
        <a:lstStyle/>
        <a:p>
          <a:endParaRPr lang="ru-RU"/>
        </a:p>
      </dgm:t>
    </dgm:pt>
    <dgm:pt modelId="{CD8D7225-9727-424D-B420-4B13B759AE5E}" type="sibTrans" cxnId="{B188C7C3-FFFD-49FC-92C7-F7AE3F71FE93}">
      <dgm:prSet/>
      <dgm:spPr/>
      <dgm:t>
        <a:bodyPr/>
        <a:lstStyle/>
        <a:p>
          <a:endParaRPr lang="ru-RU"/>
        </a:p>
      </dgm:t>
    </dgm:pt>
    <dgm:pt modelId="{0AC6119B-5776-413D-95A8-9A6FAFA3DA52}" type="pres">
      <dgm:prSet presAssocID="{1AC7B752-36F8-41E8-B28C-3A0F8C659F8B}" presName="linearFlow" presStyleCnt="0">
        <dgm:presLayoutVars>
          <dgm:dir/>
          <dgm:animLvl val="lvl"/>
          <dgm:resizeHandles val="exact"/>
        </dgm:presLayoutVars>
      </dgm:prSet>
      <dgm:spPr/>
    </dgm:pt>
    <dgm:pt modelId="{031C601E-6521-4350-BB94-93190AD970BB}" type="pres">
      <dgm:prSet presAssocID="{7D139832-E992-4634-A790-76EB4BB975FB}" presName="composite" presStyleCnt="0"/>
      <dgm:spPr/>
    </dgm:pt>
    <dgm:pt modelId="{837197F9-24BA-4396-80FD-A7165E4C80D7}" type="pres">
      <dgm:prSet presAssocID="{7D139832-E992-4634-A790-76EB4BB975F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029270B-9026-411E-B3BF-68C6E9A7CDB4}" type="pres">
      <dgm:prSet presAssocID="{7D139832-E992-4634-A790-76EB4BB975FB}" presName="descendantText" presStyleLbl="alignAcc1" presStyleIdx="0" presStyleCnt="4" custScaleY="145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C0092-991B-4DED-B1DC-F613E0C05F2D}" type="pres">
      <dgm:prSet presAssocID="{C4B37F40-C97E-4F97-8F08-3BE0328C1E68}" presName="sp" presStyleCnt="0"/>
      <dgm:spPr/>
    </dgm:pt>
    <dgm:pt modelId="{C67B0E12-9438-4850-A33A-E0A4EB1A3352}" type="pres">
      <dgm:prSet presAssocID="{7AEC8D2A-B0EC-43F4-A1B8-F08203F80DAE}" presName="composite" presStyleCnt="0"/>
      <dgm:spPr/>
    </dgm:pt>
    <dgm:pt modelId="{51725DAD-E7D3-4C1A-AC67-91E21D35DB44}" type="pres">
      <dgm:prSet presAssocID="{7AEC8D2A-B0EC-43F4-A1B8-F08203F80DA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FC258C12-AFCC-4700-B847-CFEC208F36E9}" type="pres">
      <dgm:prSet presAssocID="{7AEC8D2A-B0EC-43F4-A1B8-F08203F80DAE}" presName="descendantText" presStyleLbl="alignAcc1" presStyleIdx="1" presStyleCnt="4" custScaleY="83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FC8DF-BC77-4A3A-A849-9B614EABD728}" type="pres">
      <dgm:prSet presAssocID="{F632641B-7A71-4844-A89E-F1D289756D42}" presName="sp" presStyleCnt="0"/>
      <dgm:spPr/>
    </dgm:pt>
    <dgm:pt modelId="{C436949F-37E9-46B7-B2E8-80CDEED20C9C}" type="pres">
      <dgm:prSet presAssocID="{872A9096-3C76-49BC-B48D-ECC02ECDA4A3}" presName="composite" presStyleCnt="0"/>
      <dgm:spPr/>
    </dgm:pt>
    <dgm:pt modelId="{343A19B1-BCB5-4069-94F6-18C94942D644}" type="pres">
      <dgm:prSet presAssocID="{872A9096-3C76-49BC-B48D-ECC02ECDA4A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95D0D-CA6E-480D-9DBB-12DC4AAE93B4}" type="pres">
      <dgm:prSet presAssocID="{872A9096-3C76-49BC-B48D-ECC02ECDA4A3}" presName="descendantText" presStyleLbl="alignAcc1" presStyleIdx="2" presStyleCnt="4" custScaleY="152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4DD5D-9B40-4266-81C2-96231CFB0B98}" type="pres">
      <dgm:prSet presAssocID="{DF71B222-7CA3-4580-9855-4D194F93790A}" presName="sp" presStyleCnt="0"/>
      <dgm:spPr/>
    </dgm:pt>
    <dgm:pt modelId="{1AF6AC39-BAF6-4CFF-9B7F-23FF5D00BBDD}" type="pres">
      <dgm:prSet presAssocID="{FC7E73C0-49E7-4997-90B3-439A5498BEA7}" presName="composite" presStyleCnt="0"/>
      <dgm:spPr/>
    </dgm:pt>
    <dgm:pt modelId="{8AE0ECB5-548B-4526-8FD0-5041B7A83C3D}" type="pres">
      <dgm:prSet presAssocID="{FC7E73C0-49E7-4997-90B3-439A5498BEA7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45F394EA-8931-43BF-AAE7-0803CF4705D9}" type="pres">
      <dgm:prSet presAssocID="{FC7E73C0-49E7-4997-90B3-439A5498BEA7}" presName="descendantText" presStyleLbl="alignAcc1" presStyleIdx="3" presStyleCnt="4" custScaleY="77814">
        <dgm:presLayoutVars>
          <dgm:bulletEnabled val="1"/>
        </dgm:presLayoutVars>
      </dgm:prSet>
      <dgm:spPr/>
    </dgm:pt>
  </dgm:ptLst>
  <dgm:cxnLst>
    <dgm:cxn modelId="{F66977B4-05A6-41B3-BCB8-28BAE9BD22CF}" srcId="{7D139832-E992-4634-A790-76EB4BB975FB}" destId="{83025564-4938-480F-8AEB-BAF739925944}" srcOrd="2" destOrd="0" parTransId="{4C07A156-536C-44A2-8DE9-FD42D0A3A097}" sibTransId="{6A9DC9C6-B010-40FD-87E2-CC5EAAC8535F}"/>
    <dgm:cxn modelId="{4FEE2B1A-4EF6-406F-8BD8-3E386CF6134C}" type="presOf" srcId="{359C3EAF-B982-46C4-9CAB-026993C7AE34}" destId="{2029270B-9026-411E-B3BF-68C6E9A7CDB4}" srcOrd="0" destOrd="3" presId="urn:microsoft.com/office/officeart/2005/8/layout/chevron2"/>
    <dgm:cxn modelId="{5154C090-F3EC-4287-8124-6CE6B98FC716}" srcId="{7AEC8D2A-B0EC-43F4-A1B8-F08203F80DAE}" destId="{F4A78C80-70A3-44ED-86F6-E694720A9F86}" srcOrd="0" destOrd="0" parTransId="{0A16D4CB-B2CC-4D50-9AC4-2029102C6675}" sibTransId="{7EDC7267-2272-48A5-B6E8-A32D74EC7E7F}"/>
    <dgm:cxn modelId="{ACC2E2AF-B385-4866-AE4B-A2084A1DC53E}" srcId="{1AC7B752-36F8-41E8-B28C-3A0F8C659F8B}" destId="{7D139832-E992-4634-A790-76EB4BB975FB}" srcOrd="0" destOrd="0" parTransId="{E843CC18-36EF-4250-AE11-D4B3371C6A38}" sibTransId="{C4B37F40-C97E-4F97-8F08-3BE0328C1E68}"/>
    <dgm:cxn modelId="{5CED4FE0-7FA2-444E-B532-DDCA92983D57}" srcId="{1AC7B752-36F8-41E8-B28C-3A0F8C659F8B}" destId="{872A9096-3C76-49BC-B48D-ECC02ECDA4A3}" srcOrd="2" destOrd="0" parTransId="{6F0C06AB-3635-4DE0-8D85-16DA77A17878}" sibTransId="{DF71B222-7CA3-4580-9855-4D194F93790A}"/>
    <dgm:cxn modelId="{75C90813-8001-43DC-BF44-6C8AE9AA53D6}" type="presOf" srcId="{9AEC36B9-768B-4B59-8A14-390CC62F4186}" destId="{2029270B-9026-411E-B3BF-68C6E9A7CDB4}" srcOrd="0" destOrd="1" presId="urn:microsoft.com/office/officeart/2005/8/layout/chevron2"/>
    <dgm:cxn modelId="{33AB7990-E739-4398-BF4D-36DB2731B01E}" type="presOf" srcId="{1AC7B752-36F8-41E8-B28C-3A0F8C659F8B}" destId="{0AC6119B-5776-413D-95A8-9A6FAFA3DA52}" srcOrd="0" destOrd="0" presId="urn:microsoft.com/office/officeart/2005/8/layout/chevron2"/>
    <dgm:cxn modelId="{7082BDC4-CC47-4C2B-AFD4-C0627D8F5298}" srcId="{F3BEEBB0-0638-4C61-92BF-BDC7DAB1742D}" destId="{A170671B-F6DB-49AC-95F6-95E1B2FFA397}" srcOrd="0" destOrd="0" parTransId="{8E32050D-C71B-46F7-BB80-4DBC065FB464}" sibTransId="{0D8E2034-AB3C-448A-9BEA-101BC96DD565}"/>
    <dgm:cxn modelId="{529BD95C-EDE4-4010-98A6-253214580130}" srcId="{7AEC8D2A-B0EC-43F4-A1B8-F08203F80DAE}" destId="{E7BC3F7B-642A-4117-B48E-5605BC09A056}" srcOrd="1" destOrd="0" parTransId="{58A23207-CBA7-4DF9-9D2A-C8E1150716DE}" sibTransId="{BC11B693-66C9-4F8B-B937-81B3EA16873A}"/>
    <dgm:cxn modelId="{E2EE788B-DBB4-46E0-B2AB-BA93955F5CDB}" srcId="{7D139832-E992-4634-A790-76EB4BB975FB}" destId="{7F75E0CA-F8E8-462C-8E28-A8AEA7C1C92E}" srcOrd="0" destOrd="0" parTransId="{A7675343-778F-457A-BB34-8868CE1423E1}" sibTransId="{179BAF21-D847-4857-8030-187D78A0D53E}"/>
    <dgm:cxn modelId="{1E606BD5-0BE1-433F-B557-68D44CA2459E}" type="presOf" srcId="{339E7E8A-B7BB-4B4A-938F-4E1A8C70DE73}" destId="{35995D0D-CA6E-480D-9DBB-12DC4AAE93B4}" srcOrd="0" destOrd="2" presId="urn:microsoft.com/office/officeart/2005/8/layout/chevron2"/>
    <dgm:cxn modelId="{EE418B4B-B3F8-4CA4-813D-7B17145A78C7}" type="presOf" srcId="{FB668FB8-B167-4783-BD21-00E06136822C}" destId="{35995D0D-CA6E-480D-9DBB-12DC4AAE93B4}" srcOrd="0" destOrd="3" presId="urn:microsoft.com/office/officeart/2005/8/layout/chevron2"/>
    <dgm:cxn modelId="{9F26B489-83EB-42EB-B662-C1EF0B6F7E13}" srcId="{872A9096-3C76-49BC-B48D-ECC02ECDA4A3}" destId="{F3BEEBB0-0638-4C61-92BF-BDC7DAB1742D}" srcOrd="0" destOrd="0" parTransId="{8FF8CB36-7DA7-4130-8ED4-86CDCB1F2DA2}" sibTransId="{810325DF-2394-47C1-A733-765A24041527}"/>
    <dgm:cxn modelId="{6DE31977-1331-4FAD-8223-3ADEC27975E9}" srcId="{7D139832-E992-4634-A790-76EB4BB975FB}" destId="{9AEC36B9-768B-4B59-8A14-390CC62F4186}" srcOrd="1" destOrd="0" parTransId="{F3E6BFA6-F69E-4134-8786-6CE54851625E}" sibTransId="{BE75FC7F-8F0F-497D-A389-5D8B9B95412A}"/>
    <dgm:cxn modelId="{3AD52958-417B-460D-A532-887EFDA88208}" type="presOf" srcId="{F3BEEBB0-0638-4C61-92BF-BDC7DAB1742D}" destId="{35995D0D-CA6E-480D-9DBB-12DC4AAE93B4}" srcOrd="0" destOrd="0" presId="urn:microsoft.com/office/officeart/2005/8/layout/chevron2"/>
    <dgm:cxn modelId="{9C060C6B-BEE9-44FD-A611-A1A6D3C7DC8F}" type="presOf" srcId="{F4A78C80-70A3-44ED-86F6-E694720A9F86}" destId="{FC258C12-AFCC-4700-B847-CFEC208F36E9}" srcOrd="0" destOrd="0" presId="urn:microsoft.com/office/officeart/2005/8/layout/chevron2"/>
    <dgm:cxn modelId="{F2ACFEBE-C97F-4841-BCA0-4AB9FE209A55}" type="presOf" srcId="{7AEC8D2A-B0EC-43F4-A1B8-F08203F80DAE}" destId="{51725DAD-E7D3-4C1A-AC67-91E21D35DB44}" srcOrd="0" destOrd="0" presId="urn:microsoft.com/office/officeart/2005/8/layout/chevron2"/>
    <dgm:cxn modelId="{BA48D452-F8AD-4869-94BB-0E7E3A182044}" srcId="{FC7E73C0-49E7-4997-90B3-439A5498BEA7}" destId="{FE0B59E6-5383-4220-B1FB-09F59A52F1F0}" srcOrd="0" destOrd="0" parTransId="{A09889DB-4058-498B-A413-FC059245A531}" sibTransId="{435A9993-C629-4EBE-AEAD-DAC9DD742EB1}"/>
    <dgm:cxn modelId="{DCD385EE-BF26-4EF6-B913-8E8ED9E251F8}" type="presOf" srcId="{A170671B-F6DB-49AC-95F6-95E1B2FFA397}" destId="{35995D0D-CA6E-480D-9DBB-12DC4AAE93B4}" srcOrd="0" destOrd="1" presId="urn:microsoft.com/office/officeart/2005/8/layout/chevron2"/>
    <dgm:cxn modelId="{A005C986-B700-4F7F-A809-7C531E58FED4}" type="presOf" srcId="{E7BC3F7B-642A-4117-B48E-5605BC09A056}" destId="{FC258C12-AFCC-4700-B847-CFEC208F36E9}" srcOrd="0" destOrd="1" presId="urn:microsoft.com/office/officeart/2005/8/layout/chevron2"/>
    <dgm:cxn modelId="{A4EF3B7E-49C9-4B59-89E3-F527301DFC98}" type="presOf" srcId="{7D139832-E992-4634-A790-76EB4BB975FB}" destId="{837197F9-24BA-4396-80FD-A7165E4C80D7}" srcOrd="0" destOrd="0" presId="urn:microsoft.com/office/officeart/2005/8/layout/chevron2"/>
    <dgm:cxn modelId="{B925C0BB-7776-4CCC-8BCA-DF46D55AA4A5}" srcId="{872A9096-3C76-49BC-B48D-ECC02ECDA4A3}" destId="{FB668FB8-B167-4783-BD21-00E06136822C}" srcOrd="1" destOrd="0" parTransId="{131BE287-BDF9-458A-AD49-D88DBC0080FA}" sibTransId="{39ABBF35-85F4-4DAB-A17E-8A51373E93C8}"/>
    <dgm:cxn modelId="{B188C7C3-FFFD-49FC-92C7-F7AE3F71FE93}" srcId="{7D139832-E992-4634-A790-76EB4BB975FB}" destId="{359C3EAF-B982-46C4-9CAB-026993C7AE34}" srcOrd="3" destOrd="0" parTransId="{88577FF0-E9EE-4727-80D5-102913BB72A9}" sibTransId="{CD8D7225-9727-424D-B420-4B13B759AE5E}"/>
    <dgm:cxn modelId="{ED890E38-26DD-4357-80A9-95F52D254E34}" type="presOf" srcId="{FE0B59E6-5383-4220-B1FB-09F59A52F1F0}" destId="{45F394EA-8931-43BF-AAE7-0803CF4705D9}" srcOrd="0" destOrd="0" presId="urn:microsoft.com/office/officeart/2005/8/layout/chevron2"/>
    <dgm:cxn modelId="{627C11E2-B265-4AB0-B63D-6BCB26E9378B}" type="presOf" srcId="{872A9096-3C76-49BC-B48D-ECC02ECDA4A3}" destId="{343A19B1-BCB5-4069-94F6-18C94942D644}" srcOrd="0" destOrd="0" presId="urn:microsoft.com/office/officeart/2005/8/layout/chevron2"/>
    <dgm:cxn modelId="{9EFF83B9-7994-4973-A1C8-05B22C425243}" type="presOf" srcId="{FC7E73C0-49E7-4997-90B3-439A5498BEA7}" destId="{8AE0ECB5-548B-4526-8FD0-5041B7A83C3D}" srcOrd="0" destOrd="0" presId="urn:microsoft.com/office/officeart/2005/8/layout/chevron2"/>
    <dgm:cxn modelId="{D2D8EDB8-A418-4618-9E66-2E6C578A0417}" srcId="{F3BEEBB0-0638-4C61-92BF-BDC7DAB1742D}" destId="{339E7E8A-B7BB-4B4A-938F-4E1A8C70DE73}" srcOrd="1" destOrd="0" parTransId="{28E47F36-C6D8-4939-B45E-568E8045A85E}" sibTransId="{032AACAF-C6A2-4966-A873-DEA3332C5DA8}"/>
    <dgm:cxn modelId="{0F4BEDD1-89CD-4EA1-9E08-249985D9D4EE}" type="presOf" srcId="{83025564-4938-480F-8AEB-BAF739925944}" destId="{2029270B-9026-411E-B3BF-68C6E9A7CDB4}" srcOrd="0" destOrd="2" presId="urn:microsoft.com/office/officeart/2005/8/layout/chevron2"/>
    <dgm:cxn modelId="{19167B4D-5E4E-4214-86FD-E83815B47F43}" srcId="{1AC7B752-36F8-41E8-B28C-3A0F8C659F8B}" destId="{FC7E73C0-49E7-4997-90B3-439A5498BEA7}" srcOrd="3" destOrd="0" parTransId="{DC19A621-2A50-4826-AACA-1D72E1BC00AC}" sibTransId="{3FF9CD3F-5280-4082-9F13-64DE88C2E1BD}"/>
    <dgm:cxn modelId="{F5331779-5BB6-41D9-B92D-3A2F2BE95132}" srcId="{1AC7B752-36F8-41E8-B28C-3A0F8C659F8B}" destId="{7AEC8D2A-B0EC-43F4-A1B8-F08203F80DAE}" srcOrd="1" destOrd="0" parTransId="{234BA383-304B-488A-A521-F86DF2736422}" sibTransId="{F632641B-7A71-4844-A89E-F1D289756D42}"/>
    <dgm:cxn modelId="{F9ED9C05-3867-4EC3-84E6-559A518D2BB8}" type="presOf" srcId="{7F75E0CA-F8E8-462C-8E28-A8AEA7C1C92E}" destId="{2029270B-9026-411E-B3BF-68C6E9A7CDB4}" srcOrd="0" destOrd="0" presId="urn:microsoft.com/office/officeart/2005/8/layout/chevron2"/>
    <dgm:cxn modelId="{065379D7-A515-459D-BEF0-AFE780D81A87}" type="presParOf" srcId="{0AC6119B-5776-413D-95A8-9A6FAFA3DA52}" destId="{031C601E-6521-4350-BB94-93190AD970BB}" srcOrd="0" destOrd="0" presId="urn:microsoft.com/office/officeart/2005/8/layout/chevron2"/>
    <dgm:cxn modelId="{ABA70B1C-34C4-475B-9C82-BBD006F2E48B}" type="presParOf" srcId="{031C601E-6521-4350-BB94-93190AD970BB}" destId="{837197F9-24BA-4396-80FD-A7165E4C80D7}" srcOrd="0" destOrd="0" presId="urn:microsoft.com/office/officeart/2005/8/layout/chevron2"/>
    <dgm:cxn modelId="{09520916-4918-4DB2-BD93-E67F71172791}" type="presParOf" srcId="{031C601E-6521-4350-BB94-93190AD970BB}" destId="{2029270B-9026-411E-B3BF-68C6E9A7CDB4}" srcOrd="1" destOrd="0" presId="urn:microsoft.com/office/officeart/2005/8/layout/chevron2"/>
    <dgm:cxn modelId="{2CF3E78C-3E77-4116-9268-3450B96BE459}" type="presParOf" srcId="{0AC6119B-5776-413D-95A8-9A6FAFA3DA52}" destId="{4FBC0092-991B-4DED-B1DC-F613E0C05F2D}" srcOrd="1" destOrd="0" presId="urn:microsoft.com/office/officeart/2005/8/layout/chevron2"/>
    <dgm:cxn modelId="{FD365D16-1559-457C-9C85-48310CAF3FAB}" type="presParOf" srcId="{0AC6119B-5776-413D-95A8-9A6FAFA3DA52}" destId="{C67B0E12-9438-4850-A33A-E0A4EB1A3352}" srcOrd="2" destOrd="0" presId="urn:microsoft.com/office/officeart/2005/8/layout/chevron2"/>
    <dgm:cxn modelId="{445C5936-B2FE-4243-AD48-F2249B7041C7}" type="presParOf" srcId="{C67B0E12-9438-4850-A33A-E0A4EB1A3352}" destId="{51725DAD-E7D3-4C1A-AC67-91E21D35DB44}" srcOrd="0" destOrd="0" presId="urn:microsoft.com/office/officeart/2005/8/layout/chevron2"/>
    <dgm:cxn modelId="{07C7A581-BBF8-48A4-86C0-CA4A43541C84}" type="presParOf" srcId="{C67B0E12-9438-4850-A33A-E0A4EB1A3352}" destId="{FC258C12-AFCC-4700-B847-CFEC208F36E9}" srcOrd="1" destOrd="0" presId="urn:microsoft.com/office/officeart/2005/8/layout/chevron2"/>
    <dgm:cxn modelId="{CA0EA590-20E3-40F5-9CE4-D42F12BF118B}" type="presParOf" srcId="{0AC6119B-5776-413D-95A8-9A6FAFA3DA52}" destId="{363FC8DF-BC77-4A3A-A849-9B614EABD728}" srcOrd="3" destOrd="0" presId="urn:microsoft.com/office/officeart/2005/8/layout/chevron2"/>
    <dgm:cxn modelId="{B61D0F75-50CE-478C-9109-697F9A52B530}" type="presParOf" srcId="{0AC6119B-5776-413D-95A8-9A6FAFA3DA52}" destId="{C436949F-37E9-46B7-B2E8-80CDEED20C9C}" srcOrd="4" destOrd="0" presId="urn:microsoft.com/office/officeart/2005/8/layout/chevron2"/>
    <dgm:cxn modelId="{061A7B98-457E-4915-A9BA-9D24557B8E40}" type="presParOf" srcId="{C436949F-37E9-46B7-B2E8-80CDEED20C9C}" destId="{343A19B1-BCB5-4069-94F6-18C94942D644}" srcOrd="0" destOrd="0" presId="urn:microsoft.com/office/officeart/2005/8/layout/chevron2"/>
    <dgm:cxn modelId="{A4ACA50D-A713-46B6-BD3B-30C6DED7D3A9}" type="presParOf" srcId="{C436949F-37E9-46B7-B2E8-80CDEED20C9C}" destId="{35995D0D-CA6E-480D-9DBB-12DC4AAE93B4}" srcOrd="1" destOrd="0" presId="urn:microsoft.com/office/officeart/2005/8/layout/chevron2"/>
    <dgm:cxn modelId="{7252D5B5-9673-49E9-9986-273B851D6975}" type="presParOf" srcId="{0AC6119B-5776-413D-95A8-9A6FAFA3DA52}" destId="{C1A4DD5D-9B40-4266-81C2-96231CFB0B98}" srcOrd="5" destOrd="0" presId="urn:microsoft.com/office/officeart/2005/8/layout/chevron2"/>
    <dgm:cxn modelId="{300FCCAA-4A68-409E-9AF1-F7CE8CC8F73C}" type="presParOf" srcId="{0AC6119B-5776-413D-95A8-9A6FAFA3DA52}" destId="{1AF6AC39-BAF6-4CFF-9B7F-23FF5D00BBDD}" srcOrd="6" destOrd="0" presId="urn:microsoft.com/office/officeart/2005/8/layout/chevron2"/>
    <dgm:cxn modelId="{2F53EE84-E086-4861-B24A-767EF278BFA7}" type="presParOf" srcId="{1AF6AC39-BAF6-4CFF-9B7F-23FF5D00BBDD}" destId="{8AE0ECB5-548B-4526-8FD0-5041B7A83C3D}" srcOrd="0" destOrd="0" presId="urn:microsoft.com/office/officeart/2005/8/layout/chevron2"/>
    <dgm:cxn modelId="{7D8035DC-ED22-4F91-9B52-4C0A2822D15C}" type="presParOf" srcId="{1AF6AC39-BAF6-4CFF-9B7F-23FF5D00BBDD}" destId="{45F394EA-8931-43BF-AAE7-0803CF4705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197F9-24BA-4396-80FD-A7165E4C80D7}">
      <dsp:nvSpPr>
        <dsp:cNvPr id="0" name=""/>
        <dsp:cNvSpPr/>
      </dsp:nvSpPr>
      <dsp:spPr>
        <a:xfrm rot="5400000">
          <a:off x="-146748" y="294805"/>
          <a:ext cx="978320" cy="6848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/>
            <a:t>!</a:t>
          </a:r>
          <a:endParaRPr lang="ru-RU" sz="2400" kern="1200" dirty="0"/>
        </a:p>
      </dsp:txBody>
      <dsp:txXfrm rot="-5400000">
        <a:off x="0" y="490469"/>
        <a:ext cx="684824" cy="293496"/>
      </dsp:txXfrm>
    </dsp:sp>
    <dsp:sp modelId="{2029270B-9026-411E-B3BF-68C6E9A7CDB4}">
      <dsp:nvSpPr>
        <dsp:cNvPr id="0" name=""/>
        <dsp:cNvSpPr/>
      </dsp:nvSpPr>
      <dsp:spPr>
        <a:xfrm rot="5400000">
          <a:off x="4092525" y="-3403876"/>
          <a:ext cx="924709" cy="77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УНП – только для физических лиц!</a:t>
          </a:r>
          <a:endParaRPr lang="ru-RU" sz="14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УНП  можно использовать только в Личном кабинете налогоплательщика физического лица</a:t>
          </a:r>
          <a:endParaRPr lang="ru-RU" sz="14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УНП выдается бесплатно</a:t>
          </a:r>
          <a:endParaRPr lang="ru-RU" sz="14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Срок действия сертификата – 1 год! После чего пользователь должен сформировать новый сертификат!</a:t>
          </a:r>
          <a:endParaRPr lang="ru-RU" sz="1400" kern="1200" dirty="0">
            <a:solidFill>
              <a:srgbClr val="002060"/>
            </a:solidFill>
          </a:endParaRPr>
        </a:p>
      </dsp:txBody>
      <dsp:txXfrm rot="-5400000">
        <a:off x="684825" y="48965"/>
        <a:ext cx="7694970" cy="834427"/>
      </dsp:txXfrm>
    </dsp:sp>
    <dsp:sp modelId="{51725DAD-E7D3-4C1A-AC67-91E21D35DB44}">
      <dsp:nvSpPr>
        <dsp:cNvPr id="0" name=""/>
        <dsp:cNvSpPr/>
      </dsp:nvSpPr>
      <dsp:spPr>
        <a:xfrm rot="5400000">
          <a:off x="-146748" y="1135940"/>
          <a:ext cx="978320" cy="6848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!</a:t>
          </a:r>
          <a:endParaRPr lang="ru-RU" sz="2400" b="1" kern="1200" dirty="0"/>
        </a:p>
      </dsp:txBody>
      <dsp:txXfrm rot="-5400000">
        <a:off x="0" y="1331604"/>
        <a:ext cx="684824" cy="293496"/>
      </dsp:txXfrm>
    </dsp:sp>
    <dsp:sp modelId="{FC258C12-AFCC-4700-B847-CFEC208F36E9}">
      <dsp:nvSpPr>
        <dsp:cNvPr id="0" name=""/>
        <dsp:cNvSpPr/>
      </dsp:nvSpPr>
      <dsp:spPr>
        <a:xfrm rot="5400000">
          <a:off x="4289410" y="-2562908"/>
          <a:ext cx="530939" cy="77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УНП нельзя использовать в других сервисах, например на портале </a:t>
          </a:r>
          <a:r>
            <a:rPr lang="ru-RU" sz="1400" kern="1200" dirty="0" err="1" smtClean="0">
              <a:solidFill>
                <a:srgbClr val="002060"/>
              </a:solidFill>
            </a:rPr>
            <a:t>Госуслуг</a:t>
          </a:r>
          <a:endParaRPr lang="ru-RU" sz="14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УПН нельзя использовать для подписания документов и направления их по ТКС</a:t>
          </a:r>
          <a:endParaRPr lang="ru-RU" sz="1400" kern="1200" dirty="0">
            <a:solidFill>
              <a:srgbClr val="002060"/>
            </a:solidFill>
          </a:endParaRPr>
        </a:p>
      </dsp:txBody>
      <dsp:txXfrm rot="-5400000">
        <a:off x="684824" y="1067596"/>
        <a:ext cx="7714193" cy="479103"/>
      </dsp:txXfrm>
    </dsp:sp>
    <dsp:sp modelId="{343A19B1-BCB5-4069-94F6-18C94942D644}">
      <dsp:nvSpPr>
        <dsp:cNvPr id="0" name=""/>
        <dsp:cNvSpPr/>
      </dsp:nvSpPr>
      <dsp:spPr>
        <a:xfrm rot="5400000">
          <a:off x="-146748" y="2143581"/>
          <a:ext cx="978320" cy="6848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!</a:t>
          </a:r>
          <a:endParaRPr lang="ru-RU" sz="2400" b="1" kern="1200" dirty="0"/>
        </a:p>
      </dsp:txBody>
      <dsp:txXfrm rot="-5400000">
        <a:off x="0" y="2339245"/>
        <a:ext cx="684824" cy="293496"/>
      </dsp:txXfrm>
    </dsp:sp>
    <dsp:sp modelId="{35995D0D-CA6E-480D-9DBB-12DC4AAE93B4}">
      <dsp:nvSpPr>
        <dsp:cNvPr id="0" name=""/>
        <dsp:cNvSpPr/>
      </dsp:nvSpPr>
      <dsp:spPr>
        <a:xfrm rot="5400000">
          <a:off x="4070419" y="-1555267"/>
          <a:ext cx="968921" cy="77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Есть два вида УНП в Личном кабинете:</a:t>
          </a:r>
          <a:endParaRPr lang="ru-RU" sz="1400" kern="1200" dirty="0">
            <a:solidFill>
              <a:srgbClr val="002060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Хранится на компьютере пользователя – выдается только один сертификат</a:t>
          </a:r>
          <a:endParaRPr lang="ru-RU" sz="1400" kern="1200" dirty="0">
            <a:solidFill>
              <a:srgbClr val="002060"/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Хранится в защищенном хранилище  </a:t>
          </a:r>
          <a:r>
            <a:rPr lang="ru-RU" sz="1400" kern="1200" dirty="0" err="1" smtClean="0">
              <a:solidFill>
                <a:srgbClr val="002060"/>
              </a:solidFill>
            </a:rPr>
            <a:t>ЦОДа</a:t>
          </a:r>
          <a:r>
            <a:rPr lang="ru-RU" sz="1400" kern="1200" dirty="0" smtClean="0">
              <a:solidFill>
                <a:srgbClr val="002060"/>
              </a:solidFill>
            </a:rPr>
            <a:t> ФНС – выдается только один сертификат </a:t>
          </a:r>
          <a:endParaRPr lang="ru-RU" sz="14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 пользователя может быть две УНП (по одной каждого вида)</a:t>
          </a:r>
          <a:endParaRPr lang="ru-RU" sz="1400" kern="1200" dirty="0">
            <a:solidFill>
              <a:srgbClr val="002060"/>
            </a:solidFill>
          </a:endParaRPr>
        </a:p>
      </dsp:txBody>
      <dsp:txXfrm rot="-5400000">
        <a:off x="684825" y="1877626"/>
        <a:ext cx="7692812" cy="874323"/>
      </dsp:txXfrm>
    </dsp:sp>
    <dsp:sp modelId="{8AE0ECB5-548B-4526-8FD0-5041B7A83C3D}">
      <dsp:nvSpPr>
        <dsp:cNvPr id="0" name=""/>
        <dsp:cNvSpPr/>
      </dsp:nvSpPr>
      <dsp:spPr>
        <a:xfrm rot="5400000">
          <a:off x="-146748" y="2984716"/>
          <a:ext cx="978320" cy="6848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!</a:t>
          </a:r>
          <a:endParaRPr lang="ru-RU" sz="2400" b="1" kern="1200" dirty="0"/>
        </a:p>
      </dsp:txBody>
      <dsp:txXfrm rot="-5400000">
        <a:off x="0" y="3180380"/>
        <a:ext cx="684824" cy="293496"/>
      </dsp:txXfrm>
    </dsp:sp>
    <dsp:sp modelId="{45F394EA-8931-43BF-AAE7-0803CF4705D9}">
      <dsp:nvSpPr>
        <dsp:cNvPr id="0" name=""/>
        <dsp:cNvSpPr/>
      </dsp:nvSpPr>
      <dsp:spPr>
        <a:xfrm rot="5400000">
          <a:off x="4307467" y="-714133"/>
          <a:ext cx="494825" cy="7740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УНП не нужна, если у налогоплательщика есть  усиленная квалифицированная подпись</a:t>
          </a:r>
          <a:endParaRPr lang="ru-RU" sz="1400" kern="1200" dirty="0">
            <a:solidFill>
              <a:srgbClr val="002060"/>
            </a:solidFill>
          </a:endParaRPr>
        </a:p>
      </dsp:txBody>
      <dsp:txXfrm rot="-5400000">
        <a:off x="684825" y="2932664"/>
        <a:ext cx="7715956" cy="446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606" cy="339909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925" y="1"/>
            <a:ext cx="4279606" cy="339909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6F171E7C-AE66-48BE-B94B-8B65DB40DE8C}" type="datetimeFigureOut">
              <a:rPr lang="ru-RU" smtClean="0"/>
              <a:t>29.06.2015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8262"/>
            <a:ext cx="4279606" cy="339908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925" y="6458262"/>
            <a:ext cx="4279606" cy="339908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8DBF221B-2B27-48C0-84A4-9E6FE69786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72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606" cy="339909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 defTabSz="81625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925" y="1"/>
            <a:ext cx="4279606" cy="339909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 defTabSz="81625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6AD5CA-6EE5-4EA0-A124-1C5473D7B8FB}" type="datetimeFigureOut">
              <a:rPr lang="ru-RU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3350" y="511175"/>
            <a:ext cx="45291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893" y="3229677"/>
            <a:ext cx="7902054" cy="305917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8262"/>
            <a:ext cx="4279606" cy="339908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 defTabSz="81625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925" y="6458262"/>
            <a:ext cx="4279606" cy="339908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 defTabSz="81625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40D687-0D62-4E88-A95A-319A3DD2DA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936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7988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5975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3963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1950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739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887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035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183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36" fontAlgn="base">
              <a:spcBef>
                <a:spcPct val="0"/>
              </a:spcBef>
              <a:spcAft>
                <a:spcPct val="0"/>
              </a:spcAft>
              <a:defRPr/>
            </a:pPr>
            <a:fld id="{90DA7DF5-10F8-4886-8719-128E8285BB8A}" type="slidenum">
              <a:rPr lang="ru-RU"/>
              <a:pPr defTabSz="815936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322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673350" y="511175"/>
            <a:ext cx="45291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36" fontAlgn="base">
              <a:spcBef>
                <a:spcPct val="0"/>
              </a:spcBef>
              <a:spcAft>
                <a:spcPct val="0"/>
              </a:spcAft>
              <a:defRPr/>
            </a:pPr>
            <a:fld id="{648EDCD8-5078-4D7A-B3D2-266AB1B07F61}" type="slidenum">
              <a:rPr lang="ru-RU"/>
              <a:pPr defTabSz="815936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859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673350" y="511175"/>
            <a:ext cx="45291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36" fontAlgn="base">
              <a:spcBef>
                <a:spcPct val="0"/>
              </a:spcBef>
              <a:spcAft>
                <a:spcPct val="0"/>
              </a:spcAft>
              <a:defRPr/>
            </a:pPr>
            <a:fld id="{648EDCD8-5078-4D7A-B3D2-266AB1B07F61}" type="slidenum">
              <a:rPr lang="ru-RU"/>
              <a:pPr defTabSz="815936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66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673350" y="511175"/>
            <a:ext cx="45291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36" fontAlgn="base">
              <a:spcBef>
                <a:spcPct val="0"/>
              </a:spcBef>
              <a:spcAft>
                <a:spcPct val="0"/>
              </a:spcAft>
              <a:defRPr/>
            </a:pPr>
            <a:fld id="{648EDCD8-5078-4D7A-B3D2-266AB1B07F61}" type="slidenum">
              <a:rPr lang="ru-RU"/>
              <a:pPr defTabSz="815936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53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направлении налогоплательщиком документов из Личного кабинета налогоплательщика физического лица в</a:t>
            </a:r>
            <a:r>
              <a:rPr lang="ru-RU" baseline="0" dirty="0" smtClean="0"/>
              <a:t> настоящее время существуют два потока:</a:t>
            </a:r>
          </a:p>
          <a:p>
            <a:pPr marL="228589" indent="-228589">
              <a:buAutoNum type="arabicPeriod"/>
            </a:pPr>
            <a:r>
              <a:rPr lang="ru-RU" baseline="0" dirty="0" smtClean="0"/>
              <a:t>Для декларации, сформированной в виде </a:t>
            </a:r>
            <a:r>
              <a:rPr lang="en-US" baseline="0" dirty="0" smtClean="0"/>
              <a:t>xml-</a:t>
            </a:r>
            <a:r>
              <a:rPr lang="ru-RU" baseline="0" dirty="0" smtClean="0"/>
              <a:t>файла, реализована стандартное направление через приемный комплекс (ГП-3), с направлением соответствующих технологических документов.</a:t>
            </a:r>
          </a:p>
          <a:p>
            <a:pPr marL="228589" indent="-228589">
              <a:buAutoNum type="arabicPeriod"/>
            </a:pPr>
            <a:r>
              <a:rPr lang="ru-RU" baseline="0" dirty="0" smtClean="0"/>
              <a:t>При направлении подтверждающих документов, который носят неформализованный вид и прикладываются к декларации, реализовано направлении их в СЭД налогового органа, в который представляется декларация, при этом документы поступают как заявление гражданина, в теме которого указано, что это сведения из личного кабинета для подтверждения декларации.</a:t>
            </a:r>
          </a:p>
          <a:p>
            <a:r>
              <a:rPr lang="ru-RU" baseline="0" dirty="0" smtClean="0"/>
              <a:t>Важно, что прием документов в СЭД налогового органа происходит только после формирования квитанции об успешном приеме самой декларации.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40D687-0D62-4E88-A95A-319A3DD2DA4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1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794988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2159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2478471" y="935856"/>
            <a:ext cx="6102883" cy="3580110"/>
          </a:xfrm>
        </p:spPr>
        <p:txBody>
          <a:bodyPr anchor="t">
            <a:normAutofit/>
          </a:bodyPr>
          <a:lstStyle>
            <a:lvl1pPr algn="l">
              <a:lnSpc>
                <a:spcPts val="5400"/>
              </a:lnSpc>
              <a:defRPr sz="4700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 userDrawn="1"/>
        </p:nvSpPr>
        <p:spPr>
          <a:xfrm>
            <a:off x="5926140" y="3844926"/>
            <a:ext cx="923925" cy="282575"/>
          </a:xfrm>
          <a:prstGeom prst="rect">
            <a:avLst/>
          </a:prstGeom>
          <a:noFill/>
        </p:spPr>
        <p:txBody>
          <a:bodyPr lIns="71561" tIns="35780" rIns="71561" bIns="35780"/>
          <a:lstStyle/>
          <a:p>
            <a:pPr defTabSz="8162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4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89" y="558803"/>
            <a:ext cx="7548638" cy="946151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8C631-94C1-45B0-B63D-921BFD66F2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 userDrawn="1"/>
        </p:nvSpPr>
        <p:spPr>
          <a:xfrm>
            <a:off x="5926140" y="3844926"/>
            <a:ext cx="923925" cy="282575"/>
          </a:xfrm>
          <a:prstGeom prst="rect">
            <a:avLst/>
          </a:prstGeom>
          <a:noFill/>
        </p:spPr>
        <p:txBody>
          <a:bodyPr lIns="71561" tIns="35780" rIns="71561" bIns="35780"/>
          <a:lstStyle/>
          <a:p>
            <a:pPr defTabSz="8162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4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94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33116-608B-4CC7-BAE8-AFA298F8A0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3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4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8D722-9C49-4182-AFE0-6568ABD7B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3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4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B49D9-F02E-4312-977B-02EFEBF8B6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046" y="1478187"/>
            <a:ext cx="5736842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7046" y="353047"/>
            <a:ext cx="5736842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9" y="558800"/>
            <a:ext cx="8075612" cy="946151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188" y="1504951"/>
            <a:ext cx="3647576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504951"/>
            <a:ext cx="3671888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6F69B-F4E2-4091-81F8-A3B242E4EA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C88CA-CFD5-41B2-9E8E-02D3BDD0B731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96" y="778396"/>
            <a:ext cx="7562805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6766B-FA82-4D13-A5B9-17E0A365FE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2893D-9391-4716-8F28-4098F6BEB604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986A5-0E48-4784-A76A-A632449B14C7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D069D-B849-445B-900B-397F744F3BFD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B00A-D4BD-45A0-BE18-2E48902E50E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41459-640D-4EA3-9113-A04A0943151A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42B08-CCD0-4C02-8046-2391B305E3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1" y="227409"/>
            <a:ext cx="2405063" cy="4838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72F3-690E-4700-A87F-AF773B96A1B7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28B4-721F-468C-8A2F-2EF9628D41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  <a:alpha val="37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558801"/>
            <a:ext cx="763270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492250"/>
            <a:ext cx="76327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4637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A3637F-952D-400B-B28F-E8A98A41A86E}" type="datetime1">
              <a:rPr lang="ru-RU" smtClean="0"/>
              <a:pPr>
                <a:defRPr/>
              </a:pPr>
              <a:t>29.06.2015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02640" y="4398964"/>
            <a:ext cx="504825" cy="512762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lnSpc>
                <a:spcPts val="1878"/>
              </a:lnSpc>
              <a:spcBef>
                <a:spcPts val="0"/>
              </a:spcBef>
              <a:spcAft>
                <a:spcPts val="0"/>
              </a:spcAft>
              <a:defRPr sz="2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4E9900-5E06-4FBD-A186-07BFE72AA6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63" r:id="rId13"/>
    <p:sldLayoutId id="2147483662" r:id="rId14"/>
    <p:sldLayoutId id="2147483661" r:id="rId15"/>
  </p:sldLayoutIdLst>
  <p:hf hdr="0" ftr="0" dt="0"/>
  <p:txStyles>
    <p:titleStyle>
      <a:lvl1pPr algn="l" defTabSz="815975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Arial Narrow" pitchFamily="34" charset="0"/>
        </a:defRPr>
      </a:lvl2pPr>
      <a:lvl3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Arial Narrow" pitchFamily="34" charset="0"/>
        </a:defRPr>
      </a:lvl3pPr>
      <a:lvl4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Arial Narrow" pitchFamily="34" charset="0"/>
        </a:defRPr>
      </a:lvl4pPr>
      <a:lvl5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Arial Narrow" pitchFamily="34" charset="0"/>
        </a:defRPr>
      </a:lvl5pPr>
      <a:lvl6pPr marL="4572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9pPr>
    </p:titleStyle>
    <p:bodyStyle>
      <a:lvl1pPr marL="284163" algn="l" defTabSz="815975" rtl="0" eaLnBrk="0" fontAlgn="base" hangingPunct="0">
        <a:spcBef>
          <a:spcPct val="20000"/>
        </a:spcBef>
        <a:spcAft>
          <a:spcPct val="0"/>
        </a:spcAft>
        <a:buFont typeface="+mj-lt"/>
        <a:defRPr sz="24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04F53"/>
          </a:solidFill>
          <a:latin typeface="+mj-lt"/>
          <a:ea typeface="+mn-ea"/>
          <a:cs typeface="+mn-cs"/>
        </a:defRPr>
      </a:lvl3pPr>
      <a:lvl4pPr indent="280988" algn="just" defTabSz="815975" rtl="0" eaLnBrk="0" fontAlgn="base" hangingPunct="0">
        <a:lnSpc>
          <a:spcPts val="1900"/>
        </a:lnSpc>
        <a:spcBef>
          <a:spcPts val="400"/>
        </a:spcBef>
        <a:spcAft>
          <a:spcPct val="0"/>
        </a:spcAft>
        <a:buFont typeface="Arial" charset="0"/>
        <a:defRPr sz="16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algn="l" defTabSz="815975" rtl="0" eaLnBrk="0" fontAlgn="base" hangingPunct="0">
        <a:lnSpc>
          <a:spcPts val="1800"/>
        </a:lnSpc>
        <a:spcBef>
          <a:spcPts val="400"/>
        </a:spcBef>
        <a:spcAft>
          <a:spcPct val="0"/>
        </a:spcAft>
        <a:buFont typeface="Arial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 rot="19257276">
            <a:off x="889000" y="1281113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0" y="2384580"/>
            <a:ext cx="9144000" cy="162733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Усиленная неквалифицированная подпись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«Личном кабинете 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налогоплательщика</a:t>
            </a:r>
            <a:b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физического лица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11910"/>
            <a:ext cx="9144000" cy="914400"/>
          </a:xfrm>
          <a:prstGeom prst="rect">
            <a:avLst/>
          </a:prstGeom>
        </p:spPr>
        <p:txBody>
          <a:bodyPr wrap="none" lIns="104306" tIns="52153" rIns="104306" bIns="52153" anchor="ctr">
            <a:normAutofit/>
          </a:bodyPr>
          <a:lstStyle/>
          <a:p>
            <a:pPr algn="ctr" defTabSz="1043056" fontAlgn="auto">
              <a:spcAft>
                <a:spcPts val="0"/>
              </a:spcAft>
              <a:defRPr/>
            </a:pPr>
            <a:endParaRPr lang="ru-RU" sz="1800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8437" name="Изображение 10" descr="FNS_vizitka_for_rukovodstv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195486"/>
            <a:ext cx="1719634" cy="1789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82256"/>
            <a:ext cx="3707904" cy="18596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9912" y="4225787"/>
            <a:ext cx="3672408" cy="578211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625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 1 июля 2015 года!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2874085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357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95986"/>
            <a:ext cx="6336704" cy="6010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lvl="0" defTabSz="1043056" fontAlgn="auto">
              <a:spcAft>
                <a:spcPts val="0"/>
              </a:spcAft>
            </a:pPr>
            <a:r>
              <a:rPr lang="ru-RU" sz="24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+mj-lt"/>
              </a:rPr>
              <a:t>ФЕДЕРАЛЬНЫЙ ЗАКОН № 347-ФЗ  ОТ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+mj-lt"/>
              </a:rPr>
              <a:t>04.11.2014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635646"/>
            <a:ext cx="2736304" cy="176314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chemeClr val="accent1"/>
            </a:solidFill>
          </a:ln>
        </p:spPr>
        <p:txBody>
          <a:bodyPr vert="horz" wrap="squar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r>
              <a:rPr lang="ru-RU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a typeface="Calibri" panose="020F0502020204030204" pitchFamily="34" charset="0"/>
              </a:rPr>
              <a:t>Законодательное закрепление понятия «Личный кабинет налогоплательщика»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510899"/>
            <a:ext cx="2664296" cy="3744416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chemeClr val="accent1"/>
            </a:solidFill>
          </a:ln>
        </p:spPr>
        <p:txBody>
          <a:bodyPr vert="horz" wrap="square" lIns="104306" tIns="52153" rIns="104306" bIns="52153" rtlCol="0" anchor="ctr">
            <a:normAutofit fontScale="85000" lnSpcReduction="20000"/>
          </a:bodyPr>
          <a:lstStyle/>
          <a:p>
            <a:pPr defTabSz="1043056" fontAlgn="auto">
              <a:spcAft>
                <a:spcPts val="0"/>
              </a:spcAft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a typeface="Calibri" panose="020F0502020204030204" pitchFamily="34" charset="0"/>
              </a:rPr>
              <a:t>Признание документов, переданных в налоговые органы налогоплательщиками – физическими лицами в электронной форме с использованием «</a:t>
            </a:r>
            <a:r>
              <a:rPr lang="ru-RU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a typeface="Calibri" panose="020F0502020204030204" pitchFamily="34" charset="0"/>
              </a:rPr>
              <a:t>личного кабинета                  </a:t>
            </a: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a typeface="Calibri" panose="020F0502020204030204" pitchFamily="34" charset="0"/>
              </a:rPr>
              <a:t>налогоплательщика», подписанных усиленной неквалифицированной подписью, равнозначными документам, представленным на бумажном носителе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3767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 rot="19257276">
            <a:off x="889001" y="1281114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3944" y="189355"/>
            <a:ext cx="6952432" cy="438179"/>
          </a:xfrm>
          <a:prstGeom prst="rect">
            <a:avLst/>
          </a:prstGeom>
        </p:spPr>
        <p:txBody>
          <a:bodyPr wrap="none" lIns="104306" tIns="52153" rIns="104306" bIns="52153" anchor="ctr"/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24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усиленная неквалифицированная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подпись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785" y="615344"/>
            <a:ext cx="7344816" cy="66026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Что такое усиленная неквалифицированная подпись? </a:t>
            </a:r>
            <a:endParaRPr lang="ru-RU" sz="1800" b="1" dirty="0" smtClean="0">
              <a:solidFill>
                <a:schemeClr val="accent6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Чем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она отличается от усиленной квалифицированной?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816" y="2047294"/>
            <a:ext cx="5904656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725" y="1973982"/>
            <a:ext cx="7992681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59477" y="1543174"/>
            <a:ext cx="2916979" cy="3116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Усиленная </a:t>
            </a:r>
            <a:r>
              <a:rPr lang="ru-RU" sz="2000" b="1" dirty="0">
                <a:solidFill>
                  <a:srgbClr val="002060"/>
                </a:solidFill>
              </a:rPr>
              <a:t>неквалифицированная</a:t>
            </a:r>
            <a:r>
              <a:rPr lang="ru-RU" dirty="0">
                <a:solidFill>
                  <a:srgbClr val="002060"/>
                </a:solidFill>
              </a:rPr>
              <a:t> подпись выдается на бесплатной основе удостоверяющим центром ФНС России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только в целях взаимодействия с налоговыми органами посредством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сервиса «Личный кабинет налогоплательщика для физических лиц».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1491630"/>
            <a:ext cx="2808106" cy="3187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Усиленная </a:t>
            </a:r>
            <a:r>
              <a:rPr lang="ru-RU" sz="2000" b="1" dirty="0">
                <a:solidFill>
                  <a:srgbClr val="002060"/>
                </a:solidFill>
              </a:rPr>
              <a:t>квалифицированная</a:t>
            </a:r>
            <a:r>
              <a:rPr lang="ru-RU" dirty="0">
                <a:solidFill>
                  <a:srgbClr val="002060"/>
                </a:solidFill>
              </a:rPr>
              <a:t> подпись выдается удостоверяющими центрами, аккредитованными </a:t>
            </a:r>
            <a:r>
              <a:rPr lang="ru-RU" dirty="0" err="1">
                <a:solidFill>
                  <a:srgbClr val="002060"/>
                </a:solidFill>
              </a:rPr>
              <a:t>Минкомсвязи</a:t>
            </a:r>
            <a:r>
              <a:rPr lang="ru-RU" dirty="0">
                <a:solidFill>
                  <a:srgbClr val="002060"/>
                </a:solidFill>
              </a:rPr>
              <a:t> России.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Она может применяться при взаимодействии с различными органами исполнительной власти, а также с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</a:rPr>
              <a:t>иными коммерческими организациями.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22984"/>
            <a:ext cx="1488630" cy="185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4494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9257276">
            <a:off x="889000" y="1281113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123478"/>
            <a:ext cx="6408712" cy="864096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lvl="0" defTabSz="1043056" fontAlgn="auto">
              <a:spcAft>
                <a:spcPts val="0"/>
              </a:spcAft>
            </a:pP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Важные факты про усиленную </a:t>
            </a:r>
          </a:p>
          <a:p>
            <a:pPr lvl="0" defTabSz="1043056" fontAlgn="auto">
              <a:spcAft>
                <a:spcPts val="0"/>
              </a:spcAft>
            </a:pP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неквалифицированную подпись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51742960"/>
              </p:ext>
            </p:extLst>
          </p:nvPr>
        </p:nvGraphicFramePr>
        <p:xfrm>
          <a:off x="467544" y="1131590"/>
          <a:ext cx="8424936" cy="3820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9970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 rot="19257276">
            <a:off x="889001" y="1281114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657" y="632928"/>
            <a:ext cx="7344816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Какие виды УНП? Как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получить?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816" y="2047294"/>
            <a:ext cx="5904656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725" y="1973982"/>
            <a:ext cx="7992681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9758" y="1228750"/>
            <a:ext cx="3024130" cy="3791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defTabSz="1043056" fontAlgn="auto"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</a:rPr>
              <a:t>Хранится на Вашей рабочей </a:t>
            </a:r>
            <a:r>
              <a:rPr lang="ru-RU" sz="1400" b="1" dirty="0" smtClean="0">
                <a:solidFill>
                  <a:srgbClr val="002060"/>
                </a:solidFill>
              </a:rPr>
              <a:t>станции: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Для </a:t>
            </a:r>
            <a:r>
              <a:rPr lang="ru-RU" sz="1400" dirty="0">
                <a:solidFill>
                  <a:srgbClr val="002060"/>
                </a:solidFill>
              </a:rPr>
              <a:t>работы необходим браузер и специальное программное обеспечение, совместимое с Вашей операционной системой. Не поддерживается работа на мобильных </a:t>
            </a:r>
            <a:r>
              <a:rPr lang="ru-RU" sz="1400" dirty="0" smtClean="0">
                <a:solidFill>
                  <a:srgbClr val="002060"/>
                </a:solidFill>
              </a:rPr>
              <a:t>устройствах</a:t>
            </a:r>
            <a:r>
              <a:rPr lang="ru-RU" sz="1400" dirty="0">
                <a:solidFill>
                  <a:srgbClr val="002060"/>
                </a:solidFill>
              </a:rPr>
              <a:t>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Предоставляется </a:t>
            </a:r>
            <a:r>
              <a:rPr lang="ru-RU" sz="1400" dirty="0">
                <a:solidFill>
                  <a:srgbClr val="002060"/>
                </a:solidFill>
              </a:rPr>
              <a:t>один ключ электронной подписи, который возможно перенести на другой </a:t>
            </a:r>
            <a:r>
              <a:rPr lang="ru-RU" sz="1400" dirty="0" smtClean="0">
                <a:solidFill>
                  <a:srgbClr val="002060"/>
                </a:solidFill>
              </a:rPr>
              <a:t>компьютер (</a:t>
            </a:r>
            <a:r>
              <a:rPr lang="ru-RU" sz="1400" b="1" u="sng" dirty="0" smtClean="0">
                <a:solidFill>
                  <a:srgbClr val="002060"/>
                </a:solidFill>
              </a:rPr>
              <a:t>инструкция</a:t>
            </a:r>
            <a:r>
              <a:rPr lang="ru-RU" sz="1400" dirty="0">
                <a:solidFill>
                  <a:srgbClr val="002060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Необходимо </a:t>
            </a:r>
            <a:r>
              <a:rPr lang="ru-RU" sz="1400" dirty="0">
                <a:solidFill>
                  <a:srgbClr val="002060"/>
                </a:solidFill>
              </a:rPr>
              <a:t>обеспечить защиту ключа электронной подписи на Вашем компьютере от посторонних лиц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При </a:t>
            </a:r>
            <a:r>
              <a:rPr lang="ru-RU" sz="1400" dirty="0">
                <a:solidFill>
                  <a:srgbClr val="002060"/>
                </a:solidFill>
              </a:rPr>
              <a:t>выходе из строя компьютера необходимо создать новый ключ электронной  </a:t>
            </a:r>
            <a:r>
              <a:rPr lang="ru-RU" sz="1400" dirty="0" smtClean="0">
                <a:solidFill>
                  <a:srgbClr val="002060"/>
                </a:solidFill>
              </a:rPr>
              <a:t>подписи (</a:t>
            </a:r>
            <a:r>
              <a:rPr lang="ru-RU" sz="1400" b="1" dirty="0">
                <a:solidFill>
                  <a:srgbClr val="002060"/>
                </a:solidFill>
              </a:rPr>
              <a:t>инструкция</a:t>
            </a:r>
            <a:r>
              <a:rPr lang="ru-RU" sz="1400" dirty="0">
                <a:solidFill>
                  <a:srgbClr val="002060"/>
                </a:solidFill>
              </a:rPr>
              <a:t>)</a:t>
            </a:r>
            <a:endParaRPr lang="ru-RU" sz="1400" dirty="0" smtClean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59039" y="1228750"/>
            <a:ext cx="3009985" cy="3791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r>
              <a:rPr lang="ru-RU" sz="1400" b="1" dirty="0">
                <a:solidFill>
                  <a:srgbClr val="002060"/>
                </a:solidFill>
              </a:rPr>
              <a:t>Хранится в защищенной </a:t>
            </a:r>
            <a:r>
              <a:rPr lang="ru-RU" sz="1400" b="1" dirty="0" smtClean="0">
                <a:solidFill>
                  <a:srgbClr val="002060"/>
                </a:solidFill>
              </a:rPr>
              <a:t>системе ФНС </a:t>
            </a:r>
            <a:r>
              <a:rPr lang="ru-RU" sz="1400" b="1" dirty="0">
                <a:solidFill>
                  <a:srgbClr val="002060"/>
                </a:solidFill>
              </a:rPr>
              <a:t>России</a:t>
            </a:r>
            <a:r>
              <a:rPr lang="ru-RU" sz="1400" b="1" dirty="0" smtClean="0">
                <a:solidFill>
                  <a:srgbClr val="002060"/>
                </a:solidFill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Для </a:t>
            </a:r>
            <a:r>
              <a:rPr lang="ru-RU" sz="1400" dirty="0">
                <a:solidFill>
                  <a:srgbClr val="002060"/>
                </a:solidFill>
              </a:rPr>
              <a:t>работы необходим браузер. Установка специального программного обеспечения не </a:t>
            </a:r>
            <a:r>
              <a:rPr lang="ru-RU" sz="1400" dirty="0" smtClean="0">
                <a:solidFill>
                  <a:srgbClr val="002060"/>
                </a:solidFill>
              </a:rPr>
              <a:t>требуется</a:t>
            </a:r>
            <a:r>
              <a:rPr lang="ru-RU" sz="1400" dirty="0">
                <a:solidFill>
                  <a:srgbClr val="002060"/>
                </a:solidFill>
              </a:rPr>
              <a:t>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Поддерживается </a:t>
            </a:r>
            <a:r>
              <a:rPr lang="ru-RU" sz="1400" dirty="0">
                <a:solidFill>
                  <a:srgbClr val="002060"/>
                </a:solidFill>
              </a:rPr>
              <a:t>работа на мобильных </a:t>
            </a:r>
            <a:r>
              <a:rPr lang="ru-RU" sz="1400" dirty="0" smtClean="0">
                <a:solidFill>
                  <a:srgbClr val="002060"/>
                </a:solidFill>
              </a:rPr>
              <a:t>устройствах</a:t>
            </a:r>
            <a:r>
              <a:rPr lang="ru-RU" sz="1400" dirty="0">
                <a:solidFill>
                  <a:srgbClr val="002060"/>
                </a:solidFill>
              </a:rPr>
              <a:t>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Невозможен </a:t>
            </a:r>
            <a:r>
              <a:rPr lang="ru-RU" sz="1400" dirty="0">
                <a:solidFill>
                  <a:srgbClr val="002060"/>
                </a:solidFill>
              </a:rPr>
              <a:t>доступ к ключу электронной подписи посторонних лиц, включая работников ФНС России, невозможно копирование ключа электронной подписи</a:t>
            </a:r>
          </a:p>
          <a:p>
            <a:r>
              <a:rPr lang="ru-RU" sz="1400" dirty="0">
                <a:solidFill>
                  <a:srgbClr val="002060"/>
                </a:solidFill>
              </a:rPr>
              <a:t> </a:t>
            </a:r>
          </a:p>
          <a:p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34" y="1685342"/>
            <a:ext cx="2646622" cy="237666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03944" y="189355"/>
            <a:ext cx="6952432" cy="438179"/>
          </a:xfrm>
          <a:prstGeom prst="rect">
            <a:avLst/>
          </a:prstGeom>
        </p:spPr>
        <p:txBody>
          <a:bodyPr wrap="none" lIns="104306" tIns="52153" rIns="104306" bIns="52153" anchor="ctr"/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24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усиленная неквалифицированная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подпись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999745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 rot="19257276">
            <a:off x="889001" y="1281114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727" y="248787"/>
            <a:ext cx="9267826" cy="234731"/>
          </a:xfrm>
          <a:prstGeom prst="rect">
            <a:avLst/>
          </a:prstGeom>
        </p:spPr>
        <p:txBody>
          <a:bodyPr wrap="none" lIns="104306" tIns="52153" rIns="104306" bIns="52153" anchor="ctr"/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2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Документы,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 направляемые 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в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 </a:t>
            </a:r>
            <a:r>
              <a:rPr lang="ru-RU" sz="2400" b="1" cap="all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лк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 </a:t>
            </a:r>
            <a:r>
              <a:rPr lang="ru-RU" sz="2400" b="1" cap="all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фл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 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с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  УНП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528" y="774976"/>
            <a:ext cx="3960440" cy="40934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r>
              <a:rPr lang="ru-RU" sz="1400" b="1" dirty="0">
                <a:solidFill>
                  <a:srgbClr val="002060"/>
                </a:solidFill>
              </a:rPr>
              <a:t>Документы, направляемые налогоплательщиком в налоговый орган с электронной </a:t>
            </a:r>
            <a:r>
              <a:rPr lang="ru-RU" sz="1400" b="1" dirty="0" smtClean="0">
                <a:solidFill>
                  <a:srgbClr val="002060"/>
                </a:solidFill>
              </a:rPr>
              <a:t>подписью</a:t>
            </a:r>
            <a:endParaRPr lang="ru-RU" sz="1000" b="1" dirty="0" smtClean="0">
              <a:solidFill>
                <a:srgbClr val="00206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Уведомление </a:t>
            </a:r>
            <a:r>
              <a:rPr lang="ru-RU" sz="1000" dirty="0">
                <a:solidFill>
                  <a:srgbClr val="002060"/>
                </a:solidFill>
              </a:rPr>
              <a:t>об использовании (об отказе от использования ЛК)  = отказ от бумаги, в том числе при подключении к </a:t>
            </a:r>
            <a:r>
              <a:rPr lang="ru-RU" sz="1000" dirty="0" smtClean="0">
                <a:solidFill>
                  <a:srgbClr val="002060"/>
                </a:solidFill>
              </a:rPr>
              <a:t>сервису </a:t>
            </a:r>
            <a:r>
              <a:rPr lang="ru-RU" sz="1000" dirty="0">
                <a:solidFill>
                  <a:srgbClr val="002060"/>
                </a:solidFill>
              </a:rPr>
              <a:t>в </a:t>
            </a:r>
            <a:r>
              <a:rPr lang="ru-RU" sz="1000" dirty="0" smtClean="0">
                <a:solidFill>
                  <a:srgbClr val="002060"/>
                </a:solidFill>
              </a:rPr>
              <a:t>инспекции </a:t>
            </a:r>
            <a:r>
              <a:rPr lang="ru-RU" sz="1000" dirty="0">
                <a:solidFill>
                  <a:srgbClr val="002060"/>
                </a:solidFill>
              </a:rPr>
              <a:t>(через ЭОД)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Заявление </a:t>
            </a:r>
            <a:r>
              <a:rPr lang="ru-RU" sz="1000" dirty="0">
                <a:solidFill>
                  <a:srgbClr val="002060"/>
                </a:solidFill>
              </a:rPr>
              <a:t>о зачете суммы излишне уплаченного налога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Заявление </a:t>
            </a:r>
            <a:r>
              <a:rPr lang="ru-RU" sz="1000" dirty="0">
                <a:solidFill>
                  <a:srgbClr val="002060"/>
                </a:solidFill>
              </a:rPr>
              <a:t>на возврат суммы излишне уплаченного налога</a:t>
            </a:r>
            <a:r>
              <a:rPr lang="ru-RU" sz="1000" b="1" dirty="0">
                <a:solidFill>
                  <a:srgbClr val="002060"/>
                </a:solidFill>
              </a:rPr>
              <a:t/>
            </a:r>
            <a:br>
              <a:rPr lang="ru-RU" sz="1000" b="1" dirty="0">
                <a:solidFill>
                  <a:srgbClr val="002060"/>
                </a:solidFill>
              </a:rPr>
            </a:br>
            <a:r>
              <a:rPr lang="ru-RU" sz="1000" dirty="0" smtClean="0">
                <a:solidFill>
                  <a:srgbClr val="002060"/>
                </a:solidFill>
              </a:rPr>
              <a:t>Сообщение </a:t>
            </a:r>
            <a:r>
              <a:rPr lang="ru-RU" sz="1000" dirty="0">
                <a:solidFill>
                  <a:srgbClr val="002060"/>
                </a:solidFill>
              </a:rPr>
              <a:t>о наличии у физического лица объектов недвижимого </a:t>
            </a:r>
            <a:r>
              <a:rPr lang="ru-RU" sz="1000" dirty="0" smtClean="0">
                <a:solidFill>
                  <a:srgbClr val="002060"/>
                </a:solidFill>
              </a:rPr>
              <a:t>имущества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Уведомление </a:t>
            </a:r>
            <a:r>
              <a:rPr lang="ru-RU" sz="1000" dirty="0">
                <a:solidFill>
                  <a:srgbClr val="002060"/>
                </a:solidFill>
              </a:rPr>
              <a:t>о выбранных объектах налогообложения, в отношении которых применяется </a:t>
            </a:r>
            <a:r>
              <a:rPr lang="ru-RU" sz="1000" dirty="0" smtClean="0">
                <a:solidFill>
                  <a:srgbClr val="002060"/>
                </a:solidFill>
              </a:rPr>
              <a:t>льгота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Заявление </a:t>
            </a:r>
            <a:r>
              <a:rPr lang="ru-RU" sz="1000" dirty="0">
                <a:solidFill>
                  <a:srgbClr val="002060"/>
                </a:solidFill>
              </a:rPr>
              <a:t>о предоставлении льготы по земельному налогу, транспортному налогу, налогу на имущество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Уведомление </a:t>
            </a:r>
            <a:r>
              <a:rPr lang="ru-RU" sz="1000" dirty="0">
                <a:solidFill>
                  <a:srgbClr val="002060"/>
                </a:solidFill>
              </a:rPr>
              <a:t>об открытии (закрытии) счета, об изменении реквизитов </a:t>
            </a:r>
            <a:r>
              <a:rPr lang="ru-RU" sz="1000" dirty="0" smtClean="0">
                <a:solidFill>
                  <a:srgbClr val="002060"/>
                </a:solidFill>
              </a:rPr>
              <a:t>счета</a:t>
            </a:r>
            <a:endParaRPr lang="ru-RU" sz="1000" b="1" dirty="0">
              <a:solidFill>
                <a:srgbClr val="00206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Запросы </a:t>
            </a:r>
            <a:r>
              <a:rPr lang="ru-RU" sz="1000" dirty="0">
                <a:solidFill>
                  <a:srgbClr val="002060"/>
                </a:solidFill>
              </a:rPr>
              <a:t>на предоставление информационных услуг:</a:t>
            </a:r>
          </a:p>
          <a:p>
            <a:pPr lvl="1"/>
            <a:r>
              <a:rPr lang="ru-RU" sz="1000" dirty="0">
                <a:solidFill>
                  <a:srgbClr val="002060"/>
                </a:solidFill>
              </a:rPr>
              <a:t>    1. Акт совместной сверки</a:t>
            </a:r>
          </a:p>
          <a:p>
            <a:pPr lvl="1"/>
            <a:r>
              <a:rPr lang="ru-RU" sz="1000" dirty="0">
                <a:solidFill>
                  <a:srgbClr val="002060"/>
                </a:solidFill>
              </a:rPr>
              <a:t>    2.  Справки об исполнении налогоплательщиком обязанности </a:t>
            </a:r>
            <a:endParaRPr lang="ru-RU" sz="1000" dirty="0" smtClean="0">
              <a:solidFill>
                <a:srgbClr val="002060"/>
              </a:solidFill>
            </a:endParaRPr>
          </a:p>
          <a:p>
            <a:pPr lvl="1"/>
            <a:r>
              <a:rPr lang="ru-RU" sz="1000" dirty="0" smtClean="0">
                <a:solidFill>
                  <a:srgbClr val="002060"/>
                </a:solidFill>
              </a:rPr>
              <a:t>         по </a:t>
            </a:r>
            <a:r>
              <a:rPr lang="ru-RU" sz="1000" dirty="0">
                <a:solidFill>
                  <a:srgbClr val="002060"/>
                </a:solidFill>
              </a:rPr>
              <a:t>уплате налогов</a:t>
            </a:r>
          </a:p>
          <a:p>
            <a:pPr lvl="1"/>
            <a:r>
              <a:rPr lang="ru-RU" sz="1000" dirty="0">
                <a:solidFill>
                  <a:srgbClr val="002060"/>
                </a:solidFill>
              </a:rPr>
              <a:t>    3. Справки о состоянии расчетов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 </a:t>
            </a:r>
            <a:r>
              <a:rPr lang="ru-RU" sz="1000" dirty="0">
                <a:solidFill>
                  <a:srgbClr val="002060"/>
                </a:solidFill>
              </a:rPr>
              <a:t>Заявление о подтверждении права на получение имущественных налоговых вычетов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rgbClr val="002060"/>
                </a:solidFill>
              </a:rPr>
              <a:t> </a:t>
            </a:r>
            <a:r>
              <a:rPr lang="ru-RU" sz="1000" dirty="0">
                <a:solidFill>
                  <a:srgbClr val="002060"/>
                </a:solidFill>
              </a:rPr>
              <a:t>Заявление о неполучении налогоплательщиком социального налогового вычета либо подтверждении факта получения налогоплательщиком суммы предоставленного </a:t>
            </a:r>
            <a:r>
              <a:rPr lang="ru-RU" sz="1000" dirty="0" err="1">
                <a:solidFill>
                  <a:srgbClr val="002060"/>
                </a:solidFill>
              </a:rPr>
              <a:t>соц.вычета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666613" y="780875"/>
            <a:ext cx="3960440" cy="40875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r>
              <a:rPr lang="ru-RU" sz="1400" b="1" dirty="0">
                <a:solidFill>
                  <a:srgbClr val="002060"/>
                </a:solidFill>
              </a:rPr>
              <a:t>Документы, направляемые налоговыми органами </a:t>
            </a:r>
            <a:r>
              <a:rPr lang="ru-RU" sz="1400" b="1" dirty="0" smtClean="0">
                <a:solidFill>
                  <a:srgbClr val="002060"/>
                </a:solidFill>
              </a:rPr>
              <a:t>налогоплательщику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Сводное </a:t>
            </a:r>
            <a:r>
              <a:rPr lang="ru-RU" sz="1100" dirty="0">
                <a:solidFill>
                  <a:srgbClr val="002060"/>
                </a:solidFill>
              </a:rPr>
              <a:t>налоговое </a:t>
            </a:r>
            <a:r>
              <a:rPr lang="ru-RU" sz="1100" dirty="0" smtClean="0">
                <a:solidFill>
                  <a:srgbClr val="002060"/>
                </a:solidFill>
              </a:rPr>
              <a:t>уведомление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Требование </a:t>
            </a:r>
            <a:r>
              <a:rPr lang="ru-RU" sz="1100" dirty="0">
                <a:solidFill>
                  <a:srgbClr val="002060"/>
                </a:solidFill>
              </a:rPr>
              <a:t>об уплате налога  (формируемое как при массовой печати, так и при печати в СЭОД) - требование уже поднимается, визуализация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Уведомление </a:t>
            </a:r>
            <a:r>
              <a:rPr lang="ru-RU" sz="1100" dirty="0">
                <a:solidFill>
                  <a:srgbClr val="002060"/>
                </a:solidFill>
              </a:rPr>
              <a:t>о получении документов/квитанция о приеме документов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Сообщение </a:t>
            </a:r>
            <a:r>
              <a:rPr lang="ru-RU" sz="1100" dirty="0">
                <a:solidFill>
                  <a:srgbClr val="002060"/>
                </a:solidFill>
              </a:rPr>
              <a:t>СЭД о получении документа налогоплательщика (уже реализовано для обращений и приложений к 3НДФЛ - нужно для вновь реализуемых документов</a:t>
            </a:r>
            <a:r>
              <a:rPr lang="ru-RU" sz="1100" dirty="0" smtClean="0">
                <a:solidFill>
                  <a:srgbClr val="002060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Сообщение </a:t>
            </a:r>
            <a:r>
              <a:rPr lang="ru-RU" sz="1100" dirty="0">
                <a:solidFill>
                  <a:srgbClr val="002060"/>
                </a:solidFill>
              </a:rPr>
              <a:t>о факте излишней уплаты  </a:t>
            </a:r>
            <a:r>
              <a:rPr lang="ru-RU" sz="1100" dirty="0" smtClean="0">
                <a:solidFill>
                  <a:srgbClr val="002060"/>
                </a:solidFill>
              </a:rPr>
              <a:t>налога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Сообщение </a:t>
            </a:r>
            <a:r>
              <a:rPr lang="ru-RU" sz="1100" dirty="0">
                <a:solidFill>
                  <a:srgbClr val="002060"/>
                </a:solidFill>
              </a:rPr>
              <a:t>о принятом решении о зачете (возврате) излишней суммы </a:t>
            </a:r>
            <a:r>
              <a:rPr lang="ru-RU" sz="1100" dirty="0" smtClean="0">
                <a:solidFill>
                  <a:srgbClr val="002060"/>
                </a:solidFill>
              </a:rPr>
              <a:t>налога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Акт </a:t>
            </a:r>
            <a:r>
              <a:rPr lang="ru-RU" sz="1100" dirty="0">
                <a:solidFill>
                  <a:srgbClr val="002060"/>
                </a:solidFill>
              </a:rPr>
              <a:t>совместной сверки уплаченных налогов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Справка </a:t>
            </a:r>
            <a:r>
              <a:rPr lang="ru-RU" sz="1100" dirty="0">
                <a:solidFill>
                  <a:srgbClr val="002060"/>
                </a:solidFill>
              </a:rPr>
              <a:t>об исполнении налогоплательщиком обязанности по уплате налогов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rgbClr val="002060"/>
                </a:solidFill>
              </a:rPr>
              <a:t>Справка </a:t>
            </a:r>
            <a:r>
              <a:rPr lang="ru-RU" sz="1100" dirty="0">
                <a:solidFill>
                  <a:srgbClr val="002060"/>
                </a:solidFill>
              </a:rPr>
              <a:t>о состоянии расчетов по налогам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362" y="3545641"/>
            <a:ext cx="1563638" cy="156363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glow" dir="t"/>
          </a:scene3d>
        </p:spPr>
      </p:pic>
    </p:spTree>
    <p:extLst>
      <p:ext uri="{BB962C8B-B14F-4D97-AF65-F5344CB8AC3E}">
        <p14:creationId xmlns:p14="http://schemas.microsoft.com/office/powerpoint/2010/main" val="10238608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 rot="19257276">
            <a:off x="889004" y="1281114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>
              <a:spcBef>
                <a:spcPct val="0"/>
              </a:spcBef>
              <a:defRPr/>
            </a:pPr>
            <a:r>
              <a:rPr lang="ru-RU" b="1" dirty="0">
                <a:solidFill>
                  <a:prstClr val="white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b="1" dirty="0">
                <a:solidFill>
                  <a:prstClr val="white"/>
                </a:solidFill>
                <a:latin typeface="Arial" charset="0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>
              <a:spcBef>
                <a:spcPct val="0"/>
              </a:spcBef>
              <a:defRPr/>
            </a:pP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355976" y="2848859"/>
            <a:ext cx="4464496" cy="2027147"/>
          </a:xfrm>
          <a:prstGeom prst="round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07504" y="1347614"/>
            <a:ext cx="8352928" cy="3456384"/>
            <a:chOff x="107504" y="1563638"/>
            <a:chExt cx="8352928" cy="3456384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07504" y="1563638"/>
              <a:ext cx="2016224" cy="2880320"/>
            </a:xfrm>
            <a:prstGeom prst="roundRect">
              <a:avLst/>
            </a:prstGeom>
            <a:solidFill>
              <a:schemeClr val="accent1">
                <a:alpha val="2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9512" y="3385542"/>
              <a:ext cx="2016224" cy="914400"/>
            </a:xfrm>
            <a:prstGeom prst="rect">
              <a:avLst/>
            </a:prstGeom>
          </p:spPr>
          <p:txBody>
            <a:bodyPr vert="horz" wrap="none" lIns="104306" tIns="52153" rIns="104306" bIns="52153" rtlCol="0" anchor="ctr">
              <a:noAutofit/>
            </a:bodyPr>
            <a:lstStyle/>
            <a:p>
              <a:pPr marL="0" marR="0" indent="0" algn="ctr" defTabSz="104305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100" dirty="0" smtClean="0">
                  <a:solidFill>
                    <a:srgbClr val="FF6600"/>
                  </a:solidFill>
                </a:rPr>
                <a:t>Личный кабинет </a:t>
              </a:r>
            </a:p>
            <a:p>
              <a:pPr marL="0" marR="0" indent="0" algn="ctr" defTabSz="104305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100" dirty="0" smtClean="0">
                  <a:solidFill>
                    <a:srgbClr val="FF6600"/>
                  </a:solidFill>
                </a:rPr>
                <a:t>НП ФЛ</a:t>
              </a:r>
              <a:endParaRPr lang="ru-RU" sz="2100" dirty="0">
                <a:solidFill>
                  <a:srgbClr val="FF66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750844" y="4670011"/>
              <a:ext cx="3709588" cy="350011"/>
            </a:xfrm>
            <a:prstGeom prst="rect">
              <a:avLst/>
            </a:prstGeom>
          </p:spPr>
          <p:txBody>
            <a:bodyPr vert="horz" wrap="none" lIns="104306" tIns="52153" rIns="104306" bIns="52153" rtlCol="0" anchor="ctr">
              <a:noAutofit/>
            </a:bodyPr>
            <a:lstStyle/>
            <a:p>
              <a:pPr marL="0" marR="0" indent="0" algn="ctr" defTabSz="104305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800" b="1" u="sng" dirty="0" smtClean="0">
                  <a:solidFill>
                    <a:srgbClr val="FF6600"/>
                  </a:solidFill>
                </a:rPr>
                <a:t>С указанием, что документы из ЛК ФЛ </a:t>
              </a:r>
              <a:endParaRPr lang="ru-RU" sz="1800" b="1" u="sng" dirty="0">
                <a:solidFill>
                  <a:srgbClr val="FF6600"/>
                </a:solidFill>
              </a:endParaRPr>
            </a:p>
          </p:txBody>
        </p:sp>
      </p:grpSp>
      <p:cxnSp>
        <p:nvCxnSpPr>
          <p:cNvPr id="10" name="Скругленная соединительная линия 9"/>
          <p:cNvCxnSpPr>
            <a:stCxn id="3" idx="3"/>
            <a:endCxn id="12" idx="1"/>
          </p:cNvCxnSpPr>
          <p:nvPr/>
        </p:nvCxnSpPr>
        <p:spPr>
          <a:xfrm flipV="1">
            <a:off x="2123728" y="1768188"/>
            <a:ext cx="2232248" cy="1019586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91" y="1466339"/>
            <a:ext cx="1647850" cy="158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0" name="Группа 1119"/>
          <p:cNvGrpSpPr/>
          <p:nvPr/>
        </p:nvGrpSpPr>
        <p:grpSpPr>
          <a:xfrm>
            <a:off x="4355976" y="843558"/>
            <a:ext cx="4464496" cy="1849259"/>
            <a:chOff x="4355976" y="938514"/>
            <a:chExt cx="4464496" cy="1849259"/>
          </a:xfrm>
        </p:grpSpPr>
        <p:sp>
          <p:nvSpPr>
            <p:cNvPr id="1105" name="TextBox 1104"/>
            <p:cNvSpPr txBox="1"/>
            <p:nvPr/>
          </p:nvSpPr>
          <p:spPr>
            <a:xfrm>
              <a:off x="6081189" y="1166923"/>
              <a:ext cx="1002514" cy="504056"/>
            </a:xfrm>
            <a:prstGeom prst="rect">
              <a:avLst/>
            </a:prstGeom>
          </p:spPr>
          <p:txBody>
            <a:bodyPr vert="horz" wrap="square" lIns="104306" tIns="52153" rIns="104306" bIns="52153" rtlCol="0" anchor="ctr">
              <a:normAutofit fontScale="62500" lnSpcReduction="20000"/>
            </a:bodyPr>
            <a:lstStyle/>
            <a:p>
              <a:pPr defTabSz="1043056">
                <a:spcBef>
                  <a:spcPct val="0"/>
                </a:spcBef>
              </a:pPr>
              <a:endParaRPr lang="ru-RU" sz="4800" b="1" dirty="0">
                <a:solidFill>
                  <a:srgbClr val="005AA9"/>
                </a:solidFill>
              </a:endParaRPr>
            </a:p>
          </p:txBody>
        </p:sp>
        <p:sp>
          <p:nvSpPr>
            <p:cNvPr id="1106" name="TextBox 1105"/>
            <p:cNvSpPr txBox="1"/>
            <p:nvPr/>
          </p:nvSpPr>
          <p:spPr>
            <a:xfrm>
              <a:off x="6066494" y="1212790"/>
              <a:ext cx="1002514" cy="504056"/>
            </a:xfrm>
            <a:prstGeom prst="rect">
              <a:avLst/>
            </a:prstGeom>
          </p:spPr>
          <p:txBody>
            <a:bodyPr vert="horz" wrap="square" lIns="104306" tIns="52153" rIns="104306" bIns="52153" rtlCol="0" anchor="ctr">
              <a:normAutofit fontScale="62500" lnSpcReduction="20000"/>
            </a:bodyPr>
            <a:lstStyle/>
            <a:p>
              <a:pPr defTabSz="1043056">
                <a:spcBef>
                  <a:spcPct val="0"/>
                </a:spcBef>
              </a:pPr>
              <a:endParaRPr lang="ru-RU" sz="4800" b="1" dirty="0">
                <a:solidFill>
                  <a:srgbClr val="005AA9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4355976" y="938514"/>
              <a:ext cx="4464496" cy="1849259"/>
            </a:xfrm>
            <a:prstGeom prst="roundRect">
              <a:avLst/>
            </a:prstGeom>
            <a:solidFill>
              <a:schemeClr val="accent1">
                <a:alpha val="4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4525652" y="1952860"/>
              <a:ext cx="109677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698287">
                <a:defRPr/>
              </a:pP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Глобальный</a:t>
              </a:r>
            </a:p>
            <a:p>
              <a:pPr algn="ctr" defTabSz="698287">
                <a:defRPr/>
              </a:pP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Приемный </a:t>
              </a:r>
            </a:p>
            <a:p>
              <a:pPr algn="ctr" defTabSz="698287">
                <a:defRPr/>
              </a:pP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Комплекс</a:t>
              </a:r>
            </a:p>
          </p:txBody>
        </p:sp>
        <p:pic>
          <p:nvPicPr>
            <p:cNvPr id="38" name="Picture 16" descr="MC900434845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4223" y="951691"/>
              <a:ext cx="948751" cy="1036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6" descr="MC900434845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7760" y="958833"/>
              <a:ext cx="948751" cy="1036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6234736" y="1972932"/>
              <a:ext cx="102560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698287">
                <a:defRPr/>
              </a:pPr>
              <a:r>
                <a:rPr lang="ru-RU" sz="1600" b="1" i="1" dirty="0" smtClean="0">
                  <a:latin typeface="Times New Roman" pitchFamily="18" charset="0"/>
                  <a:cs typeface="Times New Roman" pitchFamily="18" charset="0"/>
                </a:rPr>
                <a:t>Локальны</a:t>
              </a: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й</a:t>
              </a:r>
            </a:p>
            <a:p>
              <a:pPr algn="ctr" defTabSz="698287">
                <a:defRPr/>
              </a:pP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Приемный </a:t>
              </a:r>
            </a:p>
            <a:p>
              <a:pPr algn="ctr" defTabSz="698287">
                <a:defRPr/>
              </a:pPr>
              <a:r>
                <a:rPr lang="ru-RU" sz="1600" b="1" i="1" dirty="0" smtClean="0">
                  <a:effectLst/>
                  <a:latin typeface="Times New Roman" pitchFamily="18" charset="0"/>
                  <a:cs typeface="Times New Roman" pitchFamily="18" charset="0"/>
                </a:rPr>
                <a:t>Комплекс</a:t>
              </a:r>
            </a:p>
          </p:txBody>
        </p:sp>
        <p:pic>
          <p:nvPicPr>
            <p:cNvPr id="45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4583" y="1202804"/>
              <a:ext cx="557774" cy="576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Rectangle 31"/>
            <p:cNvSpPr>
              <a:spLocks noChangeArrowheads="1"/>
            </p:cNvSpPr>
            <p:nvPr/>
          </p:nvSpPr>
          <p:spPr bwMode="auto">
            <a:xfrm>
              <a:off x="7702277" y="2211710"/>
              <a:ext cx="9021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698287">
                <a:defRPr/>
              </a:pPr>
              <a:r>
                <a:rPr lang="ru-RU" sz="1600" b="1" i="1" dirty="0" smtClean="0">
                  <a:latin typeface="Times New Roman" pitchFamily="18" charset="0"/>
                  <a:cs typeface="Times New Roman" pitchFamily="18" charset="0"/>
                </a:rPr>
                <a:t>ПК СЭОД</a:t>
              </a:r>
              <a:endParaRPr lang="ru-RU" sz="1600" b="1" i="1" dirty="0" smtClean="0"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Стрелка вправо 17"/>
            <p:cNvSpPr/>
            <p:nvPr/>
          </p:nvSpPr>
          <p:spPr>
            <a:xfrm>
              <a:off x="5578601" y="1347614"/>
              <a:ext cx="612309" cy="288032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8" name="Стрелка вправо 47"/>
            <p:cNvSpPr/>
            <p:nvPr/>
          </p:nvSpPr>
          <p:spPr>
            <a:xfrm>
              <a:off x="7123749" y="1320802"/>
              <a:ext cx="612309" cy="288032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0" name="Скругленная соединительная линия 19"/>
          <p:cNvCxnSpPr>
            <a:stCxn id="3" idx="3"/>
            <a:endCxn id="53" idx="1"/>
          </p:cNvCxnSpPr>
          <p:nvPr/>
        </p:nvCxnSpPr>
        <p:spPr>
          <a:xfrm>
            <a:off x="2123728" y="2787774"/>
            <a:ext cx="2232248" cy="1074659"/>
          </a:xfrm>
          <a:prstGeom prst="curved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339752" y="938514"/>
            <a:ext cx="1656184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92500" lnSpcReduction="10000"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Документы 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формате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xml</a:t>
            </a: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baseline="0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(3-НДФЛ)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39752" y="3783718"/>
            <a:ext cx="1656184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Документы в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pdf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 </a:t>
            </a:r>
          </a:p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неформализованные </a:t>
            </a:r>
          </a:p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документы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Letter"/>
          <p:cNvSpPr>
            <a:spLocks noEditPoints="1" noChangeArrowheads="1"/>
          </p:cNvSpPr>
          <p:nvPr/>
        </p:nvSpPr>
        <p:spPr bwMode="auto">
          <a:xfrm>
            <a:off x="4695562" y="3098869"/>
            <a:ext cx="1316598" cy="913041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5304 w 21600"/>
              <a:gd name="T17" fmla="*/ 9216 h 21600"/>
              <a:gd name="T18" fmla="*/ 17504 w 21600"/>
              <a:gd name="T19" fmla="*/ 183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w="21600" h="21600" extrusionOk="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w="21600" h="21600" extrusionOk="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w="21600" h="21600" extrusionOk="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w="21600" h="21600" extrusionOk="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w="21600" h="21600" extrusionOk="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433402" y="4197737"/>
            <a:ext cx="2082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698287">
              <a:defRPr/>
            </a:pPr>
            <a:r>
              <a:rPr lang="ru-RU" sz="1600" b="1" i="1" dirty="0" smtClean="0">
                <a:effectLst/>
                <a:latin typeface="Times New Roman" pitchFamily="18" charset="0"/>
                <a:cs typeface="Times New Roman" pitchFamily="18" charset="0"/>
              </a:rPr>
              <a:t>СЭД налогового органа</a:t>
            </a:r>
          </a:p>
        </p:txBody>
      </p:sp>
      <p:sp>
        <p:nvSpPr>
          <p:cNvPr id="66" name="Стрелка вправо 65"/>
          <p:cNvSpPr/>
          <p:nvPr/>
        </p:nvSpPr>
        <p:spPr>
          <a:xfrm>
            <a:off x="6335955" y="3338686"/>
            <a:ext cx="612309" cy="2880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Documents"/>
          <p:cNvSpPr>
            <a:spLocks noEditPoints="1" noChangeArrowheads="1"/>
          </p:cNvSpPr>
          <p:nvPr/>
        </p:nvSpPr>
        <p:spPr bwMode="auto">
          <a:xfrm>
            <a:off x="7204866" y="2923543"/>
            <a:ext cx="938604" cy="1118318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Rectangle 31"/>
          <p:cNvSpPr>
            <a:spLocks noChangeArrowheads="1"/>
          </p:cNvSpPr>
          <p:nvPr/>
        </p:nvSpPr>
        <p:spPr bwMode="auto">
          <a:xfrm>
            <a:off x="6972990" y="4191774"/>
            <a:ext cx="13608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698287">
              <a:defRPr/>
            </a:pPr>
            <a:r>
              <a:rPr lang="ru-RU" sz="1600" b="1" i="1" dirty="0" smtClean="0">
                <a:effectLst/>
                <a:latin typeface="Times New Roman" pitchFamily="18" charset="0"/>
                <a:cs typeface="Times New Roman" pitchFamily="18" charset="0"/>
              </a:rPr>
              <a:t>Канцелярия ЗГ</a:t>
            </a:r>
          </a:p>
        </p:txBody>
      </p:sp>
      <p:cxnSp>
        <p:nvCxnSpPr>
          <p:cNvPr id="6" name="Скругленная соединительная линия 5"/>
          <p:cNvCxnSpPr>
            <a:stCxn id="12" idx="1"/>
          </p:cNvCxnSpPr>
          <p:nvPr/>
        </p:nvCxnSpPr>
        <p:spPr>
          <a:xfrm rot="10800000" flipV="1">
            <a:off x="2123730" y="1768188"/>
            <a:ext cx="2232247" cy="1019586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2727" y="248787"/>
            <a:ext cx="9267826" cy="234731"/>
          </a:xfrm>
          <a:prstGeom prst="rect">
            <a:avLst/>
          </a:prstGeom>
        </p:spPr>
        <p:txBody>
          <a:bodyPr wrap="none" lIns="104306" tIns="52153" rIns="104306" bIns="52153" anchor="ctr"/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200" b="1" cap="all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cap="all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0070C0"/>
                </a:solidFill>
                <a:latin typeface="+mj-lt"/>
              </a:rPr>
              <a:t>порядок прохождения документов с УНП</a:t>
            </a:r>
            <a:endParaRPr lang="ru-RU" sz="2400" b="1" cap="all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69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9257276">
            <a:off x="889000" y="1281113"/>
            <a:ext cx="10931525" cy="4984750"/>
          </a:xfrm>
          <a:prstGeom prst="rect">
            <a:avLst/>
          </a:prstGeom>
        </p:spPr>
        <p:txBody>
          <a:bodyPr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  <a:r>
              <a:rPr lang="ru-RU" sz="1800" b="1" dirty="0">
                <a:solidFill>
                  <a:schemeClr val="bg1"/>
                </a:solidFill>
              </a:rPr>
              <a:t>0011110100110001010010010100010001010111110001010001001010100000111101000100010010010101001010100001010010100101010100101100101010001010110101010010101010101011001010101010101010101010110101011010000010101010101010110100000010110101010101010101101000010101010101010101010101101010101001000000111111100110100010101010101010101010101001100110101001010101100101010101010101010101010101010101101010101010101010010101010101010101010101010101010101010000000001111111111101010101010101010101010101010101010101000001100011110001010001000100010010001001111110101101010101010101010101010101010110101010101010101010110101010101010101010101010101010101010101101010101010101010101001000000111111100001</a:t>
            </a:r>
          </a:p>
          <a:p>
            <a:pPr defTabSz="1043056"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713" y="3219450"/>
            <a:ext cx="5688012" cy="914400"/>
          </a:xfrm>
          <a:prstGeom prst="rect">
            <a:avLst/>
          </a:prstGeom>
          <a:effectLst/>
        </p:spPr>
        <p:txBody>
          <a:bodyPr wrap="none"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4000" b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Спасибо за внимание! </a:t>
            </a:r>
          </a:p>
        </p:txBody>
      </p:sp>
      <p:pic>
        <p:nvPicPr>
          <p:cNvPr id="57347" name="Изображение 1" descr="FNS_vizitka_for_rukovodstv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555625"/>
            <a:ext cx="2359025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1246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изонт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14987</TotalTime>
  <Words>521</Words>
  <Application>Microsoft Office PowerPoint</Application>
  <PresentationFormat>Экран (16:9)</PresentationFormat>
  <Paragraphs>104</Paragraphs>
  <Slides>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Present_FNS2012_16-9</vt:lpstr>
      <vt:lpstr> Усиленная неквалифицированная подпись в «Личном кабинете налогоплательщика физического лица»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Матвеева Татьяна Владимировна</cp:lastModifiedBy>
  <cp:revision>896</cp:revision>
  <cp:lastPrinted>2015-06-26T14:27:32Z</cp:lastPrinted>
  <dcterms:created xsi:type="dcterms:W3CDTF">2013-03-25T05:56:00Z</dcterms:created>
  <dcterms:modified xsi:type="dcterms:W3CDTF">2015-06-29T19:05:50Z</dcterms:modified>
</cp:coreProperties>
</file>